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 id="2147484009" r:id="rId2"/>
    <p:sldMasterId id="2147484010" r:id="rId3"/>
    <p:sldMasterId id="2147484011" r:id="rId4"/>
    <p:sldMasterId id="2147484012" r:id="rId5"/>
  </p:sldMasterIdLst>
  <p:notesMasterIdLst>
    <p:notesMasterId r:id="rId93"/>
  </p:notesMasterIdLst>
  <p:sldIdLst>
    <p:sldId id="1423" r:id="rId6"/>
    <p:sldId id="1427" r:id="rId7"/>
    <p:sldId id="1320" r:id="rId8"/>
    <p:sldId id="1318" r:id="rId9"/>
    <p:sldId id="1432" r:id="rId10"/>
    <p:sldId id="1344" r:id="rId11"/>
    <p:sldId id="1319" r:id="rId12"/>
    <p:sldId id="256" r:id="rId13"/>
    <p:sldId id="978" r:id="rId14"/>
    <p:sldId id="1330" r:id="rId15"/>
    <p:sldId id="1334" r:id="rId16"/>
    <p:sldId id="1386" r:id="rId17"/>
    <p:sldId id="1346" r:id="rId18"/>
    <p:sldId id="1347" r:id="rId19"/>
    <p:sldId id="1436" r:id="rId20"/>
    <p:sldId id="1349" r:id="rId21"/>
    <p:sldId id="1428" r:id="rId22"/>
    <p:sldId id="1429" r:id="rId23"/>
    <p:sldId id="1433" r:id="rId24"/>
    <p:sldId id="1434" r:id="rId25"/>
    <p:sldId id="1435" r:id="rId26"/>
    <p:sldId id="1350" r:id="rId27"/>
    <p:sldId id="1348" r:id="rId28"/>
    <p:sldId id="1430" r:id="rId29"/>
    <p:sldId id="1437" r:id="rId30"/>
    <p:sldId id="1438" r:id="rId31"/>
    <p:sldId id="1324" r:id="rId32"/>
    <p:sldId id="1335" r:id="rId33"/>
    <p:sldId id="1339" r:id="rId34"/>
    <p:sldId id="1353" r:id="rId35"/>
    <p:sldId id="1340" r:id="rId36"/>
    <p:sldId id="1354" r:id="rId37"/>
    <p:sldId id="1355" r:id="rId38"/>
    <p:sldId id="1455" r:id="rId39"/>
    <p:sldId id="1336" r:id="rId40"/>
    <p:sldId id="1341" r:id="rId41"/>
    <p:sldId id="1389" r:id="rId42"/>
    <p:sldId id="1337" r:id="rId43"/>
    <p:sldId id="1388" r:id="rId44"/>
    <p:sldId id="1342" r:id="rId45"/>
    <p:sldId id="1343" r:id="rId46"/>
    <p:sldId id="1366" r:id="rId47"/>
    <p:sldId id="1426" r:id="rId48"/>
    <p:sldId id="586" r:id="rId49"/>
    <p:sldId id="1359" r:id="rId50"/>
    <p:sldId id="747" r:id="rId51"/>
    <p:sldId id="1394" r:id="rId52"/>
    <p:sldId id="1439" r:id="rId53"/>
    <p:sldId id="1440" r:id="rId54"/>
    <p:sldId id="1395" r:id="rId55"/>
    <p:sldId id="1441" r:id="rId56"/>
    <p:sldId id="1362" r:id="rId57"/>
    <p:sldId id="1397" r:id="rId58"/>
    <p:sldId id="1396" r:id="rId59"/>
    <p:sldId id="1456" r:id="rId60"/>
    <p:sldId id="1457" r:id="rId61"/>
    <p:sldId id="1361" r:id="rId62"/>
    <p:sldId id="1398" r:id="rId63"/>
    <p:sldId id="1401" r:id="rId64"/>
    <p:sldId id="1458" r:id="rId65"/>
    <p:sldId id="1399" r:id="rId66"/>
    <p:sldId id="1400" r:id="rId67"/>
    <p:sldId id="618" r:id="rId68"/>
    <p:sldId id="1459" r:id="rId69"/>
    <p:sldId id="1360" r:id="rId70"/>
    <p:sldId id="748" r:id="rId71"/>
    <p:sldId id="749" r:id="rId72"/>
    <p:sldId id="1058" r:id="rId73"/>
    <p:sldId id="751" r:id="rId74"/>
    <p:sldId id="926" r:id="rId75"/>
    <p:sldId id="752" r:id="rId76"/>
    <p:sldId id="1444" r:id="rId77"/>
    <p:sldId id="1460" r:id="rId78"/>
    <p:sldId id="1461" r:id="rId79"/>
    <p:sldId id="1462" r:id="rId80"/>
    <p:sldId id="1443" r:id="rId81"/>
    <p:sldId id="1442" r:id="rId82"/>
    <p:sldId id="1463" r:id="rId83"/>
    <p:sldId id="1445" r:id="rId84"/>
    <p:sldId id="1452" r:id="rId85"/>
    <p:sldId id="1451" r:id="rId86"/>
    <p:sldId id="1447" r:id="rId87"/>
    <p:sldId id="1454" r:id="rId88"/>
    <p:sldId id="1453" r:id="rId89"/>
    <p:sldId id="1446" r:id="rId90"/>
    <p:sldId id="1464" r:id="rId91"/>
    <p:sldId id="531" r:id="rId92"/>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Comic Sans MS" panose="030F0702030302020204" pitchFamily="66"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Comic Sans MS" panose="030F0702030302020204" pitchFamily="66"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Comic Sans MS" panose="030F0702030302020204" pitchFamily="66"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Comic Sans MS" panose="030F0702030302020204" pitchFamily="66"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Comic Sans MS" panose="030F0702030302020204" pitchFamily="66"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omic Sans MS" panose="030F0702030302020204" pitchFamily="66"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omic Sans MS" panose="030F0702030302020204" pitchFamily="66"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omic Sans MS" panose="030F0702030302020204" pitchFamily="66"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omic Sans MS" panose="030F0702030302020204" pitchFamily="66"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339900"/>
    <a:srgbClr val="0099CC"/>
    <a:srgbClr val="FF0000"/>
    <a:srgbClr val="336600"/>
    <a:srgbClr val="33CCFF"/>
    <a:srgbClr val="DDDDDD"/>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8847" autoAdjust="0"/>
  </p:normalViewPr>
  <p:slideViewPr>
    <p:cSldViewPr snapToGrid="0">
      <p:cViewPr varScale="1">
        <p:scale>
          <a:sx n="59" d="100"/>
          <a:sy n="59" d="100"/>
        </p:scale>
        <p:origin x="1500" y="52"/>
      </p:cViewPr>
      <p:guideLst>
        <p:guide orient="horz" pos="2160"/>
        <p:guide pos="2880"/>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slide" Target="slides/slide84.xml"/><Relationship Id="rId97"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2B003523-CF26-42BB-AA02-552099F8A823}"/>
              </a:ext>
            </a:extLst>
          </p:cNvPr>
          <p:cNvSpPr>
            <a:spLocks noGrp="1" noChangeArrowheads="1"/>
          </p:cNvSpPr>
          <p:nvPr>
            <p:ph type="hdr" sz="quarter"/>
          </p:nvPr>
        </p:nvSpPr>
        <p:spPr bwMode="auto">
          <a:xfrm>
            <a:off x="0" y="0"/>
            <a:ext cx="3170238" cy="479425"/>
          </a:xfrm>
          <a:prstGeom prst="rect">
            <a:avLst/>
          </a:prstGeom>
          <a:noFill/>
          <a:ln w="9525">
            <a:noFill/>
            <a:miter lim="800000"/>
          </a:ln>
        </p:spPr>
        <p:txBody>
          <a:bodyPr vert="horz" wrap="square" lIns="96649" tIns="48325" rIns="96649" bIns="48325" numCol="1" anchor="t" anchorCtr="0" compatLnSpc="1"/>
          <a:lstStyle>
            <a:lvl1pPr defTabSz="966470" eaLnBrk="0" hangingPunct="0">
              <a:buFont typeface="Arial" panose="020B0604020202020204" pitchFamily="34" charset="0"/>
              <a:buNone/>
              <a:defRPr sz="1300">
                <a:latin typeface="Times New Roman" panose="02020603050405020304" pitchFamily="18" charset="0"/>
              </a:defRPr>
            </a:lvl1pPr>
          </a:lstStyle>
          <a:p>
            <a:pPr>
              <a:defRPr/>
            </a:pPr>
            <a:endParaRPr lang="zh-CN" altLang="en-US"/>
          </a:p>
        </p:txBody>
      </p:sp>
      <p:sp>
        <p:nvSpPr>
          <p:cNvPr id="8195" name="Rectangle 3">
            <a:extLst>
              <a:ext uri="{FF2B5EF4-FFF2-40B4-BE49-F238E27FC236}">
                <a16:creationId xmlns:a16="http://schemas.microsoft.com/office/drawing/2014/main" id="{F0608738-6596-4F1D-B305-2FCF80FECF8D}"/>
              </a:ext>
            </a:extLst>
          </p:cNvPr>
          <p:cNvSpPr>
            <a:spLocks noGrp="1" noChangeArrowheads="1"/>
          </p:cNvSpPr>
          <p:nvPr>
            <p:ph type="dt" idx="1"/>
          </p:nvPr>
        </p:nvSpPr>
        <p:spPr bwMode="auto">
          <a:xfrm>
            <a:off x="4144963" y="0"/>
            <a:ext cx="3170237" cy="479425"/>
          </a:xfrm>
          <a:prstGeom prst="rect">
            <a:avLst/>
          </a:prstGeom>
          <a:noFill/>
          <a:ln w="9525">
            <a:noFill/>
            <a:miter lim="800000"/>
          </a:ln>
        </p:spPr>
        <p:txBody>
          <a:bodyPr vert="horz" wrap="square" lIns="96649" tIns="48325" rIns="96649" bIns="48325" numCol="1" anchor="t" anchorCtr="0" compatLnSpc="1"/>
          <a:lstStyle>
            <a:lvl1pPr algn="r" defTabSz="966470" eaLnBrk="0" hangingPunct="0">
              <a:buFont typeface="Arial" panose="020B0604020202020204" pitchFamily="34" charset="0"/>
              <a:buNone/>
              <a:defRPr sz="1300">
                <a:latin typeface="Times New Roman" panose="02020603050405020304" pitchFamily="18" charset="0"/>
              </a:defRPr>
            </a:lvl1pPr>
          </a:lstStyle>
          <a:p>
            <a:pPr>
              <a:defRPr/>
            </a:pPr>
            <a:endParaRPr lang="zh-CN" altLang="en-US"/>
          </a:p>
        </p:txBody>
      </p:sp>
      <p:sp>
        <p:nvSpPr>
          <p:cNvPr id="29700" name="Rectangle 4">
            <a:extLst>
              <a:ext uri="{FF2B5EF4-FFF2-40B4-BE49-F238E27FC236}">
                <a16:creationId xmlns:a16="http://schemas.microsoft.com/office/drawing/2014/main" id="{5BCD09CD-9F95-491D-8B9D-3B2D1D3B4A5F}"/>
              </a:ext>
            </a:extLst>
          </p:cNvPr>
          <p:cNvSpPr>
            <a:spLocks noGrp="1" noRot="1" noChangeAspect="1" noChangeArrowheads="1"/>
          </p:cNvSpPr>
          <p:nvPr>
            <p:ph type="sldImg" idx="4294967295"/>
          </p:nvPr>
        </p:nvSpPr>
        <p:spPr bwMode="auto">
          <a:xfrm>
            <a:off x="1258888" y="720725"/>
            <a:ext cx="48006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8197" name="Rectangle 5">
            <a:extLst>
              <a:ext uri="{FF2B5EF4-FFF2-40B4-BE49-F238E27FC236}">
                <a16:creationId xmlns:a16="http://schemas.microsoft.com/office/drawing/2014/main" id="{F273D63C-A205-4D36-A2A2-B75CE6CFA60B}"/>
              </a:ext>
            </a:extLst>
          </p:cNvPr>
          <p:cNvSpPr>
            <a:spLocks noGrp="1" noChangeArrowheads="1"/>
          </p:cNvSpPr>
          <p:nvPr>
            <p:ph type="body" sz="quarter" idx="3"/>
          </p:nvPr>
        </p:nvSpPr>
        <p:spPr bwMode="auto">
          <a:xfrm>
            <a:off x="974725" y="4560888"/>
            <a:ext cx="5365750" cy="4319587"/>
          </a:xfrm>
          <a:prstGeom prst="rect">
            <a:avLst/>
          </a:prstGeom>
          <a:noFill/>
          <a:ln w="9525" cmpd="sng">
            <a:noFill/>
            <a:miter lim="800000"/>
          </a:ln>
        </p:spPr>
        <p:txBody>
          <a:bodyPr vert="horz" wrap="square" lIns="96649" tIns="48325" rIns="96649" bIns="48325" numCol="1" anchor="ctr"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a:extLst>
              <a:ext uri="{FF2B5EF4-FFF2-40B4-BE49-F238E27FC236}">
                <a16:creationId xmlns:a16="http://schemas.microsoft.com/office/drawing/2014/main" id="{CCF7AAA9-91CE-4397-B375-ABC32F78D649}"/>
              </a:ext>
            </a:extLst>
          </p:cNvPr>
          <p:cNvSpPr>
            <a:spLocks noGrp="1" noChangeArrowheads="1"/>
          </p:cNvSpPr>
          <p:nvPr>
            <p:ph type="ftr" sz="quarter" idx="4"/>
          </p:nvPr>
        </p:nvSpPr>
        <p:spPr bwMode="auto">
          <a:xfrm>
            <a:off x="0" y="9121775"/>
            <a:ext cx="3170238" cy="479425"/>
          </a:xfrm>
          <a:prstGeom prst="rect">
            <a:avLst/>
          </a:prstGeom>
          <a:noFill/>
          <a:ln w="9525">
            <a:noFill/>
            <a:miter lim="800000"/>
          </a:ln>
        </p:spPr>
        <p:txBody>
          <a:bodyPr vert="horz" wrap="square" lIns="96649" tIns="48325" rIns="96649" bIns="48325" numCol="1" anchor="b" anchorCtr="0" compatLnSpc="1"/>
          <a:lstStyle>
            <a:lvl1pPr defTabSz="966470" eaLnBrk="0" hangingPunct="0">
              <a:buFont typeface="Arial" panose="020B0604020202020204" pitchFamily="34" charset="0"/>
              <a:buNone/>
              <a:defRPr sz="1300">
                <a:latin typeface="Times New Roman" panose="02020603050405020304" pitchFamily="18" charset="0"/>
              </a:defRPr>
            </a:lvl1pPr>
          </a:lstStyle>
          <a:p>
            <a:pPr>
              <a:defRPr/>
            </a:pPr>
            <a:endParaRPr lang="zh-CN" altLang="en-US"/>
          </a:p>
        </p:txBody>
      </p:sp>
      <p:sp>
        <p:nvSpPr>
          <p:cNvPr id="8199" name="Rectangle 7">
            <a:extLst>
              <a:ext uri="{FF2B5EF4-FFF2-40B4-BE49-F238E27FC236}">
                <a16:creationId xmlns:a16="http://schemas.microsoft.com/office/drawing/2014/main" id="{92CB314B-835B-4B3A-B595-DCD0991BF895}"/>
              </a:ext>
            </a:extLst>
          </p:cNvPr>
          <p:cNvSpPr>
            <a:spLocks noGrp="1" noChangeArrowheads="1"/>
          </p:cNvSpPr>
          <p:nvPr>
            <p:ph type="sldNum" sz="quarter" idx="5"/>
          </p:nvPr>
        </p:nvSpPr>
        <p:spPr bwMode="auto">
          <a:xfrm>
            <a:off x="4144963" y="9121775"/>
            <a:ext cx="3170237" cy="479425"/>
          </a:xfrm>
          <a:prstGeom prst="rect">
            <a:avLst/>
          </a:prstGeom>
          <a:noFill/>
          <a:ln w="9525">
            <a:noFill/>
            <a:miter lim="800000"/>
          </a:ln>
        </p:spPr>
        <p:txBody>
          <a:bodyPr vert="horz" wrap="square" lIns="96649" tIns="48325" rIns="96649" bIns="48325" numCol="1" anchor="b" anchorCtr="0" compatLnSpc="1"/>
          <a:lstStyle>
            <a:lvl1pPr algn="r" defTabSz="967105" eaLnBrk="1" hangingPunct="1">
              <a:buFont typeface="Arial" panose="020B0604020202020204" pitchFamily="34" charset="0"/>
              <a:buNone/>
              <a:defRPr sz="1300" noProof="1">
                <a:latin typeface="Times New Roman" panose="02020603050405020304" pitchFamily="18" charset="0"/>
                <a:cs typeface="+mn-ea"/>
              </a:defRPr>
            </a:lvl1pPr>
          </a:lstStyle>
          <a:p>
            <a:pPr>
              <a:defRPr/>
            </a:pPr>
            <a:fld id="{B10F425A-9F76-4A09-9DB6-0481C90AAC7F}" type="slidenum">
              <a:rPr lang="zh-CN" altLang="en-US"/>
              <a:pPr>
                <a:defRPr/>
              </a:pPr>
              <a:t>‹#›</a:t>
            </a:fld>
            <a:endParaRPr lang="zh-CN" altLang="en-US">
              <a:cs typeface="+mn-cs"/>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上一章内容讲述了视觉角度的信息获取与理解，这里的信息是</a:t>
            </a:r>
            <a:r>
              <a:rPr lang="en-US" altLang="zh-CN" dirty="0"/>
              <a:t>2D</a:t>
            </a:r>
            <a:r>
              <a:rPr lang="zh-CN" altLang="en-US" dirty="0"/>
              <a:t>的，表现形式是数字图像</a:t>
            </a:r>
          </a:p>
        </p:txBody>
      </p:sp>
      <p:sp>
        <p:nvSpPr>
          <p:cNvPr id="4" name="灯片编号占位符 3"/>
          <p:cNvSpPr>
            <a:spLocks noGrp="1"/>
          </p:cNvSpPr>
          <p:nvPr>
            <p:ph type="sldNum" sz="quarter" idx="5"/>
          </p:nvPr>
        </p:nvSpPr>
        <p:spPr/>
        <p:txBody>
          <a:bodyPr/>
          <a:lstStyle/>
          <a:p>
            <a:pPr>
              <a:defRPr/>
            </a:pPr>
            <a:fld id="{B10F425A-9F76-4A09-9DB6-0481C90AAC7F}" type="slidenum">
              <a:rPr lang="zh-CN" altLang="en-US" smtClean="0"/>
              <a:pPr>
                <a:defRPr/>
              </a:pPr>
              <a:t>2</a:t>
            </a:fld>
            <a:endParaRPr lang="zh-CN" altLang="en-US">
              <a:cs typeface="+mn-cs"/>
            </a:endParaRPr>
          </a:p>
        </p:txBody>
      </p:sp>
    </p:spTree>
    <p:extLst>
      <p:ext uri="{BB962C8B-B14F-4D97-AF65-F5344CB8AC3E}">
        <p14:creationId xmlns:p14="http://schemas.microsoft.com/office/powerpoint/2010/main" val="3510633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dirty="0"/>
              <a:t>任何视觉芯片把</a:t>
            </a:r>
            <a:r>
              <a:rPr lang="en-US" altLang="zh-CN" dirty="0"/>
              <a:t>3D</a:t>
            </a:r>
            <a:r>
              <a:rPr lang="zh-CN" altLang="en-US" dirty="0"/>
              <a:t>的环境压缩为</a:t>
            </a:r>
            <a:r>
              <a:rPr lang="en-US" altLang="zh-CN" dirty="0"/>
              <a:t>2D</a:t>
            </a:r>
            <a:r>
              <a:rPr lang="zh-CN" altLang="en-US" dirty="0"/>
              <a:t>图像平面，就失去了深度信息</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12</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513497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dirty="0"/>
              <a:t>图像性质不仅作为情景的函数而改变，同时也是摄像机参数的函数，为了得到锐利的图像，必须使成像面与焦平面重合</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13</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742809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solidFill>
                  <a:srgbClr val="000000"/>
                </a:solidFill>
                <a:latin typeface="Arial" panose="020B0604020202020204" pitchFamily="34" charset="0"/>
                <a:ea typeface="宋体" panose="02010600030101010101" pitchFamily="2" charset="-122"/>
              </a:rPr>
              <a:t>由图可知，如果成像面不在焦平面上，那么点</a:t>
            </a:r>
            <a:r>
              <a:rPr lang="en-US" altLang="zh-CN" dirty="0">
                <a:solidFill>
                  <a:srgbClr val="000000"/>
                </a:solidFill>
                <a:latin typeface="Arial" panose="020B0604020202020204" pitchFamily="34" charset="0"/>
                <a:ea typeface="宋体" panose="02010600030101010101" pitchFamily="2" charset="-122"/>
              </a:rPr>
              <a:t>P(</a:t>
            </a:r>
            <a:r>
              <a:rPr lang="en-US" altLang="zh-CN" dirty="0" err="1">
                <a:solidFill>
                  <a:srgbClr val="000000"/>
                </a:solidFill>
                <a:latin typeface="Arial" panose="020B0604020202020204" pitchFamily="34" charset="0"/>
                <a:ea typeface="宋体" panose="02010600030101010101" pitchFamily="2" charset="-122"/>
              </a:rPr>
              <a:t>x,y,z</a:t>
            </a:r>
            <a:r>
              <a:rPr lang="en-US" altLang="zh-CN" dirty="0">
                <a:solidFill>
                  <a:srgbClr val="000000"/>
                </a:solidFill>
                <a:latin typeface="Arial" panose="020B0604020202020204" pitchFamily="34" charset="0"/>
                <a:ea typeface="宋体" panose="02010600030101010101" pitchFamily="2" charset="-122"/>
              </a:rPr>
              <a:t>)</a:t>
            </a:r>
            <a:r>
              <a:rPr lang="zh-CN" altLang="en-US" dirty="0">
                <a:solidFill>
                  <a:srgbClr val="000000"/>
                </a:solidFill>
                <a:latin typeface="Arial" panose="020B0604020202020204" pitchFamily="34" charset="0"/>
                <a:ea typeface="宋体" panose="02010600030101010101" pitchFamily="2" charset="-122"/>
              </a:rPr>
              <a:t>所成的像产生发散，就比较模糊，产生一个模糊的圆，近似投在一个半径为</a:t>
            </a:r>
            <a:r>
              <a:rPr lang="en-US" altLang="zh-CN" dirty="0">
                <a:solidFill>
                  <a:srgbClr val="000000"/>
                </a:solidFill>
                <a:latin typeface="Arial" panose="020B0604020202020204" pitchFamily="34" charset="0"/>
                <a:ea typeface="宋体" panose="02010600030101010101" pitchFamily="2" charset="-122"/>
              </a:rPr>
              <a:t>R</a:t>
            </a:r>
            <a:r>
              <a:rPr lang="zh-CN" altLang="en-US" dirty="0">
                <a:solidFill>
                  <a:srgbClr val="000000"/>
                </a:solidFill>
                <a:latin typeface="Arial" panose="020B0604020202020204" pitchFamily="34" charset="0"/>
                <a:ea typeface="宋体" panose="02010600030101010101" pitchFamily="2" charset="-122"/>
              </a:rPr>
              <a:t>的圆中</a:t>
            </a:r>
            <a:endParaRPr lang="en-US" altLang="zh-CN" dirty="0">
              <a:solidFill>
                <a:srgbClr val="000000"/>
              </a:solidFill>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solidFill>
                  <a:srgbClr val="000000"/>
                </a:solidFill>
                <a:latin typeface="Arial" panose="020B0604020202020204" pitchFamily="34" charset="0"/>
                <a:ea typeface="宋体" panose="02010600030101010101" pitchFamily="2" charset="-122"/>
              </a:rPr>
              <a:t>流程：获取</a:t>
            </a:r>
            <a:r>
              <a:rPr lang="en-US" altLang="zh-CN" dirty="0">
                <a:solidFill>
                  <a:srgbClr val="000000"/>
                </a:solidFill>
                <a:latin typeface="Arial" panose="020B0604020202020204" pitchFamily="34" charset="0"/>
                <a:ea typeface="宋体" panose="02010600030101010101" pitchFamily="2" charset="-122"/>
              </a:rPr>
              <a:t>R</a:t>
            </a:r>
            <a:r>
              <a:rPr lang="zh-CN" altLang="en-US" dirty="0">
                <a:solidFill>
                  <a:srgbClr val="000000"/>
                </a:solidFill>
                <a:latin typeface="Arial" panose="020B0604020202020204" pitchFamily="34" charset="0"/>
                <a:ea typeface="宋体" panose="02010600030101010101" pitchFamily="2" charset="-122"/>
              </a:rPr>
              <a:t>，计算</a:t>
            </a:r>
            <a:r>
              <a:rPr lang="en-US" altLang="zh-CN" dirty="0">
                <a:solidFill>
                  <a:srgbClr val="000000"/>
                </a:solidFill>
                <a:latin typeface="Arial" panose="020B0604020202020204" pitchFamily="34" charset="0"/>
                <a:ea typeface="宋体" panose="02010600030101010101" pitchFamily="2" charset="-122"/>
              </a:rPr>
              <a:t>e</a:t>
            </a:r>
            <a:r>
              <a:rPr lang="zh-CN" altLang="en-US" dirty="0">
                <a:solidFill>
                  <a:srgbClr val="000000"/>
                </a:solidFill>
                <a:latin typeface="Arial" panose="020B0604020202020204" pitchFamily="34" charset="0"/>
                <a:ea typeface="宋体" panose="02010600030101010101" pitchFamily="2" charset="-122"/>
              </a:rPr>
              <a:t>，进而得到</a:t>
            </a:r>
            <a:r>
              <a:rPr lang="en-US" altLang="zh-CN" dirty="0">
                <a:solidFill>
                  <a:srgbClr val="000000"/>
                </a:solidFill>
                <a:latin typeface="Arial" panose="020B0604020202020204" pitchFamily="34" charset="0"/>
                <a:ea typeface="宋体" panose="02010600030101010101" pitchFamily="2" charset="-122"/>
              </a:rPr>
              <a:t>d</a:t>
            </a:r>
            <a:r>
              <a:rPr lang="zh-CN" altLang="en-US" dirty="0">
                <a:solidFill>
                  <a:srgbClr val="000000"/>
                </a:solidFill>
                <a:latin typeface="Arial" panose="020B0604020202020204" pitchFamily="34" charset="0"/>
                <a:ea typeface="宋体" panose="02010600030101010101" pitchFamily="2" charset="-122"/>
              </a:rPr>
              <a:t>。不难看出，如何获得</a:t>
            </a:r>
            <a:r>
              <a:rPr lang="en-US" altLang="zh-CN" dirty="0">
                <a:solidFill>
                  <a:srgbClr val="000000"/>
                </a:solidFill>
                <a:latin typeface="Arial" panose="020B0604020202020204" pitchFamily="34" charset="0"/>
                <a:ea typeface="宋体" panose="02010600030101010101" pitchFamily="2" charset="-122"/>
              </a:rPr>
              <a:t>R</a:t>
            </a:r>
            <a:r>
              <a:rPr lang="zh-CN" altLang="en-US" dirty="0">
                <a:solidFill>
                  <a:srgbClr val="000000"/>
                </a:solidFill>
                <a:latin typeface="Arial" panose="020B0604020202020204" pitchFamily="34" charset="0"/>
                <a:ea typeface="宋体" panose="02010600030101010101" pitchFamily="2" charset="-122"/>
              </a:rPr>
              <a:t>是关键。</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14</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275651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dirty="0"/>
              <a:t>当物体接近透镜时，散焦变化更明显，但相机有景深限制，当物体远离焦距时，会损失灵敏度</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15</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436347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16</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170000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dirty="0"/>
              <a:t>同样对应于之前的差分</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17</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772040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dirty="0"/>
              <a:t>利用景深 主动搜索</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18</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17013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dirty="0"/>
              <a:t>利用景深 主动搜索</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19</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509713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dirty="0"/>
              <a:t>利用景深 主动搜索</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20</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780621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dirty="0"/>
              <a:t>利用景深 主动搜索</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21</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048316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6F8C7487-8F7F-42D6-A8BC-48272AEAD281}"/>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sz="2400">
                <a:solidFill>
                  <a:schemeClr val="tx1"/>
                </a:solidFill>
                <a:latin typeface="Comic Sans MS" panose="030F0702030302020204" pitchFamily="66" charset="0"/>
                <a:ea typeface="MS PGothic" panose="020B0600070205080204" pitchFamily="34" charset="-128"/>
              </a:defRPr>
            </a:lvl1pPr>
            <a:lvl2pPr defTabSz="966788">
              <a:defRPr sz="2400">
                <a:solidFill>
                  <a:schemeClr val="tx1"/>
                </a:solidFill>
                <a:latin typeface="Comic Sans MS" panose="030F0702030302020204" pitchFamily="66" charset="0"/>
                <a:ea typeface="MS PGothic" panose="020B0600070205080204" pitchFamily="34" charset="-128"/>
              </a:defRPr>
            </a:lvl2pPr>
            <a:lvl3pPr defTabSz="966788">
              <a:defRPr sz="2400">
                <a:solidFill>
                  <a:schemeClr val="tx1"/>
                </a:solidFill>
                <a:latin typeface="Comic Sans MS" panose="030F0702030302020204" pitchFamily="66" charset="0"/>
                <a:ea typeface="MS PGothic" panose="020B0600070205080204" pitchFamily="34" charset="-128"/>
              </a:defRPr>
            </a:lvl3pPr>
            <a:lvl4pPr defTabSz="966788">
              <a:defRPr sz="2400">
                <a:solidFill>
                  <a:schemeClr val="tx1"/>
                </a:solidFill>
                <a:latin typeface="Comic Sans MS" panose="030F0702030302020204" pitchFamily="66" charset="0"/>
                <a:ea typeface="MS PGothic" panose="020B0600070205080204" pitchFamily="34" charset="-128"/>
              </a:defRPr>
            </a:lvl4pPr>
            <a:lvl5pPr defTabSz="966788">
              <a:defRPr sz="2400">
                <a:solidFill>
                  <a:schemeClr val="tx1"/>
                </a:solidFill>
                <a:latin typeface="Comic Sans MS" panose="030F0702030302020204" pitchFamily="66" charset="0"/>
                <a:ea typeface="MS PGothic" panose="020B0600070205080204" pitchFamily="34" charset="-128"/>
              </a:defRPr>
            </a:lvl5pPr>
            <a:lvl6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6F4D5AF-8097-4B59-B307-4E4EADCB1885}" type="slidenum">
              <a:rPr lang="en-US" altLang="zh-CN" sz="1300" dirty="0" smtClean="0">
                <a:latin typeface="Times New Roman" panose="02020603050405020304" pitchFamily="18" charset="0"/>
                <a:ea typeface="宋体" panose="02010600030101010101" pitchFamily="2" charset="-122"/>
              </a:rPr>
              <a:pPr>
                <a:defRPr/>
              </a:pPr>
              <a:t>4</a:t>
            </a:fld>
            <a:endParaRPr lang="en-US" altLang="zh-CN" sz="1300">
              <a:latin typeface="Times New Roman" panose="02020603050405020304" pitchFamily="18" charset="0"/>
              <a:ea typeface="宋体" panose="02010600030101010101" pitchFamily="2" charset="-122"/>
            </a:endParaRPr>
          </a:p>
        </p:txBody>
      </p:sp>
      <p:sp>
        <p:nvSpPr>
          <p:cNvPr id="106499" name="Rectangle 2">
            <a:extLst>
              <a:ext uri="{FF2B5EF4-FFF2-40B4-BE49-F238E27FC236}">
                <a16:creationId xmlns:a16="http://schemas.microsoft.com/office/drawing/2014/main" id="{E245BBCD-65FE-473E-99B3-DCC3B4A0BA42}"/>
              </a:ext>
            </a:extLst>
          </p:cNvPr>
          <p:cNvSpPr>
            <a:spLocks noGrp="1" noRot="1" noChangeAspect="1" noChangeArrowheads="1" noTextEdit="1"/>
          </p:cNvSpPr>
          <p:nvPr>
            <p:ph type="sldImg" idx="4294967295"/>
          </p:nvPr>
        </p:nvSpPr>
        <p:spPr/>
      </p:sp>
      <p:sp>
        <p:nvSpPr>
          <p:cNvPr id="106500" name="Rectangle 3">
            <a:extLst>
              <a:ext uri="{FF2B5EF4-FFF2-40B4-BE49-F238E27FC236}">
                <a16:creationId xmlns:a16="http://schemas.microsoft.com/office/drawing/2014/main" id="{F08F272A-BE51-46FE-87A4-289FC697A6D0}"/>
              </a:ext>
            </a:extLst>
          </p:cNvPr>
          <p:cNvSpPr>
            <a:spLocks noGrp="1" noChangeArrowheads="1"/>
          </p:cNvSpPr>
          <p:nvPr>
            <p:ph type="body" idx="4294967295"/>
          </p:nvPr>
        </p:nvSpPr>
        <p:spPr/>
        <p:txBody>
          <a:bodyPr>
            <a:prstTxWarp prst="textNoShape">
              <a:avLst/>
            </a:prstTxWarp>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卷积、旋积或摺积</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英语：</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Convolution)</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是通过两个函数</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f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和</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g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生成第三个函数的一种数学算子，表征函数</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f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与</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g</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经过翻转和平移的重叠部分的面积，积分</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f(t)g(x-t)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a:t>
            </a:r>
            <a:endPar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endParaRPr>
          </a:p>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我们通过链码把提取的特征映射到向量空间，进一步用于比对和分类</a:t>
            </a:r>
            <a:endParaRPr lang="en-GB" altLang="zh-CN" dirty="0"/>
          </a:p>
        </p:txBody>
      </p:sp>
    </p:spTree>
    <p:extLst>
      <p:ext uri="{BB962C8B-B14F-4D97-AF65-F5344CB8AC3E}">
        <p14:creationId xmlns:p14="http://schemas.microsoft.com/office/powerpoint/2010/main" val="251922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dirty="0"/>
              <a:t>当物体接近透镜时，散焦变化更明显，但相机有景深限制，当物体原理焦距时，会损失灵敏度</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22</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884710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23</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11939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dirty="0"/>
              <a:t>利用景深 主动搜索</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24</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215762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dirty="0"/>
              <a:t>利用景深 主动搜索</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25</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08115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endParaRPr lang="zh-CN" altLang="en-US" dirty="0"/>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26</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190923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有一个视点的问题，人们看某物时不会前、后都清晰，当我们把视点调到前面时，后面就会模糊，反之前面就会模糊。当然，这些调节是我们无意识的。我们想看清什么物体时，就马上把视点调到它上面。看画时把视点落在立体画后面合适的位置，使左眼看到的画面与右眼错开一个单位块。左右眼也就看到不同的图案。</a:t>
            </a:r>
            <a:endParaRPr lang="zh-CN" altLang="en-US" dirty="0"/>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27</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0808270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28</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859345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dirty="0"/>
              <a:t>通过相似三角形进行证明</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29</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535901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另一个角度的证法</a:t>
            </a:r>
          </a:p>
        </p:txBody>
      </p:sp>
      <p:sp>
        <p:nvSpPr>
          <p:cNvPr id="4" name="灯片编号占位符 3"/>
          <p:cNvSpPr>
            <a:spLocks noGrp="1"/>
          </p:cNvSpPr>
          <p:nvPr>
            <p:ph type="sldNum" sz="quarter" idx="5"/>
          </p:nvPr>
        </p:nvSpPr>
        <p:spPr/>
        <p:txBody>
          <a:bodyPr/>
          <a:lstStyle/>
          <a:p>
            <a:pPr>
              <a:defRPr/>
            </a:pPr>
            <a:fld id="{B10F425A-9F76-4A09-9DB6-0481C90AAC7F}" type="slidenum">
              <a:rPr lang="zh-CN" altLang="en-US" smtClean="0"/>
              <a:pPr>
                <a:defRPr/>
              </a:pPr>
              <a:t>30</a:t>
            </a:fld>
            <a:endParaRPr lang="zh-CN" altLang="en-US">
              <a:cs typeface="+mn-cs"/>
            </a:endParaRPr>
          </a:p>
        </p:txBody>
      </p:sp>
    </p:spTree>
    <p:extLst>
      <p:ext uri="{BB962C8B-B14F-4D97-AF65-F5344CB8AC3E}">
        <p14:creationId xmlns:p14="http://schemas.microsoft.com/office/powerpoint/2010/main" val="7303941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163257F8-E69C-4F69-969D-DA8F5C9E51B5}"/>
              </a:ext>
            </a:extLst>
          </p:cNvPr>
          <p:cNvSpPr>
            <a:spLocks noGrp="1" noRot="1" noChangeAspect="1" noChangeArrowheads="1" noTextEdit="1"/>
          </p:cNvSpPr>
          <p:nvPr>
            <p:ph type="sldImg" idx="4294967295"/>
          </p:nvPr>
        </p:nvSpPr>
        <p:spPr/>
      </p:sp>
      <p:sp>
        <p:nvSpPr>
          <p:cNvPr id="44035" name="备注占位符 2">
            <a:extLst>
              <a:ext uri="{FF2B5EF4-FFF2-40B4-BE49-F238E27FC236}">
                <a16:creationId xmlns:a16="http://schemas.microsoft.com/office/drawing/2014/main" id="{DAC2C7AD-940E-45A1-9293-FA01FD0A5D27}"/>
              </a:ext>
            </a:extLst>
          </p:cNvPr>
          <p:cNvSpPr>
            <a:spLocks noGrp="1" noChangeArrowheads="1"/>
          </p:cNvSpPr>
          <p:nvPr>
            <p:ph type="body" idx="4294967295"/>
          </p:nvPr>
        </p:nvSpPr>
        <p:spPr/>
        <p:txBody>
          <a:bodyPr>
            <a:prstTxWarp prst="textNoShape">
              <a:avLst/>
            </a:prstTxWarp>
          </a:bodyPr>
          <a:lstStyle/>
          <a:p>
            <a:r>
              <a:rPr lang="en-US" altLang="zh-CN" dirty="0"/>
              <a:t>http://www.opencv.org.cn/forum.php?f=10&amp;t=11802</a:t>
            </a:r>
          </a:p>
          <a:p>
            <a:r>
              <a:rPr lang="en-US" altLang="zh-CN" dirty="0"/>
              <a:t>http://blog.sina.com.cn/s/blog_4a540be60102v44s.html</a:t>
            </a:r>
            <a:endParaRPr lang="zh-CN" altLang="en-US" dirty="0"/>
          </a:p>
        </p:txBody>
      </p:sp>
      <p:sp>
        <p:nvSpPr>
          <p:cNvPr id="78851" name="灯片编号占位符 3">
            <a:extLst>
              <a:ext uri="{FF2B5EF4-FFF2-40B4-BE49-F238E27FC236}">
                <a16:creationId xmlns:a16="http://schemas.microsoft.com/office/drawing/2014/main" id="{A3770527-28BF-4E80-9F54-65900D0D42A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075A093E-E123-487E-8179-C4C213C2BB91}" type="slidenum">
              <a:rPr altLang="en-US" sz="1300" dirty="0" smtClean="0">
                <a:latin typeface="Times New Roman" panose="02020603050405020304" pitchFamily="18" charset="0"/>
                <a:ea typeface="宋体" panose="02010600030101010101" pitchFamily="2" charset="-122"/>
              </a:rPr>
              <a:pPr>
                <a:defRPr/>
              </a:pPr>
              <a:t>31</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978205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在高精地图的生产过程中，如何从图像中分割出不同类型的车道线是非常重要的一个环节。同时，准确分割车道线也会为将来高精地图的更新提供帮助。本次</a:t>
            </a:r>
            <a:r>
              <a:rPr lang="en-US" altLang="zh-CN" sz="1200" b="0" i="0" kern="1200" dirty="0" err="1">
                <a:solidFill>
                  <a:schemeClr val="tx1"/>
                </a:solidFill>
                <a:effectLst/>
                <a:latin typeface="Times New Roman" panose="02020603050405020304" pitchFamily="18" charset="0"/>
                <a:ea typeface="MS PGothic" panose="020B0600070205080204" pitchFamily="34" charset="-128"/>
                <a:cs typeface="+mn-cs"/>
              </a:rPr>
              <a:t>PaddlePaddle</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常规赛</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无人车车道线检测挑战赛旨在为参赛者提供一定数量的准确的车道线标注数据，让更多的研究者参与并设计出高效、准确的检测算法</a:t>
            </a:r>
          </a:p>
          <a:p>
            <a:endParaRPr lang="zh-CN" altLang="en-US" dirty="0"/>
          </a:p>
        </p:txBody>
      </p:sp>
      <p:sp>
        <p:nvSpPr>
          <p:cNvPr id="4" name="灯片编号占位符 3"/>
          <p:cNvSpPr>
            <a:spLocks noGrp="1"/>
          </p:cNvSpPr>
          <p:nvPr>
            <p:ph type="sldNum" sz="quarter" idx="5"/>
          </p:nvPr>
        </p:nvSpPr>
        <p:spPr/>
        <p:txBody>
          <a:bodyPr/>
          <a:lstStyle/>
          <a:p>
            <a:pPr>
              <a:defRPr/>
            </a:pPr>
            <a:fld id="{B10F425A-9F76-4A09-9DB6-0481C90AAC7F}" type="slidenum">
              <a:rPr lang="zh-CN" altLang="en-US" smtClean="0"/>
              <a:pPr>
                <a:defRPr/>
              </a:pPr>
              <a:t>5</a:t>
            </a:fld>
            <a:endParaRPr lang="zh-CN" altLang="en-US">
              <a:cs typeface="+mn-cs"/>
            </a:endParaRPr>
          </a:p>
        </p:txBody>
      </p:sp>
    </p:spTree>
    <p:extLst>
      <p:ext uri="{BB962C8B-B14F-4D97-AF65-F5344CB8AC3E}">
        <p14:creationId xmlns:p14="http://schemas.microsoft.com/office/powerpoint/2010/main" val="477927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B51EEFCD-DD4D-4473-BFCB-F1792DAFE8D9}"/>
              </a:ext>
            </a:extLst>
          </p:cNvPr>
          <p:cNvSpPr>
            <a:spLocks noGrp="1" noRot="1" noChangeAspect="1" noTextEdit="1"/>
          </p:cNvSpPr>
          <p:nvPr>
            <p:ph type="sldImg"/>
          </p:nvPr>
        </p:nvSpPr>
        <p:spPr>
          <a:ln/>
        </p:spPr>
      </p:sp>
      <p:sp>
        <p:nvSpPr>
          <p:cNvPr id="10243" name="备注占位符 2">
            <a:extLst>
              <a:ext uri="{FF2B5EF4-FFF2-40B4-BE49-F238E27FC236}">
                <a16:creationId xmlns:a16="http://schemas.microsoft.com/office/drawing/2014/main" id="{2B48F040-5F55-4070-84B1-DA26E83C74C9}"/>
              </a:ext>
            </a:extLst>
          </p:cNvPr>
          <p:cNvSpPr>
            <a:spLocks noGrp="1"/>
          </p:cNvSpPr>
          <p:nvPr>
            <p:ph type="body" idx="1"/>
          </p:nvPr>
        </p:nvSpPr>
        <p:spPr>
          <a:noFill/>
        </p:spPr>
        <p:txBody>
          <a:bodyPr/>
          <a:lstStyle/>
          <a:p>
            <a:r>
              <a:rPr lang="zh-CN" altLang="en-US"/>
              <a:t>如何确定</a:t>
            </a:r>
            <a:r>
              <a:rPr lang="en-US" altLang="zh-CN"/>
              <a:t>R</a:t>
            </a:r>
            <a:r>
              <a:rPr lang="zh-CN" altLang="en-US"/>
              <a:t>的问题是一个机器视觉的基本问题？对于双目系统是标定的问题。</a:t>
            </a:r>
          </a:p>
        </p:txBody>
      </p:sp>
    </p:spTree>
    <p:extLst>
      <p:ext uri="{BB962C8B-B14F-4D97-AF65-F5344CB8AC3E}">
        <p14:creationId xmlns:p14="http://schemas.microsoft.com/office/powerpoint/2010/main" val="31922899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endParaRPr lang="zh-CN" altLang="en-US" dirty="0"/>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34</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174682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以色列</a:t>
            </a:r>
            <a:r>
              <a:rPr lang="en-US" altLang="zh-CN" sz="1200" b="0" i="0" kern="1200" dirty="0" err="1">
                <a:solidFill>
                  <a:schemeClr val="tx1"/>
                </a:solidFill>
                <a:effectLst/>
                <a:latin typeface="Times New Roman" panose="02020603050405020304" pitchFamily="18" charset="0"/>
                <a:ea typeface="MS PGothic" panose="020B0600070205080204" pitchFamily="34" charset="-128"/>
                <a:cs typeface="+mn-cs"/>
              </a:rPr>
              <a:t>PrimeSense</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公司的</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Light Coding</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的技术，最早被应用于</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Microsoft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的明星产品</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Kinect1</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Kinect2</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是基于</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TOF</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的技术）</a:t>
            </a:r>
            <a:endParaRPr lang="en-US" altLang="zh-CN" dirty="0"/>
          </a:p>
          <a:p>
            <a:r>
              <a:rPr lang="en-US" altLang="zh-CN" dirty="0"/>
              <a:t>TOF/TOA:</a:t>
            </a:r>
            <a:r>
              <a:rPr lang="zh-CN" altLang="en-US" dirty="0"/>
              <a:t>发射一道强弱随时间变化的正弦光束，然后计算其回来的相位差值，所以使用场景尽量避免反射物以及不要移动</a:t>
            </a:r>
            <a:r>
              <a:rPr lang="en-US" altLang="zh-CN" dirty="0"/>
              <a:t>Kinect</a:t>
            </a:r>
            <a:r>
              <a:rPr lang="zh-CN" altLang="en-US" dirty="0"/>
              <a:t>，不然会有很大噪声</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35</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7861741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基于双目立体视觉的深度相机对环境光照强度比较敏感，且比较依赖图像本身的特征，因此在光照不足、缺乏纹理等情况下很难提取到有效鲁棒的特征，结构光法不依赖于物体本身的颜色和纹理，采用了主动投影已知图案的方法来实现快速鲁棒的匹配特征点，能够达到较高的精度，也大大扩展了适用范围；</a:t>
            </a:r>
            <a:endPar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endParaRPr>
          </a:p>
          <a:p>
            <a:endParaRPr lang="zh-CN" altLang="en-US" dirty="0"/>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36</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5589696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基于双目立体视觉的深度相机对环境光照强度比较敏感，且比较依赖图像本身的特征，因此在光照不足、缺乏纹理等情况下很难提取到有效鲁棒的特征，结构光法不依赖于物体本身的颜色和纹理，采用了主动投影已知图案的方法来实现快速鲁棒的匹配特征点，能够达到较高的精度，也大大扩展了适用范围；</a:t>
            </a:r>
            <a:endPar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endParaRPr>
          </a:p>
          <a:p>
            <a:endParaRPr lang="zh-CN" altLang="en-US" dirty="0"/>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37</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8906357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基于双目立体视觉的深度相机对环境光照强度比较敏感，且比较依赖图像本身的特征，因此在光照不足、缺乏纹理等情况下很难提取到有效鲁棒的特征，结构光法不依赖于物体本身的颜色和纹理，采用了主动投影已知图案的方法来实现快速鲁棒的匹配特征点，能够达到较高的精度，也大大扩展了适用范围；</a:t>
            </a:r>
            <a:endPar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endParaRPr>
          </a:p>
          <a:p>
            <a:endParaRPr lang="zh-CN" altLang="en-US" dirty="0"/>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38</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5627722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The IR projector sends out a fixed pattern of light and dark speckles, shown below. The pattern is generated from a set of diffraction gratings, with special care to lessen the effect of zero-order propagation of a center bright dot</a:t>
            </a:r>
          </a:p>
          <a:p>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For each pixel in the IR image, a small correlation window (9x9 or 9x7, see below) is used to compare the local pattern at that pixel with the memorized pattern at that pixel and 64 neighboring pixels in a horizontal window</a:t>
            </a:r>
            <a:endParaRPr lang="zh-CN" altLang="en-US" dirty="0"/>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39</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5913921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Kinect1</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的红外</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IR</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发射端投射人眼不可见的伪随机散斑红外光点到物体上，每个伪随机散斑光点和它周围窗口内的点集在空间分布中的每个位置都是唯一且已知的。这是因为</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Kinect1</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的存储器中已经预储存了所有的数据。</a:t>
            </a:r>
            <a:endPar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endParaRPr>
          </a:p>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这些散斑投影在被观察物体上的大小和形状根据物体和相机的距离和方向而不同</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 </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Kinect1</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根据三种不同的距离使用了三种不同尺寸的散斑，如下图所示。这样的目的是为了在远中近三种距离内都能得到相对较好的测量精度：</a:t>
            </a:r>
          </a:p>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近距离</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(0.8 – 1.2 m)</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：可以获得较高的测量精度</a:t>
            </a:r>
          </a:p>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中距离</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(1.2 – 2.0 m)</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：可以获得中等的测量精度</a:t>
            </a:r>
          </a:p>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远距离</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(2.0 – 3.5 m)</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：可以获得较低的测量精度</a:t>
            </a:r>
          </a:p>
          <a:p>
            <a:endParaRPr lang="zh-CN" altLang="en-US" dirty="0"/>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40</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0684916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en-US" altLang="zh-CN" sz="1200" b="1" i="0" kern="1200" dirty="0">
                <a:solidFill>
                  <a:schemeClr val="tx1"/>
                </a:solidFill>
                <a:effectLst/>
                <a:latin typeface="Times New Roman" panose="02020603050405020304" pitchFamily="18" charset="0"/>
                <a:ea typeface="MS PGothic" panose="020B0600070205080204" pitchFamily="34" charset="-128"/>
                <a:cs typeface="+mn-cs"/>
              </a:rPr>
              <a:t>1</a:t>
            </a: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n-cs"/>
              </a:rPr>
              <a:t>、优点</a:t>
            </a:r>
            <a:endPar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endParaRPr>
          </a:p>
          <a:p>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1</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）、由于结构光主动投射编码光，因而非常适合在光照不足（甚至无光）、缺乏纹理的场景使用。</a:t>
            </a:r>
          </a:p>
          <a:p>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2</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）、结构光投影图案一般经过精心设计，所以在一定范围内可以达到较高的测量精度。</a:t>
            </a:r>
          </a:p>
          <a:p>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3</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）、技术成熟，深度图像可以做到相对较高的分辨率。</a:t>
            </a:r>
          </a:p>
          <a:p>
            <a:r>
              <a:rPr lang="en-US" altLang="zh-CN" sz="1200" b="1" i="0" kern="1200" dirty="0">
                <a:solidFill>
                  <a:schemeClr val="tx1"/>
                </a:solidFill>
                <a:effectLst/>
                <a:latin typeface="Times New Roman" panose="02020603050405020304" pitchFamily="18" charset="0"/>
                <a:ea typeface="MS PGothic" panose="020B0600070205080204" pitchFamily="34" charset="-128"/>
                <a:cs typeface="+mn-cs"/>
              </a:rPr>
              <a:t>2</a:t>
            </a: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n-cs"/>
              </a:rPr>
              <a:t>、缺点</a:t>
            </a:r>
            <a:endPar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endParaRPr>
          </a:p>
          <a:p>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1</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）、室外环境基本不能使用。这是因为在室外容易受到强自然光影响，导致投射的编码光被淹没。增加投射光源的功率可以一定程度上缓解该问题，但是效果并不能让人满意。</a:t>
            </a:r>
          </a:p>
          <a:p>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2</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）、测量距离较近。</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41</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120742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自主移动机器人导论 第</a:t>
            </a:r>
            <a:r>
              <a:rPr lang="en-US" altLang="zh-CN" dirty="0"/>
              <a:t>4</a:t>
            </a:r>
            <a:r>
              <a:rPr lang="zh-CN" altLang="en-US" dirty="0"/>
              <a:t>、</a:t>
            </a:r>
            <a:r>
              <a:rPr lang="en-US" altLang="zh-CN" dirty="0"/>
              <a:t>5</a:t>
            </a:r>
            <a:r>
              <a:rPr lang="zh-CN" altLang="en-US" dirty="0"/>
              <a:t>章</a:t>
            </a:r>
          </a:p>
        </p:txBody>
      </p:sp>
      <p:sp>
        <p:nvSpPr>
          <p:cNvPr id="4" name="灯片编号占位符 3"/>
          <p:cNvSpPr>
            <a:spLocks noGrp="1"/>
          </p:cNvSpPr>
          <p:nvPr>
            <p:ph type="sldNum" sz="quarter" idx="10"/>
          </p:nvPr>
        </p:nvSpPr>
        <p:spPr/>
        <p:txBody>
          <a:bodyPr/>
          <a:lstStyle/>
          <a:p>
            <a:pPr>
              <a:defRPr/>
            </a:pPr>
            <a:fld id="{B10F425A-9F76-4A09-9DB6-0481C90AAC7F}" type="slidenum">
              <a:rPr lang="zh-CN" altLang="en-US" smtClean="0"/>
              <a:pPr>
                <a:defRPr/>
              </a:pPr>
              <a:t>43</a:t>
            </a:fld>
            <a:endParaRPr lang="zh-CN" altLang="en-US">
              <a:cs typeface="+mn-cs"/>
            </a:endParaRPr>
          </a:p>
        </p:txBody>
      </p:sp>
    </p:spTree>
    <p:extLst>
      <p:ext uri="{BB962C8B-B14F-4D97-AF65-F5344CB8AC3E}">
        <p14:creationId xmlns:p14="http://schemas.microsoft.com/office/powerpoint/2010/main" val="4031400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a:extLst>
              <a:ext uri="{FF2B5EF4-FFF2-40B4-BE49-F238E27FC236}">
                <a16:creationId xmlns:a16="http://schemas.microsoft.com/office/drawing/2014/main" id="{BCF57316-D69B-40A0-8159-85B25760B38B}"/>
              </a:ext>
            </a:extLst>
          </p:cNvPr>
          <p:cNvSpPr>
            <a:spLocks noGrp="1" noRot="1" noChangeAspect="1" noTextEdit="1"/>
          </p:cNvSpPr>
          <p:nvPr>
            <p:ph type="sldImg"/>
          </p:nvPr>
        </p:nvSpPr>
        <p:spPr>
          <a:ln/>
        </p:spPr>
      </p:sp>
      <p:sp>
        <p:nvSpPr>
          <p:cNvPr id="38915" name="备注占位符 2">
            <a:extLst>
              <a:ext uri="{FF2B5EF4-FFF2-40B4-BE49-F238E27FC236}">
                <a16:creationId xmlns:a16="http://schemas.microsoft.com/office/drawing/2014/main" id="{CCA5EDCA-DD75-49A8-8282-AA1C46647AE9}"/>
              </a:ext>
            </a:extLst>
          </p:cNvPr>
          <p:cNvSpPr>
            <a:spLocks noGrp="1"/>
          </p:cNvSpPr>
          <p:nvPr>
            <p:ph type="body" idx="1"/>
          </p:nvPr>
        </p:nvSpPr>
        <p:spPr>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1200" dirty="0"/>
          </a:p>
        </p:txBody>
      </p:sp>
    </p:spTree>
    <p:extLst>
      <p:ext uri="{BB962C8B-B14F-4D97-AF65-F5344CB8AC3E}">
        <p14:creationId xmlns:p14="http://schemas.microsoft.com/office/powerpoint/2010/main" val="3879039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163257F8-E69C-4F69-969D-DA8F5C9E51B5}"/>
              </a:ext>
            </a:extLst>
          </p:cNvPr>
          <p:cNvSpPr>
            <a:spLocks noGrp="1" noRot="1" noChangeAspect="1" noChangeArrowheads="1" noTextEdit="1"/>
          </p:cNvSpPr>
          <p:nvPr>
            <p:ph type="sldImg" idx="4294967295"/>
          </p:nvPr>
        </p:nvSpPr>
        <p:spPr/>
      </p:sp>
      <p:sp>
        <p:nvSpPr>
          <p:cNvPr id="44035" name="备注占位符 2">
            <a:extLst>
              <a:ext uri="{FF2B5EF4-FFF2-40B4-BE49-F238E27FC236}">
                <a16:creationId xmlns:a16="http://schemas.microsoft.com/office/drawing/2014/main" id="{DAC2C7AD-940E-45A1-9293-FA01FD0A5D27}"/>
              </a:ext>
            </a:extLst>
          </p:cNvPr>
          <p:cNvSpPr>
            <a:spLocks noGrp="1" noChangeArrowheads="1"/>
          </p:cNvSpPr>
          <p:nvPr>
            <p:ph type="body" idx="4294967295"/>
          </p:nvPr>
        </p:nvSpPr>
        <p:spPr/>
        <p:txBody>
          <a:bodyPr>
            <a:prstTxWarp prst="textNoShape">
              <a:avLst/>
            </a:prstTxWarp>
          </a:bodyPr>
          <a:lstStyle/>
          <a:p>
            <a:r>
              <a:rPr lang="en-US" altLang="zh-CN"/>
              <a:t>http://www.opencv.org.cn/forum.php?f=10&amp;t=11802</a:t>
            </a:r>
          </a:p>
          <a:p>
            <a:r>
              <a:rPr lang="en-US" altLang="zh-CN"/>
              <a:t>http://blog.sina.com.cn/s/blog_4a540be60102v44s.html</a:t>
            </a:r>
            <a:endParaRPr lang="zh-CN" altLang="en-US"/>
          </a:p>
        </p:txBody>
      </p:sp>
      <p:sp>
        <p:nvSpPr>
          <p:cNvPr id="78851" name="灯片编号占位符 3">
            <a:extLst>
              <a:ext uri="{FF2B5EF4-FFF2-40B4-BE49-F238E27FC236}">
                <a16:creationId xmlns:a16="http://schemas.microsoft.com/office/drawing/2014/main" id="{A3770527-28BF-4E80-9F54-65900D0D42A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075A093E-E123-487E-8179-C4C213C2BB91}" type="slidenum">
              <a:rPr altLang="en-US" sz="1300" dirty="0" smtClean="0">
                <a:latin typeface="Times New Roman" panose="02020603050405020304" pitchFamily="18" charset="0"/>
                <a:ea typeface="宋体" panose="02010600030101010101" pitchFamily="2" charset="-122"/>
              </a:rPr>
              <a:pPr>
                <a:defRPr/>
              </a:pPr>
              <a:t>45</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2593749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163257F8-E69C-4F69-969D-DA8F5C9E51B5}"/>
              </a:ext>
            </a:extLst>
          </p:cNvPr>
          <p:cNvSpPr>
            <a:spLocks noGrp="1" noRot="1" noChangeAspect="1" noChangeArrowheads="1" noTextEdit="1"/>
          </p:cNvSpPr>
          <p:nvPr>
            <p:ph type="sldImg" idx="4294967295"/>
          </p:nvPr>
        </p:nvSpPr>
        <p:spPr/>
      </p:sp>
      <p:sp>
        <p:nvSpPr>
          <p:cNvPr id="44035" name="备注占位符 2">
            <a:extLst>
              <a:ext uri="{FF2B5EF4-FFF2-40B4-BE49-F238E27FC236}">
                <a16:creationId xmlns:a16="http://schemas.microsoft.com/office/drawing/2014/main" id="{DAC2C7AD-940E-45A1-9293-FA01FD0A5D27}"/>
              </a:ext>
            </a:extLst>
          </p:cNvPr>
          <p:cNvSpPr>
            <a:spLocks noGrp="1" noChangeArrowheads="1"/>
          </p:cNvSpPr>
          <p:nvPr>
            <p:ph type="body" idx="4294967295"/>
          </p:nvPr>
        </p:nvSpPr>
        <p:spPr/>
        <p:txBody>
          <a:bodyPr>
            <a:prstTxWarp prst="textNoShape">
              <a:avLst/>
            </a:prstTxWarp>
          </a:bodyPr>
          <a:lstStyle/>
          <a:p>
            <a:r>
              <a:rPr lang="zh-CN" altLang="en-US" dirty="0"/>
              <a:t>图像本身是一个由亮度和色彩组成的矩阵，如果直接从矩阵层面考虑运动估计，将会非常困难；所以，一般用这种方法：首先从图像中选取有代表性的点，这些点在相机视角发生少量变化后会保持不变，所以我们会在各个图像中找到相同的点；然后在这些点中，讨论相机位姿估计问题，这些点成为路标，或者图像特征</a:t>
            </a:r>
            <a:endParaRPr lang="en-US" altLang="zh-CN" dirty="0"/>
          </a:p>
          <a:p>
            <a:endParaRPr lang="zh-CN" altLang="en-US" dirty="0"/>
          </a:p>
        </p:txBody>
      </p:sp>
      <p:sp>
        <p:nvSpPr>
          <p:cNvPr id="78851" name="灯片编号占位符 3">
            <a:extLst>
              <a:ext uri="{FF2B5EF4-FFF2-40B4-BE49-F238E27FC236}">
                <a16:creationId xmlns:a16="http://schemas.microsoft.com/office/drawing/2014/main" id="{A3770527-28BF-4E80-9F54-65900D0D42A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075A093E-E123-487E-8179-C4C213C2BB91}" type="slidenum">
              <a:rPr altLang="en-US" sz="1300" dirty="0" smtClean="0">
                <a:latin typeface="Times New Roman" panose="02020603050405020304" pitchFamily="18" charset="0"/>
                <a:ea typeface="宋体" panose="02010600030101010101" pitchFamily="2" charset="-122"/>
              </a:rPr>
              <a:pPr>
                <a:defRPr/>
              </a:pPr>
              <a:t>46</a:t>
            </a:fld>
            <a:endParaRPr lang="zh-CN" altLang="en-US" sz="13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464C0DDF-4AC4-4940-BF15-A8B8102226D7}"/>
              </a:ext>
            </a:extLst>
          </p:cNvPr>
          <p:cNvSpPr>
            <a:spLocks noGrp="1" noRot="1" noChangeAspect="1" noChangeArrowheads="1" noTextEdit="1"/>
          </p:cNvSpPr>
          <p:nvPr>
            <p:ph type="sldImg" idx="4294967295"/>
          </p:nvPr>
        </p:nvSpPr>
        <p:spPr/>
      </p:sp>
      <p:sp>
        <p:nvSpPr>
          <p:cNvPr id="50179" name="文本占位符 2">
            <a:extLst>
              <a:ext uri="{FF2B5EF4-FFF2-40B4-BE49-F238E27FC236}">
                <a16:creationId xmlns:a16="http://schemas.microsoft.com/office/drawing/2014/main" id="{F9AC5CAC-F125-4B42-BE87-45F68214BC0F}"/>
              </a:ext>
            </a:extLst>
          </p:cNvPr>
          <p:cNvSpPr>
            <a:spLocks noGrp="1" noChangeArrowheads="1"/>
          </p:cNvSpPr>
          <p:nvPr>
            <p:ph type="body" idx="4294967295"/>
          </p:nvPr>
        </p:nvSpPr>
        <p:spPr/>
        <p:txBody>
          <a:bodyPr>
            <a:prstTxWarp prst="textNoShape">
              <a:avLst/>
            </a:prstTxWarp>
          </a:bodyPr>
          <a:lstStyle/>
          <a:p>
            <a:endParaRPr lang="zh-CN" altLang="en-US" dirty="0"/>
          </a:p>
        </p:txBody>
      </p:sp>
    </p:spTree>
    <p:extLst>
      <p:ext uri="{BB962C8B-B14F-4D97-AF65-F5344CB8AC3E}">
        <p14:creationId xmlns:p14="http://schemas.microsoft.com/office/powerpoint/2010/main" val="42759388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464C0DDF-4AC4-4940-BF15-A8B8102226D7}"/>
              </a:ext>
            </a:extLst>
          </p:cNvPr>
          <p:cNvSpPr>
            <a:spLocks noGrp="1" noRot="1" noChangeAspect="1" noChangeArrowheads="1" noTextEdit="1"/>
          </p:cNvSpPr>
          <p:nvPr>
            <p:ph type="sldImg" idx="4294967295"/>
          </p:nvPr>
        </p:nvSpPr>
        <p:spPr/>
      </p:sp>
      <p:sp>
        <p:nvSpPr>
          <p:cNvPr id="50179" name="文本占位符 2">
            <a:extLst>
              <a:ext uri="{FF2B5EF4-FFF2-40B4-BE49-F238E27FC236}">
                <a16:creationId xmlns:a16="http://schemas.microsoft.com/office/drawing/2014/main" id="{F9AC5CAC-F125-4B42-BE87-45F68214BC0F}"/>
              </a:ext>
            </a:extLst>
          </p:cNvPr>
          <p:cNvSpPr>
            <a:spLocks noGrp="1" noChangeArrowheads="1"/>
          </p:cNvSpPr>
          <p:nvPr>
            <p:ph type="body" idx="4294967295"/>
          </p:nvPr>
        </p:nvSpPr>
        <p:spPr/>
        <p:txBody>
          <a:bodyPr>
            <a:prstTxWarp prst="textNoShape">
              <a:avLst/>
            </a:prstTxWarp>
          </a:bodyPr>
          <a:lstStyle/>
          <a:p>
            <a:endParaRPr lang="zh-CN" altLang="en-US" dirty="0"/>
          </a:p>
        </p:txBody>
      </p:sp>
    </p:spTree>
    <p:extLst>
      <p:ext uri="{BB962C8B-B14F-4D97-AF65-F5344CB8AC3E}">
        <p14:creationId xmlns:p14="http://schemas.microsoft.com/office/powerpoint/2010/main" val="38457632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464C0DDF-4AC4-4940-BF15-A8B8102226D7}"/>
              </a:ext>
            </a:extLst>
          </p:cNvPr>
          <p:cNvSpPr>
            <a:spLocks noGrp="1" noRot="1" noChangeAspect="1" noChangeArrowheads="1" noTextEdit="1"/>
          </p:cNvSpPr>
          <p:nvPr>
            <p:ph type="sldImg" idx="4294967295"/>
          </p:nvPr>
        </p:nvSpPr>
        <p:spPr/>
      </p:sp>
      <p:sp>
        <p:nvSpPr>
          <p:cNvPr id="50179" name="文本占位符 2">
            <a:extLst>
              <a:ext uri="{FF2B5EF4-FFF2-40B4-BE49-F238E27FC236}">
                <a16:creationId xmlns:a16="http://schemas.microsoft.com/office/drawing/2014/main" id="{F9AC5CAC-F125-4B42-BE87-45F68214BC0F}"/>
              </a:ext>
            </a:extLst>
          </p:cNvPr>
          <p:cNvSpPr>
            <a:spLocks noGrp="1" noChangeArrowheads="1"/>
          </p:cNvSpPr>
          <p:nvPr>
            <p:ph type="body" idx="4294967295"/>
          </p:nvPr>
        </p:nvSpPr>
        <p:spPr/>
        <p:txBody>
          <a:bodyPr>
            <a:prstTxWarp prst="textNoShape">
              <a:avLst/>
            </a:prstTxWarp>
          </a:bodyPr>
          <a:lstStyle/>
          <a:p>
            <a:endParaRPr lang="zh-CN" altLang="en-US" dirty="0"/>
          </a:p>
        </p:txBody>
      </p:sp>
    </p:spTree>
    <p:extLst>
      <p:ext uri="{BB962C8B-B14F-4D97-AF65-F5344CB8AC3E}">
        <p14:creationId xmlns:p14="http://schemas.microsoft.com/office/powerpoint/2010/main" val="14980704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Harris角度检测是通过数学计算在图像上发现角度特征的一种算法，而且其具有旋转不变性的特质。OpenCV中的Shi-Tomasi角度检测就是基于Harris角度检测改进算法。</a:t>
            </a:r>
          </a:p>
        </p:txBody>
      </p:sp>
      <p:sp>
        <p:nvSpPr>
          <p:cNvPr id="4" name="灯片编号占位符 3"/>
          <p:cNvSpPr>
            <a:spLocks noGrp="1"/>
          </p:cNvSpPr>
          <p:nvPr>
            <p:ph type="sldNum" sz="quarter" idx="5"/>
          </p:nvPr>
        </p:nvSpPr>
        <p:spPr/>
        <p:txBody>
          <a:bodyPr/>
          <a:lstStyle/>
          <a:p>
            <a:pPr>
              <a:defRPr/>
            </a:pPr>
            <a:fld id="{B10F425A-9F76-4A09-9DB6-0481C90AAC7F}" type="slidenum">
              <a:rPr lang="zh-CN" altLang="en-US" smtClean="0"/>
              <a:pPr>
                <a:defRPr/>
              </a:pPr>
              <a:t>50</a:t>
            </a:fld>
            <a:endParaRPr lang="zh-CN" altLang="en-US">
              <a:cs typeface="+mn-cs"/>
            </a:endParaRPr>
          </a:p>
        </p:txBody>
      </p:sp>
    </p:spTree>
    <p:extLst>
      <p:ext uri="{BB962C8B-B14F-4D97-AF65-F5344CB8AC3E}">
        <p14:creationId xmlns:p14="http://schemas.microsoft.com/office/powerpoint/2010/main" val="22851654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a:defRPr/>
            </a:pPr>
            <a:fld id="{B10F425A-9F76-4A09-9DB6-0481C90AAC7F}" type="slidenum">
              <a:rPr lang="zh-CN" altLang="en-US" smtClean="0"/>
              <a:pPr>
                <a:defRPr/>
              </a:pPr>
              <a:t>51</a:t>
            </a:fld>
            <a:endParaRPr lang="zh-CN" altLang="en-US">
              <a:cs typeface="+mn-cs"/>
            </a:endParaRPr>
          </a:p>
        </p:txBody>
      </p:sp>
    </p:spTree>
    <p:extLst>
      <p:ext uri="{BB962C8B-B14F-4D97-AF65-F5344CB8AC3E}">
        <p14:creationId xmlns:p14="http://schemas.microsoft.com/office/powerpoint/2010/main" val="17682121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163257F8-E69C-4F69-969D-DA8F5C9E51B5}"/>
              </a:ext>
            </a:extLst>
          </p:cNvPr>
          <p:cNvSpPr>
            <a:spLocks noGrp="1" noRot="1" noChangeAspect="1" noChangeArrowheads="1" noTextEdit="1"/>
          </p:cNvSpPr>
          <p:nvPr>
            <p:ph type="sldImg" idx="4294967295"/>
          </p:nvPr>
        </p:nvSpPr>
        <p:spPr/>
      </p:sp>
      <p:sp>
        <p:nvSpPr>
          <p:cNvPr id="44035" name="备注占位符 2">
            <a:extLst>
              <a:ext uri="{FF2B5EF4-FFF2-40B4-BE49-F238E27FC236}">
                <a16:creationId xmlns:a16="http://schemas.microsoft.com/office/drawing/2014/main" id="{DAC2C7AD-940E-45A1-9293-FA01FD0A5D27}"/>
              </a:ext>
            </a:extLst>
          </p:cNvPr>
          <p:cNvSpPr>
            <a:spLocks noGrp="1" noChangeArrowheads="1"/>
          </p:cNvSpPr>
          <p:nvPr>
            <p:ph type="body" idx="4294967295"/>
          </p:nvPr>
        </p:nvSpPr>
        <p:spPr/>
        <p:txBody>
          <a:bodyPr>
            <a:prstTxWarp prst="textNoShape">
              <a:avLst/>
            </a:prstTxWarp>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在</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N=12</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时，为了更高效，可以添加一项预测试操作，直接选第</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1 5 9 13</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四个点，其中有</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3</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个符合判据，则</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p</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为角点</a:t>
            </a:r>
            <a:endPar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endParaRPr>
          </a:p>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基于加速分割测试的特征</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从论文名字可以看出</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FAST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是一种高效的特征点（角点）检测算法，基本上可以满足实时检测系统要求，是计算机视觉领域最主流的角点检测算法之一</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  Department of Engineering, Cambridge University, UK.</a:t>
            </a:r>
            <a:endParaRPr lang="zh-CN" altLang="en-US" dirty="0"/>
          </a:p>
        </p:txBody>
      </p:sp>
      <p:sp>
        <p:nvSpPr>
          <p:cNvPr id="78851" name="灯片编号占位符 3">
            <a:extLst>
              <a:ext uri="{FF2B5EF4-FFF2-40B4-BE49-F238E27FC236}">
                <a16:creationId xmlns:a16="http://schemas.microsoft.com/office/drawing/2014/main" id="{A3770527-28BF-4E80-9F54-65900D0D42A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075A093E-E123-487E-8179-C4C213C2BB91}" type="slidenum">
              <a:rPr altLang="en-US" sz="1300" dirty="0" smtClean="0">
                <a:latin typeface="Times New Roman" panose="02020603050405020304" pitchFamily="18" charset="0"/>
                <a:ea typeface="宋体" panose="02010600030101010101" pitchFamily="2" charset="-122"/>
              </a:rPr>
              <a:pPr>
                <a:defRPr/>
              </a:pPr>
              <a:t>52</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1049271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163257F8-E69C-4F69-969D-DA8F5C9E51B5}"/>
              </a:ext>
            </a:extLst>
          </p:cNvPr>
          <p:cNvSpPr>
            <a:spLocks noGrp="1" noRot="1" noChangeAspect="1" noChangeArrowheads="1" noTextEdit="1"/>
          </p:cNvSpPr>
          <p:nvPr>
            <p:ph type="sldImg" idx="4294967295"/>
          </p:nvPr>
        </p:nvSpPr>
        <p:spPr/>
      </p:sp>
      <p:sp>
        <p:nvSpPr>
          <p:cNvPr id="44035" name="备注占位符 2">
            <a:extLst>
              <a:ext uri="{FF2B5EF4-FFF2-40B4-BE49-F238E27FC236}">
                <a16:creationId xmlns:a16="http://schemas.microsoft.com/office/drawing/2014/main" id="{DAC2C7AD-940E-45A1-9293-FA01FD0A5D27}"/>
              </a:ext>
            </a:extLst>
          </p:cNvPr>
          <p:cNvSpPr>
            <a:spLocks noGrp="1" noChangeArrowheads="1"/>
          </p:cNvSpPr>
          <p:nvPr>
            <p:ph type="body" idx="4294967295"/>
          </p:nvPr>
        </p:nvSpPr>
        <p:spPr/>
        <p:txBody>
          <a:bodyPr>
            <a:prstTxWarp prst="textNoShape">
              <a:avLst/>
            </a:prstTxWarp>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在</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N=12</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时，为了更高效，可以添加一项预测试操作，直接选第</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1 5 9 13</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四个点，其中有</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3</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个符合判据，则</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p</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为角点</a:t>
            </a:r>
            <a:endPar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endParaRPr>
          </a:p>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基于加速分割测试的特征</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从论文名字可以看出</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FAST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是一种高效的特征点（角点）检测算法，基本上可以满足实时检测系统要求，是计算机视觉领域最主流的角点检测算法之一</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  Department of Engineering, Cambridge University, UK.</a:t>
            </a:r>
            <a:endParaRPr lang="zh-CN" altLang="en-US" dirty="0"/>
          </a:p>
        </p:txBody>
      </p:sp>
      <p:sp>
        <p:nvSpPr>
          <p:cNvPr id="78851" name="灯片编号占位符 3">
            <a:extLst>
              <a:ext uri="{FF2B5EF4-FFF2-40B4-BE49-F238E27FC236}">
                <a16:creationId xmlns:a16="http://schemas.microsoft.com/office/drawing/2014/main" id="{A3770527-28BF-4E80-9F54-65900D0D42A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075A093E-E123-487E-8179-C4C213C2BB91}" type="slidenum">
              <a:rPr altLang="en-US" sz="1300" dirty="0" smtClean="0">
                <a:latin typeface="Times New Roman" panose="02020603050405020304" pitchFamily="18" charset="0"/>
                <a:ea typeface="宋体" panose="02010600030101010101" pitchFamily="2" charset="-122"/>
              </a:rPr>
              <a:pPr>
                <a:defRPr/>
              </a:pPr>
              <a:t>53</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3495138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163257F8-E69C-4F69-969D-DA8F5C9E51B5}"/>
              </a:ext>
            </a:extLst>
          </p:cNvPr>
          <p:cNvSpPr>
            <a:spLocks noGrp="1" noRot="1" noChangeAspect="1" noChangeArrowheads="1" noTextEdit="1"/>
          </p:cNvSpPr>
          <p:nvPr>
            <p:ph type="sldImg" idx="4294967295"/>
          </p:nvPr>
        </p:nvSpPr>
        <p:spPr/>
      </p:sp>
      <p:sp>
        <p:nvSpPr>
          <p:cNvPr id="44035" name="备注占位符 2">
            <a:extLst>
              <a:ext uri="{FF2B5EF4-FFF2-40B4-BE49-F238E27FC236}">
                <a16:creationId xmlns:a16="http://schemas.microsoft.com/office/drawing/2014/main" id="{DAC2C7AD-940E-45A1-9293-FA01FD0A5D27}"/>
              </a:ext>
            </a:extLst>
          </p:cNvPr>
          <p:cNvSpPr>
            <a:spLocks noGrp="1" noChangeArrowheads="1"/>
          </p:cNvSpPr>
          <p:nvPr>
            <p:ph type="body" idx="4294967295"/>
          </p:nvPr>
        </p:nvSpPr>
        <p:spPr/>
        <p:txBody>
          <a:bodyPr>
            <a:prstTxWarp prst="textNoShape">
              <a:avLst/>
            </a:prstTxWarp>
          </a:bodyPr>
          <a:lstStyle/>
          <a:p>
            <a:r>
              <a:rPr lang="zh-CN" altLang="en-US" dirty="0"/>
              <a:t>首先，</a:t>
            </a:r>
            <a:r>
              <a:rPr lang="en-US" altLang="zh-CN" dirty="0"/>
              <a:t>FAST</a:t>
            </a:r>
            <a:r>
              <a:rPr lang="zh-CN" altLang="en-US" dirty="0"/>
              <a:t>角点数量过多，根据期望的数量</a:t>
            </a:r>
            <a:r>
              <a:rPr lang="en-US" altLang="zh-CN" dirty="0"/>
              <a:t>N</a:t>
            </a:r>
            <a:r>
              <a:rPr lang="zh-CN" altLang="en-US" dirty="0"/>
              <a:t>，对原始</a:t>
            </a:r>
            <a:r>
              <a:rPr lang="en-US" altLang="zh-CN" dirty="0"/>
              <a:t>FAST</a:t>
            </a:r>
            <a:r>
              <a:rPr lang="zh-CN" altLang="en-US" dirty="0"/>
              <a:t>角点分别计算</a:t>
            </a:r>
            <a:r>
              <a:rPr lang="en-US" altLang="zh-CN" dirty="0"/>
              <a:t>Harris</a:t>
            </a:r>
            <a:r>
              <a:rPr lang="zh-CN" altLang="en-US" dirty="0"/>
              <a:t>响应值，选取前</a:t>
            </a:r>
            <a:r>
              <a:rPr lang="en-US" altLang="zh-CN" dirty="0"/>
              <a:t>N</a:t>
            </a:r>
            <a:r>
              <a:rPr lang="zh-CN" altLang="en-US" dirty="0"/>
              <a:t>个具有最大响应值的角点</a:t>
            </a:r>
            <a:endParaRPr lang="en-US" altLang="zh-CN" dirty="0"/>
          </a:p>
          <a:p>
            <a:r>
              <a:rPr lang="zh-CN" altLang="en-US" dirty="0"/>
              <a:t>其次，</a:t>
            </a:r>
            <a:r>
              <a:rPr lang="en-US" altLang="zh-CN" dirty="0"/>
              <a:t>FAST</a:t>
            </a:r>
            <a:r>
              <a:rPr lang="zh-CN" altLang="en-US" dirty="0"/>
              <a:t>角点不具有方向信息，固定选取半径为</a:t>
            </a:r>
            <a:r>
              <a:rPr lang="en-US" altLang="zh-CN" dirty="0"/>
              <a:t>3</a:t>
            </a:r>
            <a:r>
              <a:rPr lang="zh-CN" altLang="en-US" dirty="0"/>
              <a:t>的圆，存在尺度问题：远看是角点的地方，近看就不是了，</a:t>
            </a:r>
            <a:r>
              <a:rPr lang="en-US" altLang="zh-CN" dirty="0"/>
              <a:t>ORB</a:t>
            </a:r>
            <a:r>
              <a:rPr lang="zh-CN" altLang="en-US" dirty="0"/>
              <a:t>添加了尺度和旋转的描述，尺度不变性由构建图像金字塔</a:t>
            </a:r>
            <a:r>
              <a:rPr lang="en-US" altLang="zh-CN" dirty="0"/>
              <a:t>(</a:t>
            </a:r>
            <a:r>
              <a:rPr lang="zh-CN" altLang="en-US" dirty="0"/>
              <a:t>对图像进行不同层次的降采样，以获得不同分辨率的图像</a:t>
            </a:r>
            <a:r>
              <a:rPr lang="en-US" altLang="zh-CN" dirty="0"/>
              <a:t>)</a:t>
            </a:r>
            <a:r>
              <a:rPr lang="zh-CN" altLang="en-US" dirty="0"/>
              <a:t>的方式实现，旋转则由灰度质心法实现</a:t>
            </a:r>
          </a:p>
        </p:txBody>
      </p:sp>
      <p:sp>
        <p:nvSpPr>
          <p:cNvPr id="78851" name="灯片编号占位符 3">
            <a:extLst>
              <a:ext uri="{FF2B5EF4-FFF2-40B4-BE49-F238E27FC236}">
                <a16:creationId xmlns:a16="http://schemas.microsoft.com/office/drawing/2014/main" id="{A3770527-28BF-4E80-9F54-65900D0D42A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075A093E-E123-487E-8179-C4C213C2BB91}" type="slidenum">
              <a:rPr altLang="en-US" sz="1300" dirty="0" smtClean="0">
                <a:latin typeface="Times New Roman" panose="02020603050405020304" pitchFamily="18" charset="0"/>
                <a:ea typeface="宋体" panose="02010600030101010101" pitchFamily="2" charset="-122"/>
              </a:rPr>
              <a:pPr>
                <a:defRPr/>
              </a:pPr>
              <a:t>54</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652453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t>但是视觉不仅仅是</a:t>
            </a:r>
            <a:r>
              <a:rPr lang="en-US" altLang="zh-CN" sz="1200" dirty="0"/>
              <a:t>2D</a:t>
            </a:r>
            <a:r>
              <a:rPr lang="zh-CN" altLang="en-US" sz="1200" dirty="0"/>
              <a:t>的内容，视觉本身获取的信息就来自三维空间，如何保留、分析三维景象？</a:t>
            </a:r>
          </a:p>
        </p:txBody>
      </p:sp>
      <p:sp>
        <p:nvSpPr>
          <p:cNvPr id="4" name="灯片编号占位符 3"/>
          <p:cNvSpPr>
            <a:spLocks noGrp="1"/>
          </p:cNvSpPr>
          <p:nvPr>
            <p:ph type="sldNum" sz="quarter" idx="5"/>
          </p:nvPr>
        </p:nvSpPr>
        <p:spPr/>
        <p:txBody>
          <a:bodyPr/>
          <a:lstStyle/>
          <a:p>
            <a:pPr>
              <a:defRPr/>
            </a:pPr>
            <a:fld id="{B10F425A-9F76-4A09-9DB6-0481C90AAC7F}" type="slidenum">
              <a:rPr lang="zh-CN" altLang="en-US" smtClean="0"/>
              <a:pPr>
                <a:defRPr/>
              </a:pPr>
              <a:t>7</a:t>
            </a:fld>
            <a:endParaRPr lang="zh-CN" altLang="en-US">
              <a:cs typeface="+mn-cs"/>
            </a:endParaRPr>
          </a:p>
        </p:txBody>
      </p:sp>
    </p:spTree>
    <p:extLst>
      <p:ext uri="{BB962C8B-B14F-4D97-AF65-F5344CB8AC3E}">
        <p14:creationId xmlns:p14="http://schemas.microsoft.com/office/powerpoint/2010/main" val="32519850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163257F8-E69C-4F69-969D-DA8F5C9E51B5}"/>
              </a:ext>
            </a:extLst>
          </p:cNvPr>
          <p:cNvSpPr>
            <a:spLocks noGrp="1" noRot="1" noChangeAspect="1" noChangeArrowheads="1" noTextEdit="1"/>
          </p:cNvSpPr>
          <p:nvPr>
            <p:ph type="sldImg" idx="4294967295"/>
          </p:nvPr>
        </p:nvSpPr>
        <p:spPr/>
      </p:sp>
      <p:sp>
        <p:nvSpPr>
          <p:cNvPr id="44035" name="备注占位符 2">
            <a:extLst>
              <a:ext uri="{FF2B5EF4-FFF2-40B4-BE49-F238E27FC236}">
                <a16:creationId xmlns:a16="http://schemas.microsoft.com/office/drawing/2014/main" id="{DAC2C7AD-940E-45A1-9293-FA01FD0A5D27}"/>
              </a:ext>
            </a:extLst>
          </p:cNvPr>
          <p:cNvSpPr>
            <a:spLocks noGrp="1" noChangeArrowheads="1"/>
          </p:cNvSpPr>
          <p:nvPr>
            <p:ph type="body" idx="4294967295"/>
          </p:nvPr>
        </p:nvSpPr>
        <p:spPr/>
        <p:txBody>
          <a:bodyPr>
            <a:prstTxWarp prst="textNoShape">
              <a:avLst/>
            </a:prstTxWarp>
          </a:bodyPr>
          <a:lstStyle/>
          <a:p>
            <a:r>
              <a:rPr lang="en-US" altLang="zh-CN" dirty="0"/>
              <a:t>ORB</a:t>
            </a:r>
            <a:r>
              <a:rPr lang="zh-CN" altLang="en-US" dirty="0"/>
              <a:t>添加了尺度和旋转的描述，尺度不变性由构建图像金字塔</a:t>
            </a:r>
            <a:r>
              <a:rPr lang="en-US" altLang="zh-CN" dirty="0"/>
              <a:t>(</a:t>
            </a:r>
            <a:r>
              <a:rPr lang="zh-CN" altLang="en-US" dirty="0"/>
              <a:t>对图像进行不同层次的降采样，以获得不同分辨率的图像</a:t>
            </a:r>
            <a:r>
              <a:rPr lang="en-US" altLang="zh-CN" dirty="0"/>
              <a:t>)</a:t>
            </a:r>
            <a:r>
              <a:rPr lang="zh-CN" altLang="en-US" dirty="0"/>
              <a:t>的方式实现，旋转则由灰度质心法实现</a:t>
            </a:r>
          </a:p>
        </p:txBody>
      </p:sp>
      <p:sp>
        <p:nvSpPr>
          <p:cNvPr id="78851" name="灯片编号占位符 3">
            <a:extLst>
              <a:ext uri="{FF2B5EF4-FFF2-40B4-BE49-F238E27FC236}">
                <a16:creationId xmlns:a16="http://schemas.microsoft.com/office/drawing/2014/main" id="{A3770527-28BF-4E80-9F54-65900D0D42A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075A093E-E123-487E-8179-C4C213C2BB91}" type="slidenum">
              <a:rPr altLang="en-US" sz="1300" dirty="0" smtClean="0">
                <a:latin typeface="Times New Roman" panose="02020603050405020304" pitchFamily="18" charset="0"/>
                <a:ea typeface="宋体" panose="02010600030101010101" pitchFamily="2" charset="-122"/>
              </a:rPr>
              <a:pPr>
                <a:defRPr/>
              </a:pPr>
              <a:t>55</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076337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163257F8-E69C-4F69-969D-DA8F5C9E51B5}"/>
              </a:ext>
            </a:extLst>
          </p:cNvPr>
          <p:cNvSpPr>
            <a:spLocks noGrp="1" noRot="1" noChangeAspect="1" noChangeArrowheads="1" noTextEdit="1"/>
          </p:cNvSpPr>
          <p:nvPr>
            <p:ph type="sldImg" idx="4294967295"/>
          </p:nvPr>
        </p:nvSpPr>
        <p:spPr/>
      </p:sp>
      <p:sp>
        <p:nvSpPr>
          <p:cNvPr id="44035" name="备注占位符 2">
            <a:extLst>
              <a:ext uri="{FF2B5EF4-FFF2-40B4-BE49-F238E27FC236}">
                <a16:creationId xmlns:a16="http://schemas.microsoft.com/office/drawing/2014/main" id="{DAC2C7AD-940E-45A1-9293-FA01FD0A5D27}"/>
              </a:ext>
            </a:extLst>
          </p:cNvPr>
          <p:cNvSpPr>
            <a:spLocks noGrp="1" noChangeArrowheads="1"/>
          </p:cNvSpPr>
          <p:nvPr>
            <p:ph type="body" idx="4294967295"/>
          </p:nvPr>
        </p:nvSpPr>
        <p:spPr/>
        <p:txBody>
          <a:bodyPr>
            <a:prstTxWarp prst="textNoShape">
              <a:avLst/>
            </a:prstTxWarp>
          </a:bodyPr>
          <a:lstStyle/>
          <a:p>
            <a:r>
              <a:rPr lang="zh-CN" altLang="en-US" sz="1200" b="0" i="0" u="none" strike="noStrike" kern="1200" dirty="0">
                <a:solidFill>
                  <a:schemeClr val="tx1"/>
                </a:solidFill>
                <a:effectLst/>
                <a:latin typeface="Times New Roman" panose="02020603050405020304" pitchFamily="18" charset="0"/>
                <a:ea typeface="MS PGothic" panose="020B0600070205080204" pitchFamily="34" charset="-128"/>
                <a:cs typeface="+mn-cs"/>
              </a:rPr>
              <a:t>对二值图像而言，</a:t>
            </a:r>
            <a:r>
              <a:rPr lang="en-US" altLang="zh-CN" sz="1200" b="0" i="0" u="none" strike="noStrike" kern="1200" dirty="0">
                <a:solidFill>
                  <a:schemeClr val="tx1"/>
                </a:solidFill>
                <a:effectLst/>
                <a:latin typeface="Times New Roman" panose="02020603050405020304" pitchFamily="18" charset="0"/>
                <a:ea typeface="MS PGothic" panose="020B0600070205080204" pitchFamily="34" charset="-128"/>
                <a:cs typeface="+mn-cs"/>
              </a:rPr>
              <a:t>M</a:t>
            </a:r>
            <a:r>
              <a:rPr lang="en-US" altLang="zh-CN" sz="1050" b="0" i="0" u="none" strike="noStrike" kern="1200" dirty="0">
                <a:solidFill>
                  <a:schemeClr val="tx1"/>
                </a:solidFill>
                <a:effectLst/>
                <a:latin typeface="Times New Roman" panose="02020603050405020304" pitchFamily="18" charset="0"/>
                <a:ea typeface="MS PGothic" panose="020B0600070205080204" pitchFamily="34" charset="-128"/>
                <a:cs typeface="+mn-cs"/>
              </a:rPr>
              <a:t>10</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 就是图像上所以白色区域 </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x</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坐标值的累加，</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M01</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就是图像上白色区域</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y</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坐标值的累加，</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M00</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是图像上白色区域的数量</a:t>
            </a:r>
            <a:endParaRPr lang="zh-CN" altLang="en-US" dirty="0"/>
          </a:p>
        </p:txBody>
      </p:sp>
      <p:sp>
        <p:nvSpPr>
          <p:cNvPr id="78851" name="灯片编号占位符 3">
            <a:extLst>
              <a:ext uri="{FF2B5EF4-FFF2-40B4-BE49-F238E27FC236}">
                <a16:creationId xmlns:a16="http://schemas.microsoft.com/office/drawing/2014/main" id="{A3770527-28BF-4E80-9F54-65900D0D42A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075A093E-E123-487E-8179-C4C213C2BB91}" type="slidenum">
              <a:rPr altLang="en-US" sz="1300" dirty="0" smtClean="0">
                <a:latin typeface="Times New Roman" panose="02020603050405020304" pitchFamily="18" charset="0"/>
                <a:ea typeface="宋体" panose="02010600030101010101" pitchFamily="2" charset="-122"/>
              </a:rPr>
              <a:pPr>
                <a:defRPr/>
              </a:pPr>
              <a:t>56</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992952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163257F8-E69C-4F69-969D-DA8F5C9E51B5}"/>
              </a:ext>
            </a:extLst>
          </p:cNvPr>
          <p:cNvSpPr>
            <a:spLocks noGrp="1" noRot="1" noChangeAspect="1" noChangeArrowheads="1" noTextEdit="1"/>
          </p:cNvSpPr>
          <p:nvPr>
            <p:ph type="sldImg" idx="4294967295"/>
          </p:nvPr>
        </p:nvSpPr>
        <p:spPr/>
      </p:sp>
      <p:sp>
        <p:nvSpPr>
          <p:cNvPr id="44035" name="备注占位符 2">
            <a:extLst>
              <a:ext uri="{FF2B5EF4-FFF2-40B4-BE49-F238E27FC236}">
                <a16:creationId xmlns:a16="http://schemas.microsoft.com/office/drawing/2014/main" id="{DAC2C7AD-940E-45A1-9293-FA01FD0A5D27}"/>
              </a:ext>
            </a:extLst>
          </p:cNvPr>
          <p:cNvSpPr>
            <a:spLocks noGrp="1" noChangeArrowheads="1"/>
          </p:cNvSpPr>
          <p:nvPr>
            <p:ph type="body" idx="4294967295"/>
          </p:nvPr>
        </p:nvSpPr>
        <p:spPr/>
        <p:txBody>
          <a:bodyPr>
            <a:prstTxWarp prst="textNoShape">
              <a:avLst/>
            </a:prstTxWarp>
          </a:bodyPr>
          <a:lstStyle/>
          <a:p>
            <a:r>
              <a:rPr lang="zh-CN" altLang="en-US" dirty="0"/>
              <a:t>原始的</a:t>
            </a:r>
            <a:r>
              <a:rPr lang="en-US" altLang="zh-CN" dirty="0"/>
              <a:t>BRIEF</a:t>
            </a:r>
            <a:r>
              <a:rPr lang="zh-CN" altLang="en-US" dirty="0"/>
              <a:t>描述子不具有旋转不变性，而</a:t>
            </a:r>
            <a:r>
              <a:rPr lang="en-US" altLang="zh-CN" dirty="0"/>
              <a:t>ORB</a:t>
            </a:r>
            <a:r>
              <a:rPr lang="zh-CN" altLang="en-US" dirty="0"/>
              <a:t>在</a:t>
            </a:r>
            <a:r>
              <a:rPr lang="en-US" altLang="zh-CN" dirty="0"/>
              <a:t>FAST</a:t>
            </a:r>
            <a:r>
              <a:rPr lang="zh-CN" altLang="en-US" dirty="0"/>
              <a:t>特征点提取阶段计算了关键点的方向，可以利用方向信息，计算旋转之后的</a:t>
            </a:r>
            <a:r>
              <a:rPr lang="en-US" altLang="zh-CN" dirty="0"/>
              <a:t>Steer BRIEF</a:t>
            </a:r>
          </a:p>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在</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OpenCV</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中，</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ORB</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类继承自</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Feature2D</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类，另外有两个类：</a:t>
            </a:r>
            <a:r>
              <a:rPr lang="en-US" altLang="zh-CN" sz="1200" b="0" i="0" kern="1200" dirty="0" err="1">
                <a:solidFill>
                  <a:schemeClr val="tx1"/>
                </a:solidFill>
                <a:effectLst/>
                <a:latin typeface="Times New Roman" panose="02020603050405020304" pitchFamily="18" charset="0"/>
                <a:ea typeface="MS PGothic" panose="020B0600070205080204" pitchFamily="34" charset="-128"/>
                <a:cs typeface="+mn-cs"/>
              </a:rPr>
              <a:t>OrbFeatureDetector</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和</a:t>
            </a:r>
            <a:r>
              <a:rPr lang="en-US" altLang="zh-CN" sz="1200" b="0" i="0" kern="1200" dirty="0" err="1">
                <a:solidFill>
                  <a:schemeClr val="tx1"/>
                </a:solidFill>
                <a:effectLst/>
                <a:latin typeface="Times New Roman" panose="02020603050405020304" pitchFamily="18" charset="0"/>
                <a:ea typeface="MS PGothic" panose="020B0600070205080204" pitchFamily="34" charset="-128"/>
                <a:cs typeface="+mn-cs"/>
              </a:rPr>
              <a:t>OrbDescriptorExtractor</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，与</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ORB</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类是等价的。</a:t>
            </a:r>
            <a:endParaRPr lang="zh-CN" altLang="en-US" dirty="0"/>
          </a:p>
        </p:txBody>
      </p:sp>
      <p:sp>
        <p:nvSpPr>
          <p:cNvPr id="78851" name="灯片编号占位符 3">
            <a:extLst>
              <a:ext uri="{FF2B5EF4-FFF2-40B4-BE49-F238E27FC236}">
                <a16:creationId xmlns:a16="http://schemas.microsoft.com/office/drawing/2014/main" id="{A3770527-28BF-4E80-9F54-65900D0D42A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075A093E-E123-487E-8179-C4C213C2BB91}" type="slidenum">
              <a:rPr altLang="en-US" sz="1300" dirty="0" smtClean="0">
                <a:latin typeface="Times New Roman" panose="02020603050405020304" pitchFamily="18" charset="0"/>
                <a:ea typeface="宋体" panose="02010600030101010101" pitchFamily="2" charset="-122"/>
              </a:rPr>
              <a:pPr>
                <a:defRPr/>
              </a:pPr>
              <a:t>57</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1404405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163257F8-E69C-4F69-969D-DA8F5C9E51B5}"/>
              </a:ext>
            </a:extLst>
          </p:cNvPr>
          <p:cNvSpPr>
            <a:spLocks noGrp="1" noRot="1" noChangeAspect="1" noChangeArrowheads="1" noTextEdit="1"/>
          </p:cNvSpPr>
          <p:nvPr>
            <p:ph type="sldImg" idx="4294967295"/>
          </p:nvPr>
        </p:nvSpPr>
        <p:spPr/>
      </p:sp>
      <p:sp>
        <p:nvSpPr>
          <p:cNvPr id="44035" name="备注占位符 2">
            <a:extLst>
              <a:ext uri="{FF2B5EF4-FFF2-40B4-BE49-F238E27FC236}">
                <a16:creationId xmlns:a16="http://schemas.microsoft.com/office/drawing/2014/main" id="{DAC2C7AD-940E-45A1-9293-FA01FD0A5D27}"/>
              </a:ext>
            </a:extLst>
          </p:cNvPr>
          <p:cNvSpPr>
            <a:spLocks noGrp="1" noChangeArrowheads="1"/>
          </p:cNvSpPr>
          <p:nvPr>
            <p:ph type="body" idx="4294967295"/>
          </p:nvPr>
        </p:nvSpPr>
        <p:spPr/>
        <p:txBody>
          <a:bodyPr>
            <a:prstTxWarp prst="textNoShape">
              <a:avLst/>
            </a:prstTxWarp>
          </a:bodyPr>
          <a:lstStyle/>
          <a:p>
            <a:endParaRPr lang="zh-CN" altLang="en-US" dirty="0"/>
          </a:p>
        </p:txBody>
      </p:sp>
      <p:sp>
        <p:nvSpPr>
          <p:cNvPr id="78851" name="灯片编号占位符 3">
            <a:extLst>
              <a:ext uri="{FF2B5EF4-FFF2-40B4-BE49-F238E27FC236}">
                <a16:creationId xmlns:a16="http://schemas.microsoft.com/office/drawing/2014/main" id="{A3770527-28BF-4E80-9F54-65900D0D42A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075A093E-E123-487E-8179-C4C213C2BB91}" type="slidenum">
              <a:rPr altLang="en-US" sz="1300" dirty="0" smtClean="0">
                <a:latin typeface="Times New Roman" panose="02020603050405020304" pitchFamily="18" charset="0"/>
                <a:ea typeface="宋体" panose="02010600030101010101" pitchFamily="2" charset="-122"/>
              </a:rPr>
              <a:pPr>
                <a:defRPr/>
              </a:pPr>
              <a:t>58</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8841282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163257F8-E69C-4F69-969D-DA8F5C9E51B5}"/>
              </a:ext>
            </a:extLst>
          </p:cNvPr>
          <p:cNvSpPr>
            <a:spLocks noGrp="1" noRot="1" noChangeAspect="1" noChangeArrowheads="1" noTextEdit="1"/>
          </p:cNvSpPr>
          <p:nvPr>
            <p:ph type="sldImg" idx="4294967295"/>
          </p:nvPr>
        </p:nvSpPr>
        <p:spPr/>
      </p:sp>
      <p:sp>
        <p:nvSpPr>
          <p:cNvPr id="44035" name="备注占位符 2">
            <a:extLst>
              <a:ext uri="{FF2B5EF4-FFF2-40B4-BE49-F238E27FC236}">
                <a16:creationId xmlns:a16="http://schemas.microsoft.com/office/drawing/2014/main" id="{DAC2C7AD-940E-45A1-9293-FA01FD0A5D27}"/>
              </a:ext>
            </a:extLst>
          </p:cNvPr>
          <p:cNvSpPr>
            <a:spLocks noGrp="1" noChangeArrowheads="1"/>
          </p:cNvSpPr>
          <p:nvPr>
            <p:ph type="body" idx="4294967295"/>
          </p:nvPr>
        </p:nvSpPr>
        <p:spPr/>
        <p:txBody>
          <a:bodyPr>
            <a:prstTxWarp prst="textNoShape">
              <a:avLst/>
            </a:prstTxWarp>
          </a:bodyPr>
          <a:lstStyle/>
          <a:p>
            <a:endParaRPr lang="zh-CN" altLang="en-US" dirty="0"/>
          </a:p>
        </p:txBody>
      </p:sp>
      <p:sp>
        <p:nvSpPr>
          <p:cNvPr id="78851" name="灯片编号占位符 3">
            <a:extLst>
              <a:ext uri="{FF2B5EF4-FFF2-40B4-BE49-F238E27FC236}">
                <a16:creationId xmlns:a16="http://schemas.microsoft.com/office/drawing/2014/main" id="{A3770527-28BF-4E80-9F54-65900D0D42A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075A093E-E123-487E-8179-C4C213C2BB91}" type="slidenum">
              <a:rPr altLang="en-US" sz="1300" dirty="0" smtClean="0">
                <a:latin typeface="Times New Roman" panose="02020603050405020304" pitchFamily="18" charset="0"/>
                <a:ea typeface="宋体" panose="02010600030101010101" pitchFamily="2" charset="-122"/>
              </a:rPr>
              <a:pPr>
                <a:defRPr/>
              </a:pPr>
              <a:t>59</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6580150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163257F8-E69C-4F69-969D-DA8F5C9E51B5}"/>
              </a:ext>
            </a:extLst>
          </p:cNvPr>
          <p:cNvSpPr>
            <a:spLocks noGrp="1" noRot="1" noChangeAspect="1" noChangeArrowheads="1" noTextEdit="1"/>
          </p:cNvSpPr>
          <p:nvPr>
            <p:ph type="sldImg" idx="4294967295"/>
          </p:nvPr>
        </p:nvSpPr>
        <p:spPr/>
      </p:sp>
      <p:sp>
        <p:nvSpPr>
          <p:cNvPr id="44035" name="备注占位符 2">
            <a:extLst>
              <a:ext uri="{FF2B5EF4-FFF2-40B4-BE49-F238E27FC236}">
                <a16:creationId xmlns:a16="http://schemas.microsoft.com/office/drawing/2014/main" id="{DAC2C7AD-940E-45A1-9293-FA01FD0A5D27}"/>
              </a:ext>
            </a:extLst>
          </p:cNvPr>
          <p:cNvSpPr>
            <a:spLocks noGrp="1" noChangeArrowheads="1"/>
          </p:cNvSpPr>
          <p:nvPr>
            <p:ph type="body" idx="4294967295"/>
          </p:nvPr>
        </p:nvSpPr>
        <p:spPr/>
        <p:txBody>
          <a:bodyPr>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n-cs"/>
              </a:rPr>
              <a:t>在</a:t>
            </a:r>
            <a:r>
              <a:rPr lang="en-US" altLang="zh-CN" sz="1200" b="1" i="0" kern="1200" dirty="0">
                <a:solidFill>
                  <a:schemeClr val="tx1"/>
                </a:solidFill>
                <a:effectLst/>
                <a:latin typeface="Times New Roman" panose="02020603050405020304" pitchFamily="18" charset="0"/>
                <a:ea typeface="MS PGothic" panose="020B0600070205080204" pitchFamily="34" charset="-128"/>
                <a:cs typeface="+mn-cs"/>
              </a:rPr>
              <a:t>DOG</a:t>
            </a: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n-cs"/>
              </a:rPr>
              <a:t>金字塔空间进行极值点检测，精准定位和边缘消除</a:t>
            </a:r>
          </a:p>
        </p:txBody>
      </p:sp>
      <p:sp>
        <p:nvSpPr>
          <p:cNvPr id="78851" name="灯片编号占位符 3">
            <a:extLst>
              <a:ext uri="{FF2B5EF4-FFF2-40B4-BE49-F238E27FC236}">
                <a16:creationId xmlns:a16="http://schemas.microsoft.com/office/drawing/2014/main" id="{A3770527-28BF-4E80-9F54-65900D0D42A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075A093E-E123-487E-8179-C4C213C2BB91}" type="slidenum">
              <a:rPr altLang="en-US" sz="1300" dirty="0" smtClean="0">
                <a:latin typeface="Times New Roman" panose="02020603050405020304" pitchFamily="18" charset="0"/>
                <a:ea typeface="宋体" panose="02010600030101010101" pitchFamily="2" charset="-122"/>
              </a:rPr>
              <a:pPr>
                <a:defRPr/>
              </a:pPr>
              <a:t>60</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635822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163257F8-E69C-4F69-969D-DA8F5C9E51B5}"/>
              </a:ext>
            </a:extLst>
          </p:cNvPr>
          <p:cNvSpPr>
            <a:spLocks noGrp="1" noRot="1" noChangeAspect="1" noChangeArrowheads="1" noTextEdit="1"/>
          </p:cNvSpPr>
          <p:nvPr>
            <p:ph type="sldImg" idx="4294967295"/>
          </p:nvPr>
        </p:nvSpPr>
        <p:spPr/>
      </p:sp>
      <p:sp>
        <p:nvSpPr>
          <p:cNvPr id="44035" name="备注占位符 2">
            <a:extLst>
              <a:ext uri="{FF2B5EF4-FFF2-40B4-BE49-F238E27FC236}">
                <a16:creationId xmlns:a16="http://schemas.microsoft.com/office/drawing/2014/main" id="{DAC2C7AD-940E-45A1-9293-FA01FD0A5D27}"/>
              </a:ext>
            </a:extLst>
          </p:cNvPr>
          <p:cNvSpPr>
            <a:spLocks noGrp="1" noChangeArrowheads="1"/>
          </p:cNvSpPr>
          <p:nvPr>
            <p:ph type="body" idx="4294967295"/>
          </p:nvPr>
        </p:nvSpPr>
        <p:spPr/>
        <p:txBody>
          <a:bodyPr>
            <a:prstTxWarp prst="textNoShape">
              <a:avLst/>
            </a:prstTxWarp>
          </a:bodyPr>
          <a:lstStyle/>
          <a:p>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Speeded Up Robust Features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SURF</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 是最早考虑实现效率的特征检测器之一。它使用不同矩形尺寸中的一系列加法和减法取代了 </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SIFT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中浩繁的运算。而且，这些运算容易矢量化，需要的内存较少。</a:t>
            </a:r>
          </a:p>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接下来，</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Histograms of Oriented Gradients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HOG</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 这种在汽车行业中常用的热门行人检测算法可以变动，采用不同的尺度来检测不同大小的对象，并使用块之间的重叠量来提高检测质量，而不增加计算量。它可以利用并行存储器访问，而不像传统存储系统那样每次只处理一个查找表，因此根据内存的并行程度加快了查找速度。</a:t>
            </a:r>
          </a:p>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然后，</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Oriented FAST and Rotated BRIEF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ORB</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 这种用来替代 </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SIFT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的高效算法将使用二进制描述符来提取特征。</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ORB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将方向的增加与 </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FAST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角点检测器相结合，并旋转</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BRIEF</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描述符，使其与角方向对齐。二进制描述符与</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FAST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和</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Harris Corner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等轻量级函数相结合产生了一个计算效率非常高而且相当准确的描述图。</a:t>
            </a:r>
          </a:p>
        </p:txBody>
      </p:sp>
      <p:sp>
        <p:nvSpPr>
          <p:cNvPr id="78851" name="灯片编号占位符 3">
            <a:extLst>
              <a:ext uri="{FF2B5EF4-FFF2-40B4-BE49-F238E27FC236}">
                <a16:creationId xmlns:a16="http://schemas.microsoft.com/office/drawing/2014/main" id="{A3770527-28BF-4E80-9F54-65900D0D42A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075A093E-E123-487E-8179-C4C213C2BB91}" type="slidenum">
              <a:rPr altLang="en-US" sz="1300" dirty="0" smtClean="0">
                <a:latin typeface="Times New Roman" panose="02020603050405020304" pitchFamily="18" charset="0"/>
                <a:ea typeface="宋体" panose="02010600030101010101" pitchFamily="2" charset="-122"/>
              </a:rPr>
              <a:pPr>
                <a:defRPr/>
              </a:pPr>
              <a:t>61</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664675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163257F8-E69C-4F69-969D-DA8F5C9E51B5}"/>
              </a:ext>
            </a:extLst>
          </p:cNvPr>
          <p:cNvSpPr>
            <a:spLocks noGrp="1" noRot="1" noChangeAspect="1" noChangeArrowheads="1" noTextEdit="1"/>
          </p:cNvSpPr>
          <p:nvPr>
            <p:ph type="sldImg" idx="4294967295"/>
          </p:nvPr>
        </p:nvSpPr>
        <p:spPr/>
      </p:sp>
      <p:sp>
        <p:nvSpPr>
          <p:cNvPr id="44035" name="备注占位符 2">
            <a:extLst>
              <a:ext uri="{FF2B5EF4-FFF2-40B4-BE49-F238E27FC236}">
                <a16:creationId xmlns:a16="http://schemas.microsoft.com/office/drawing/2014/main" id="{DAC2C7AD-940E-45A1-9293-FA01FD0A5D27}"/>
              </a:ext>
            </a:extLst>
          </p:cNvPr>
          <p:cNvSpPr>
            <a:spLocks noGrp="1" noChangeArrowheads="1"/>
          </p:cNvSpPr>
          <p:nvPr>
            <p:ph type="body" idx="4294967295"/>
          </p:nvPr>
        </p:nvSpPr>
        <p:spPr/>
        <p:txBody>
          <a:bodyPr>
            <a:prstTxWarp prst="textNoShape">
              <a:avLst/>
            </a:prstTxWarp>
          </a:bodyPr>
          <a:lstStyle/>
          <a:p>
            <a:r>
              <a:rPr lang="zh-CN" altLang="en-US" dirty="0"/>
              <a:t>作者使用一些高维特征来验证其说法，其利用的高维特征包括通过传统手工设计的特征点，例如</a:t>
            </a:r>
            <a:r>
              <a:rPr lang="en-US" altLang="zh-CN" dirty="0"/>
              <a:t>SIFT</a:t>
            </a:r>
            <a:r>
              <a:rPr lang="zh-CN" altLang="en-US" dirty="0"/>
              <a:t>特征点，和利用卷积神经网络（如</a:t>
            </a:r>
            <a:r>
              <a:rPr lang="en-US" altLang="zh-CN" dirty="0"/>
              <a:t>Siamese </a:t>
            </a:r>
            <a:r>
              <a:rPr lang="zh-CN" altLang="en-US" dirty="0"/>
              <a:t>神经网络和</a:t>
            </a:r>
            <a:r>
              <a:rPr lang="en-US" altLang="zh-CN" dirty="0" err="1"/>
              <a:t>AlexNet</a:t>
            </a:r>
            <a:r>
              <a:rPr lang="zh-CN" altLang="en-US" dirty="0"/>
              <a:t>神经网络）提取出的特征点。</a:t>
            </a:r>
            <a:endParaRPr lang="en-US" altLang="zh-CN" dirty="0"/>
          </a:p>
          <a:p>
            <a:r>
              <a:rPr lang="zh-CN" altLang="en-US" dirty="0"/>
              <a:t>作者在多个公开数据集，对其算法与传统基于灰度不变假设的算法进行了评估，结果显示，基于</a:t>
            </a:r>
            <a:r>
              <a:rPr lang="en-US" altLang="zh-CN" dirty="0" err="1"/>
              <a:t>AlexNet</a:t>
            </a:r>
            <a:r>
              <a:rPr lang="zh-CN" altLang="en-US" dirty="0"/>
              <a:t>神经网络提取的特征的算法，其位姿估计效果最好。</a:t>
            </a:r>
          </a:p>
        </p:txBody>
      </p:sp>
      <p:sp>
        <p:nvSpPr>
          <p:cNvPr id="78851" name="灯片编号占位符 3">
            <a:extLst>
              <a:ext uri="{FF2B5EF4-FFF2-40B4-BE49-F238E27FC236}">
                <a16:creationId xmlns:a16="http://schemas.microsoft.com/office/drawing/2014/main" id="{A3770527-28BF-4E80-9F54-65900D0D42A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075A093E-E123-487E-8179-C4C213C2BB91}" type="slidenum">
              <a:rPr altLang="en-US" sz="1300" dirty="0" smtClean="0">
                <a:latin typeface="Times New Roman" panose="02020603050405020304" pitchFamily="18" charset="0"/>
                <a:ea typeface="宋体" panose="02010600030101010101" pitchFamily="2" charset="-122"/>
              </a:rPr>
              <a:pPr>
                <a:defRPr/>
              </a:pPr>
              <a:t>62</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7568649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C8B44D01-25B0-420C-B780-2A7F6C30A8F9}"/>
              </a:ext>
            </a:extLst>
          </p:cNvPr>
          <p:cNvSpPr>
            <a:spLocks noGrp="1" noRot="1" noChangeAspect="1" noChangeArrowheads="1" noTextEdit="1"/>
          </p:cNvSpPr>
          <p:nvPr>
            <p:ph type="sldImg" idx="4294967295"/>
          </p:nvPr>
        </p:nvSpPr>
        <p:spPr/>
      </p:sp>
      <p:sp>
        <p:nvSpPr>
          <p:cNvPr id="41987" name="备注占位符 2">
            <a:extLst>
              <a:ext uri="{FF2B5EF4-FFF2-40B4-BE49-F238E27FC236}">
                <a16:creationId xmlns:a16="http://schemas.microsoft.com/office/drawing/2014/main" id="{5AEED62B-43AE-4630-9696-9F7B4D20AC74}"/>
              </a:ext>
            </a:extLst>
          </p:cNvPr>
          <p:cNvSpPr>
            <a:spLocks noGrp="1" noChangeArrowheads="1"/>
          </p:cNvSpPr>
          <p:nvPr>
            <p:ph type="body" idx="4294967295"/>
          </p:nvPr>
        </p:nvSpPr>
        <p:spPr/>
        <p:txBody>
          <a:bodyPr>
            <a:prstTxWarp prst="textNoShape">
              <a:avLst/>
            </a:prstTxWarp>
          </a:bodyPr>
          <a:lstStyle/>
          <a:p>
            <a:r>
              <a:rPr lang="en-US" altLang="zh-CN" dirty="0"/>
              <a:t>Normalized cross correlation</a:t>
            </a:r>
            <a:r>
              <a:rPr lang="zh-CN" altLang="en-US" dirty="0"/>
              <a:t>，通常分子再减去窗口像素均值，</a:t>
            </a:r>
            <a:r>
              <a:rPr lang="en-US" altLang="zh-CN" dirty="0"/>
              <a:t>http://www.opencv.org.cn/forum.php?f=10&amp;t=1180</a:t>
            </a:r>
            <a:r>
              <a:rPr lang="zh-CN" altLang="en-US" dirty="0"/>
              <a:t>，</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SAD(Sum of absolute differences)</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将每个像素对应数值之差的绝对值求和，</a:t>
            </a:r>
            <a:endParaRPr lang="zh-CN" altLang="en-US" dirty="0"/>
          </a:p>
        </p:txBody>
      </p:sp>
      <p:sp>
        <p:nvSpPr>
          <p:cNvPr id="76803" name="灯片编号占位符 3">
            <a:extLst>
              <a:ext uri="{FF2B5EF4-FFF2-40B4-BE49-F238E27FC236}">
                <a16:creationId xmlns:a16="http://schemas.microsoft.com/office/drawing/2014/main" id="{9FB48BB1-C26E-4E01-BAAA-08AD3B305EBC}"/>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C7D803DC-8EB5-4722-A544-C8A93AC127D7}" type="slidenum">
              <a:rPr altLang="en-US" sz="1300" dirty="0" smtClean="0">
                <a:latin typeface="Times New Roman" panose="02020603050405020304" pitchFamily="18" charset="0"/>
                <a:ea typeface="宋体" panose="02010600030101010101" pitchFamily="2" charset="-122"/>
              </a:rPr>
              <a:pPr>
                <a:defRPr/>
              </a:pPr>
              <a:t>63</a:t>
            </a:fld>
            <a:endParaRPr lang="zh-CN" altLang="en-US" sz="13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C8B44D01-25B0-420C-B780-2A7F6C30A8F9}"/>
              </a:ext>
            </a:extLst>
          </p:cNvPr>
          <p:cNvSpPr>
            <a:spLocks noGrp="1" noRot="1" noChangeAspect="1" noChangeArrowheads="1" noTextEdit="1"/>
          </p:cNvSpPr>
          <p:nvPr>
            <p:ph type="sldImg" idx="4294967295"/>
          </p:nvPr>
        </p:nvSpPr>
        <p:spPr/>
      </p:sp>
      <p:sp>
        <p:nvSpPr>
          <p:cNvPr id="41987" name="备注占位符 2">
            <a:extLst>
              <a:ext uri="{FF2B5EF4-FFF2-40B4-BE49-F238E27FC236}">
                <a16:creationId xmlns:a16="http://schemas.microsoft.com/office/drawing/2014/main" id="{5AEED62B-43AE-4630-9696-9F7B4D20AC74}"/>
              </a:ext>
            </a:extLst>
          </p:cNvPr>
          <p:cNvSpPr>
            <a:spLocks noGrp="1" noChangeArrowheads="1"/>
          </p:cNvSpPr>
          <p:nvPr>
            <p:ph type="body" idx="4294967295"/>
          </p:nvPr>
        </p:nvSpPr>
        <p:spPr/>
        <p:txBody>
          <a:bodyPr>
            <a:prstTxWarp prst="textNoShape">
              <a:avLst/>
            </a:prstTxWarp>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误差平方和算法（</a:t>
            </a:r>
            <a:r>
              <a:rPr lang="en-US" altLang="zh-CN" sz="1200" b="1" i="0" kern="1200" dirty="0">
                <a:solidFill>
                  <a:schemeClr val="tx1"/>
                </a:solidFill>
                <a:effectLst/>
                <a:latin typeface="Times New Roman" panose="02020603050405020304" pitchFamily="18" charset="0"/>
                <a:ea typeface="MS PGothic" panose="020B0600070205080204" pitchFamily="34" charset="-128"/>
                <a:cs typeface="+mn-cs"/>
              </a:rPr>
              <a:t>SSD, Sum of Squared Differences</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），计算的是子图与模板图的</a:t>
            </a:r>
            <a:r>
              <a:rPr lang="en-US" altLang="zh-CN" sz="1200" b="1" i="0" kern="1200" dirty="0">
                <a:solidFill>
                  <a:schemeClr val="tx1"/>
                </a:solidFill>
                <a:effectLst/>
                <a:latin typeface="Times New Roman" panose="02020603050405020304" pitchFamily="18" charset="0"/>
                <a:ea typeface="MS PGothic" panose="020B0600070205080204" pitchFamily="34" charset="-128"/>
                <a:cs typeface="+mn-cs"/>
              </a:rPr>
              <a:t>L2</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距离，归一化积相关算法（</a:t>
            </a:r>
            <a:r>
              <a:rPr lang="en-US" altLang="zh-CN" sz="1200" b="1" i="0" kern="1200" dirty="0">
                <a:solidFill>
                  <a:schemeClr val="tx1"/>
                </a:solidFill>
                <a:effectLst/>
                <a:latin typeface="Times New Roman" panose="02020603050405020304" pitchFamily="18" charset="0"/>
                <a:ea typeface="MS PGothic" panose="020B0600070205080204" pitchFamily="34" charset="-128"/>
                <a:cs typeface="+mn-cs"/>
              </a:rPr>
              <a:t>NCC</a:t>
            </a: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n-cs"/>
              </a:rPr>
              <a:t>，</a:t>
            </a:r>
            <a:r>
              <a:rPr lang="en-US" altLang="zh-CN" sz="1200" b="1" i="0" kern="1200" dirty="0">
                <a:solidFill>
                  <a:schemeClr val="tx1"/>
                </a:solidFill>
                <a:effectLst/>
                <a:latin typeface="Times New Roman" panose="02020603050405020304" pitchFamily="18" charset="0"/>
                <a:ea typeface="MS PGothic" panose="020B0600070205080204" pitchFamily="34" charset="-128"/>
                <a:cs typeface="+mn-cs"/>
              </a:rPr>
              <a:t>Normalized Cross Correlation</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）利用子图与模板图的灰度，通过归一化的相关性度量公式来计算二者之间的匹配程度</a:t>
            </a:r>
            <a:endParaRPr lang="zh-CN" altLang="en-US" dirty="0"/>
          </a:p>
        </p:txBody>
      </p:sp>
      <p:sp>
        <p:nvSpPr>
          <p:cNvPr id="76803" name="灯片编号占位符 3">
            <a:extLst>
              <a:ext uri="{FF2B5EF4-FFF2-40B4-BE49-F238E27FC236}">
                <a16:creationId xmlns:a16="http://schemas.microsoft.com/office/drawing/2014/main" id="{9FB48BB1-C26E-4E01-BAAA-08AD3B305EBC}"/>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C7D803DC-8EB5-4722-A544-C8A93AC127D7}" type="slidenum">
              <a:rPr altLang="en-US" sz="1300" dirty="0" smtClean="0">
                <a:latin typeface="Times New Roman" panose="02020603050405020304" pitchFamily="18" charset="0"/>
                <a:ea typeface="宋体" panose="02010600030101010101" pitchFamily="2" charset="-122"/>
              </a:rPr>
              <a:pPr>
                <a:defRPr/>
              </a:pPr>
              <a:t>64</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104394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自主移动机器人导论 第</a:t>
            </a:r>
            <a:r>
              <a:rPr lang="en-US" altLang="zh-CN" dirty="0"/>
              <a:t>4</a:t>
            </a:r>
            <a:r>
              <a:rPr lang="zh-CN" altLang="en-US" dirty="0"/>
              <a:t>、</a:t>
            </a:r>
            <a:r>
              <a:rPr lang="en-US" altLang="zh-CN" dirty="0"/>
              <a:t>5</a:t>
            </a:r>
            <a:r>
              <a:rPr lang="zh-CN" altLang="en-US" dirty="0"/>
              <a:t>章</a:t>
            </a:r>
          </a:p>
        </p:txBody>
      </p:sp>
      <p:sp>
        <p:nvSpPr>
          <p:cNvPr id="4" name="灯片编号占位符 3"/>
          <p:cNvSpPr>
            <a:spLocks noGrp="1"/>
          </p:cNvSpPr>
          <p:nvPr>
            <p:ph type="sldNum" sz="quarter" idx="10"/>
          </p:nvPr>
        </p:nvSpPr>
        <p:spPr/>
        <p:txBody>
          <a:bodyPr/>
          <a:lstStyle/>
          <a:p>
            <a:pPr>
              <a:defRPr/>
            </a:pPr>
            <a:fld id="{B10F425A-9F76-4A09-9DB6-0481C90AAC7F}" type="slidenum">
              <a:rPr lang="zh-CN" altLang="en-US" smtClean="0"/>
              <a:pPr>
                <a:defRPr/>
              </a:pPr>
              <a:t>8</a:t>
            </a:fld>
            <a:endParaRPr lang="zh-CN" altLang="en-US">
              <a:cs typeface="+mn-cs"/>
            </a:endParaRPr>
          </a:p>
        </p:txBody>
      </p:sp>
    </p:spTree>
    <p:extLst>
      <p:ext uri="{BB962C8B-B14F-4D97-AF65-F5344CB8AC3E}">
        <p14:creationId xmlns:p14="http://schemas.microsoft.com/office/powerpoint/2010/main" val="37890774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163257F8-E69C-4F69-969D-DA8F5C9E51B5}"/>
              </a:ext>
            </a:extLst>
          </p:cNvPr>
          <p:cNvSpPr>
            <a:spLocks noGrp="1" noRot="1" noChangeAspect="1" noChangeArrowheads="1" noTextEdit="1"/>
          </p:cNvSpPr>
          <p:nvPr>
            <p:ph type="sldImg" idx="4294967295"/>
          </p:nvPr>
        </p:nvSpPr>
        <p:spPr/>
      </p:sp>
      <p:sp>
        <p:nvSpPr>
          <p:cNvPr id="44035" name="备注占位符 2">
            <a:extLst>
              <a:ext uri="{FF2B5EF4-FFF2-40B4-BE49-F238E27FC236}">
                <a16:creationId xmlns:a16="http://schemas.microsoft.com/office/drawing/2014/main" id="{DAC2C7AD-940E-45A1-9293-FA01FD0A5D27}"/>
              </a:ext>
            </a:extLst>
          </p:cNvPr>
          <p:cNvSpPr>
            <a:spLocks noGrp="1" noChangeArrowheads="1"/>
          </p:cNvSpPr>
          <p:nvPr>
            <p:ph type="body" idx="4294967295"/>
          </p:nvPr>
        </p:nvSpPr>
        <p:spPr/>
        <p:txBody>
          <a:bodyPr>
            <a:prstTxWarp prst="textNoShape">
              <a:avLst/>
            </a:prstTxWarp>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由于主方向会发生变化，随机点对的相关性会比较大，从而降低描述子的判别性。解决方案也很直接，采取贪婪的，穷举的方法，暴力找到相关性较低的随机点对。</a:t>
            </a:r>
            <a:endPar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endParaRPr>
          </a:p>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在最早的</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eccv2010</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的文章中，</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BRIEF</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使用的是</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pixel</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跟</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pixel</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的大小来构造描述子的每一个</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bit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。这样的后果就是对噪声敏感。因此，在</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ORB</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的方案中，做了这样的改进，不再使用</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pixel-pair</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，而是使用</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9×9</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patch-pair</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，也就是说，对比</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patch</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的像素值之和</a:t>
            </a:r>
            <a:endParaRPr lang="zh-CN" altLang="en-US" dirty="0"/>
          </a:p>
        </p:txBody>
      </p:sp>
      <p:sp>
        <p:nvSpPr>
          <p:cNvPr id="78851" name="灯片编号占位符 3">
            <a:extLst>
              <a:ext uri="{FF2B5EF4-FFF2-40B4-BE49-F238E27FC236}">
                <a16:creationId xmlns:a16="http://schemas.microsoft.com/office/drawing/2014/main" id="{A3770527-28BF-4E80-9F54-65900D0D42A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075A093E-E123-487E-8179-C4C213C2BB91}" type="slidenum">
              <a:rPr altLang="en-US" sz="1300" dirty="0" smtClean="0">
                <a:latin typeface="Times New Roman" panose="02020603050405020304" pitchFamily="18" charset="0"/>
                <a:ea typeface="宋体" panose="02010600030101010101" pitchFamily="2" charset="-122"/>
              </a:rPr>
              <a:pPr>
                <a:defRPr/>
              </a:pPr>
              <a:t>65</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0256822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id="{3ABAE78A-DC0A-4963-B67B-C037D25E1196}"/>
              </a:ext>
            </a:extLst>
          </p:cNvPr>
          <p:cNvSpPr>
            <a:spLocks noGrp="1" noRot="1" noChangeAspect="1" noChangeArrowheads="1" noTextEdit="1"/>
          </p:cNvSpPr>
          <p:nvPr>
            <p:ph type="sldImg" idx="4294967295"/>
          </p:nvPr>
        </p:nvSpPr>
        <p:spPr/>
      </p:sp>
      <p:sp>
        <p:nvSpPr>
          <p:cNvPr id="52227" name="文本占位符 2">
            <a:extLst>
              <a:ext uri="{FF2B5EF4-FFF2-40B4-BE49-F238E27FC236}">
                <a16:creationId xmlns:a16="http://schemas.microsoft.com/office/drawing/2014/main" id="{922333B7-D233-4E19-8CAD-F35CF1D79967}"/>
              </a:ext>
            </a:extLst>
          </p:cNvPr>
          <p:cNvSpPr>
            <a:spLocks noGrp="1" noChangeArrowheads="1"/>
          </p:cNvSpPr>
          <p:nvPr>
            <p:ph type="body" idx="4294967295"/>
          </p:nvPr>
        </p:nvSpPr>
        <p:spPr/>
        <p:txBody>
          <a:bodyPr>
            <a:prstTxWarp prst="textNoShape">
              <a:avLst/>
            </a:prstTxWarp>
          </a:bodyPr>
          <a:lstStyle/>
          <a:p>
            <a:r>
              <a:rPr lang="zh-CN" altLang="en-US"/>
              <a:t>http://download.csdn.net/detail/xiaowei_cqu/4466627</a:t>
            </a:r>
          </a:p>
          <a:p>
            <a:r>
              <a:rPr lang="zh-CN" altLang="en-US"/>
              <a:t>C. Harris and M. Stephens, "A Combined Corner and Edge Detector," Proceedings of the Fourth Alvey Vision Conference, 1988, pp. 147-151</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2510AE20-C228-4E61-A11E-49F88E9B6294}"/>
              </a:ext>
            </a:extLst>
          </p:cNvPr>
          <p:cNvSpPr>
            <a:spLocks noGrp="1" noRot="1" noChangeAspect="1" noChangeArrowheads="1" noTextEdit="1"/>
          </p:cNvSpPr>
          <p:nvPr>
            <p:ph type="sldImg" idx="4294967295"/>
          </p:nvPr>
        </p:nvSpPr>
        <p:spPr/>
      </p:sp>
      <p:sp>
        <p:nvSpPr>
          <p:cNvPr id="56323" name="文本占位符 2">
            <a:extLst>
              <a:ext uri="{FF2B5EF4-FFF2-40B4-BE49-F238E27FC236}">
                <a16:creationId xmlns:a16="http://schemas.microsoft.com/office/drawing/2014/main" id="{573E3F20-66E6-4E82-BF4B-0C4E5EB38D1B}"/>
              </a:ext>
            </a:extLst>
          </p:cNvPr>
          <p:cNvSpPr>
            <a:spLocks noGrp="1" noChangeArrowheads="1"/>
          </p:cNvSpPr>
          <p:nvPr>
            <p:ph type="body" idx="4294967295"/>
          </p:nvPr>
        </p:nvSpPr>
        <p:spPr/>
        <p:txBody>
          <a:bodyPr>
            <a:prstTxWarp prst="textNoShape">
              <a:avLst/>
            </a:prstTxWarp>
          </a:bodyPr>
          <a:lstStyle/>
          <a:p>
            <a:r>
              <a:rPr lang="zh-CN" altLang="en-US"/>
              <a:t>为什么是</a:t>
            </a:r>
            <a:r>
              <a:rPr lang="en-US" altLang="zh-CN"/>
              <a:t>3</a:t>
            </a:r>
            <a:r>
              <a:rPr lang="zh-CN" altLang="en-US"/>
              <a:t>个点对？ 因为刚体在空间中有</a:t>
            </a:r>
            <a:r>
              <a:rPr lang="en-US" altLang="zh-CN"/>
              <a:t>6</a:t>
            </a:r>
            <a:r>
              <a:rPr lang="zh-CN" altLang="en-US"/>
              <a:t>个自由度，至少需要</a:t>
            </a:r>
            <a:r>
              <a:rPr lang="en-US" altLang="zh-CN"/>
              <a:t>3</a:t>
            </a:r>
            <a:r>
              <a:rPr lang="zh-CN" altLang="en-US"/>
              <a:t>个点对来约束；</a:t>
            </a:r>
          </a:p>
          <a:p>
            <a:r>
              <a:rPr lang="en-US" altLang="zh-CN"/>
              <a:t>MLE </a:t>
            </a:r>
            <a:r>
              <a:rPr lang="zh-CN" altLang="en-US"/>
              <a:t>非线性最小二乘法， 由于远处的点</a:t>
            </a:r>
            <a:r>
              <a:rPr lang="en-US" altLang="zh-CN"/>
              <a:t>X</a:t>
            </a:r>
            <a:r>
              <a:rPr lang="zh-CN" altLang="en-US"/>
              <a:t>偏移量很小，所以采用加权最小二乘法来计算</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2510AE20-C228-4E61-A11E-49F88E9B6294}"/>
              </a:ext>
            </a:extLst>
          </p:cNvPr>
          <p:cNvSpPr>
            <a:spLocks noGrp="1" noRot="1" noChangeAspect="1" noChangeArrowheads="1" noTextEdit="1"/>
          </p:cNvSpPr>
          <p:nvPr>
            <p:ph type="sldImg" idx="4294967295"/>
          </p:nvPr>
        </p:nvSpPr>
        <p:spPr/>
      </p:sp>
      <p:sp>
        <p:nvSpPr>
          <p:cNvPr id="56323" name="文本占位符 2">
            <a:extLst>
              <a:ext uri="{FF2B5EF4-FFF2-40B4-BE49-F238E27FC236}">
                <a16:creationId xmlns:a16="http://schemas.microsoft.com/office/drawing/2014/main" id="{573E3F20-66E6-4E82-BF4B-0C4E5EB38D1B}"/>
              </a:ext>
            </a:extLst>
          </p:cNvPr>
          <p:cNvSpPr>
            <a:spLocks noGrp="1" noChangeArrowheads="1"/>
          </p:cNvSpPr>
          <p:nvPr>
            <p:ph type="body" idx="4294967295"/>
          </p:nvPr>
        </p:nvSpPr>
        <p:spPr/>
        <p:txBody>
          <a:bodyPr>
            <a:prstTxWarp prst="textNoShape">
              <a:avLst/>
            </a:prstTxWarp>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集合的势是用来度量集合规模大小的属性。</a:t>
            </a:r>
            <a:r>
              <a:rPr lang="zh-CN" altLang="en-US" dirty="0"/>
              <a:t>基本假设是样本中包含正确数据</a:t>
            </a:r>
            <a:r>
              <a:rPr lang="en-US" altLang="zh-CN" dirty="0"/>
              <a:t>(inliers</a:t>
            </a:r>
            <a:r>
              <a:rPr lang="zh-CN" altLang="en-US" dirty="0"/>
              <a:t>，可以被模型描述的数据</a:t>
            </a:r>
            <a:r>
              <a:rPr lang="en-US" altLang="zh-CN" dirty="0"/>
              <a:t>)</a:t>
            </a:r>
            <a:r>
              <a:rPr lang="zh-CN" altLang="en-US" dirty="0"/>
              <a:t>，也包含异常数据</a:t>
            </a:r>
            <a:r>
              <a:rPr lang="en-US" altLang="zh-CN" dirty="0"/>
              <a:t>(outliers</a:t>
            </a:r>
            <a:r>
              <a:rPr lang="zh-CN" altLang="en-US" dirty="0"/>
              <a:t>，偏离正常范围很远、无法适应数学模型的数据</a:t>
            </a:r>
            <a:r>
              <a:rPr lang="en-US" altLang="zh-CN" dirty="0"/>
              <a:t>)</a:t>
            </a:r>
            <a:r>
              <a:rPr lang="zh-CN" altLang="en-US" dirty="0"/>
              <a:t>，即数据集中含有噪声。这些异常数据可能是由于错误的测量、错误的假设、错误的计算等产生的。同时</a:t>
            </a:r>
            <a:r>
              <a:rPr lang="en-US" altLang="zh-CN" dirty="0"/>
              <a:t>RANSAC</a:t>
            </a:r>
            <a:r>
              <a:rPr lang="zh-CN" altLang="en-US" dirty="0"/>
              <a:t>也假设，给定一组正确的数据，存在可以计算出符合这些数据的模型参数的方法，</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如果无效数据很多（比如超过了</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50%</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的数据都是无效数据），最小二乘法就失效了，我们需要新的算法</a:t>
            </a:r>
            <a:endParaRPr lang="zh-CN" altLang="en-US" dirty="0"/>
          </a:p>
        </p:txBody>
      </p:sp>
    </p:spTree>
    <p:extLst>
      <p:ext uri="{BB962C8B-B14F-4D97-AF65-F5344CB8AC3E}">
        <p14:creationId xmlns:p14="http://schemas.microsoft.com/office/powerpoint/2010/main" val="37978834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2510AE20-C228-4E61-A11E-49F88E9B6294}"/>
              </a:ext>
            </a:extLst>
          </p:cNvPr>
          <p:cNvSpPr>
            <a:spLocks noGrp="1" noRot="1" noChangeAspect="1" noChangeArrowheads="1" noTextEdit="1"/>
          </p:cNvSpPr>
          <p:nvPr>
            <p:ph type="sldImg" idx="4294967295"/>
          </p:nvPr>
        </p:nvSpPr>
        <p:spPr/>
      </p:sp>
      <p:sp>
        <p:nvSpPr>
          <p:cNvPr id="56323" name="文本占位符 2">
            <a:extLst>
              <a:ext uri="{FF2B5EF4-FFF2-40B4-BE49-F238E27FC236}">
                <a16:creationId xmlns:a16="http://schemas.microsoft.com/office/drawing/2014/main" id="{573E3F20-66E6-4E82-BF4B-0C4E5EB38D1B}"/>
              </a:ext>
            </a:extLst>
          </p:cNvPr>
          <p:cNvSpPr>
            <a:spLocks noGrp="1" noChangeArrowheads="1"/>
          </p:cNvSpPr>
          <p:nvPr>
            <p:ph type="body" idx="4294967295"/>
          </p:nvPr>
        </p:nvSpPr>
        <p:spPr/>
        <p:txBody>
          <a:bodyPr>
            <a:prstTxWarp prst="textNoShape">
              <a:avLst/>
            </a:prstTxWarp>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其实核心就是随机性和假设性。随机性用于减少计算了，那个循环次数就是利用正确数据出现的概率。所谓的假设性，就是说随机抽出来的数据我都认为是正确的，并以此去计算其他点，获得其他满足变换关系的点，然后利用投票机制，选出获票最多的那一个变换。</a:t>
            </a:r>
            <a:endParaRPr lang="zh-CN" altLang="en-US" dirty="0"/>
          </a:p>
        </p:txBody>
      </p:sp>
    </p:spTree>
    <p:extLst>
      <p:ext uri="{BB962C8B-B14F-4D97-AF65-F5344CB8AC3E}">
        <p14:creationId xmlns:p14="http://schemas.microsoft.com/office/powerpoint/2010/main" val="28075145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2510AE20-C228-4E61-A11E-49F88E9B6294}"/>
              </a:ext>
            </a:extLst>
          </p:cNvPr>
          <p:cNvSpPr>
            <a:spLocks noGrp="1" noRot="1" noChangeAspect="1" noChangeArrowheads="1" noTextEdit="1"/>
          </p:cNvSpPr>
          <p:nvPr>
            <p:ph type="sldImg" idx="4294967295"/>
          </p:nvPr>
        </p:nvSpPr>
        <p:spPr/>
      </p:sp>
      <p:sp>
        <p:nvSpPr>
          <p:cNvPr id="56323" name="文本占位符 2">
            <a:extLst>
              <a:ext uri="{FF2B5EF4-FFF2-40B4-BE49-F238E27FC236}">
                <a16:creationId xmlns:a16="http://schemas.microsoft.com/office/drawing/2014/main" id="{573E3F20-66E6-4E82-BF4B-0C4E5EB38D1B}"/>
              </a:ext>
            </a:extLst>
          </p:cNvPr>
          <p:cNvSpPr>
            <a:spLocks noGrp="1" noChangeArrowheads="1"/>
          </p:cNvSpPr>
          <p:nvPr>
            <p:ph type="body" idx="4294967295"/>
          </p:nvPr>
        </p:nvSpPr>
        <p:spPr/>
        <p:txBody>
          <a:bodyPr>
            <a:prstTxWarp prst="textNoShape">
              <a:avLst/>
            </a:prstTxWarp>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其实核心就是随机性和假设性。随机性用于减少计算了，那个循环次数就是利用正确数据出现的概率。所谓的假设性，就是说随机抽出来的数据我都认为是正确的，并以此去计算其他点，获得其他满足变换关系的点，然后利用投票机制，选出获票最多的那一个变换。</a:t>
            </a:r>
            <a:endParaRPr lang="zh-CN" altLang="en-US" dirty="0"/>
          </a:p>
        </p:txBody>
      </p:sp>
    </p:spTree>
    <p:extLst>
      <p:ext uri="{BB962C8B-B14F-4D97-AF65-F5344CB8AC3E}">
        <p14:creationId xmlns:p14="http://schemas.microsoft.com/office/powerpoint/2010/main" val="2566034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2510AE20-C228-4E61-A11E-49F88E9B6294}"/>
              </a:ext>
            </a:extLst>
          </p:cNvPr>
          <p:cNvSpPr>
            <a:spLocks noGrp="1" noRot="1" noChangeAspect="1" noChangeArrowheads="1" noTextEdit="1"/>
          </p:cNvSpPr>
          <p:nvPr>
            <p:ph type="sldImg" idx="4294967295"/>
          </p:nvPr>
        </p:nvSpPr>
        <p:spPr/>
      </p:sp>
      <p:sp>
        <p:nvSpPr>
          <p:cNvPr id="56323" name="文本占位符 2">
            <a:extLst>
              <a:ext uri="{FF2B5EF4-FFF2-40B4-BE49-F238E27FC236}">
                <a16:creationId xmlns:a16="http://schemas.microsoft.com/office/drawing/2014/main" id="{573E3F20-66E6-4E82-BF4B-0C4E5EB38D1B}"/>
              </a:ext>
            </a:extLst>
          </p:cNvPr>
          <p:cNvSpPr>
            <a:spLocks noGrp="1" noChangeArrowheads="1"/>
          </p:cNvSpPr>
          <p:nvPr>
            <p:ph type="body" idx="4294967295"/>
          </p:nvPr>
        </p:nvSpPr>
        <p:spPr/>
        <p:txBody>
          <a:bodyPr>
            <a:prstTxWarp prst="textNoShape">
              <a:avLst/>
            </a:prstTxWarp>
          </a:bodyPr>
          <a:lstStyle/>
          <a:p>
            <a:endParaRPr lang="zh-CN" altLang="en-US" dirty="0"/>
          </a:p>
        </p:txBody>
      </p:sp>
    </p:spTree>
    <p:extLst>
      <p:ext uri="{BB962C8B-B14F-4D97-AF65-F5344CB8AC3E}">
        <p14:creationId xmlns:p14="http://schemas.microsoft.com/office/powerpoint/2010/main" val="12252390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2510AE20-C228-4E61-A11E-49F88E9B6294}"/>
              </a:ext>
            </a:extLst>
          </p:cNvPr>
          <p:cNvSpPr>
            <a:spLocks noGrp="1" noRot="1" noChangeAspect="1" noChangeArrowheads="1" noTextEdit="1"/>
          </p:cNvSpPr>
          <p:nvPr>
            <p:ph type="sldImg" idx="4294967295"/>
          </p:nvPr>
        </p:nvSpPr>
        <p:spPr/>
      </p:sp>
      <p:sp>
        <p:nvSpPr>
          <p:cNvPr id="56323" name="文本占位符 2">
            <a:extLst>
              <a:ext uri="{FF2B5EF4-FFF2-40B4-BE49-F238E27FC236}">
                <a16:creationId xmlns:a16="http://schemas.microsoft.com/office/drawing/2014/main" id="{573E3F20-66E6-4E82-BF4B-0C4E5EB38D1B}"/>
              </a:ext>
            </a:extLst>
          </p:cNvPr>
          <p:cNvSpPr>
            <a:spLocks noGrp="1" noChangeArrowheads="1"/>
          </p:cNvSpPr>
          <p:nvPr>
            <p:ph type="body" idx="4294967295"/>
          </p:nvPr>
        </p:nvSpPr>
        <p:spPr/>
        <p:txBody>
          <a:bodyPr>
            <a:prstTxWarp prst="textNoShape">
              <a:avLst/>
            </a:prstTxWarp>
          </a:bodyPr>
          <a:lstStyle/>
          <a:p>
            <a:r>
              <a:rPr lang="zh-CN" altLang="en-US" dirty="0"/>
              <a:t>三角测量是指，通过在两处观察同一个点的夹角，确定该点的距离，根据对极几何求解的相机位姿，通过三角化可求出特征点的空间位置；</a:t>
            </a:r>
            <a:endParaRPr lang="en-US" altLang="zh-CN" dirty="0"/>
          </a:p>
          <a:p>
            <a:r>
              <a:rPr lang="zh-CN" altLang="en-US" dirty="0"/>
              <a:t>在实践当中，如果初始化时平移太小，会使得位姿求解与三角化结果不稳定， 从而导致失败。相对的，如果把相机左右移动而不是原地旋转，就容易让单目 </a:t>
            </a:r>
            <a:r>
              <a:rPr lang="en-US" altLang="zh-CN" dirty="0"/>
              <a:t>SLAM </a:t>
            </a:r>
            <a:r>
              <a:rPr lang="zh-CN" altLang="en-US" dirty="0"/>
              <a:t>初始 化。因而有经验的 </a:t>
            </a:r>
            <a:r>
              <a:rPr lang="en-US" altLang="zh-CN" dirty="0"/>
              <a:t>SLAM </a:t>
            </a:r>
            <a:r>
              <a:rPr lang="zh-CN" altLang="en-US" dirty="0"/>
              <a:t>研究人员，在单目 </a:t>
            </a:r>
            <a:r>
              <a:rPr lang="en-US" altLang="zh-CN" dirty="0"/>
              <a:t>SLAM </a:t>
            </a:r>
            <a:r>
              <a:rPr lang="zh-CN" altLang="en-US" dirty="0"/>
              <a:t>情况下，经常选择让相机进行左右平 移以顺利地进行初始化。</a:t>
            </a:r>
          </a:p>
        </p:txBody>
      </p:sp>
    </p:spTree>
    <p:extLst>
      <p:ext uri="{BB962C8B-B14F-4D97-AF65-F5344CB8AC3E}">
        <p14:creationId xmlns:p14="http://schemas.microsoft.com/office/powerpoint/2010/main" val="39392332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2510AE20-C228-4E61-A11E-49F88E9B6294}"/>
              </a:ext>
            </a:extLst>
          </p:cNvPr>
          <p:cNvSpPr>
            <a:spLocks noGrp="1" noRot="1" noChangeAspect="1" noChangeArrowheads="1" noTextEdit="1"/>
          </p:cNvSpPr>
          <p:nvPr>
            <p:ph type="sldImg" idx="4294967295"/>
          </p:nvPr>
        </p:nvSpPr>
        <p:spPr/>
      </p:sp>
      <p:sp>
        <p:nvSpPr>
          <p:cNvPr id="56323" name="文本占位符 2">
            <a:extLst>
              <a:ext uri="{FF2B5EF4-FFF2-40B4-BE49-F238E27FC236}">
                <a16:creationId xmlns:a16="http://schemas.microsoft.com/office/drawing/2014/main" id="{573E3F20-66E6-4E82-BF4B-0C4E5EB38D1B}"/>
              </a:ext>
            </a:extLst>
          </p:cNvPr>
          <p:cNvSpPr>
            <a:spLocks noGrp="1" noChangeArrowheads="1"/>
          </p:cNvSpPr>
          <p:nvPr>
            <p:ph type="body" idx="4294967295"/>
          </p:nvPr>
        </p:nvSpPr>
        <p:spPr/>
        <p:txBody>
          <a:bodyPr>
            <a:prstTxWarp prst="textNoShape">
              <a:avLst/>
            </a:prstTxWarp>
          </a:bodyPr>
          <a:lstStyle/>
          <a:p>
            <a:r>
              <a:rPr lang="zh-CN" altLang="en-US"/>
              <a:t>为什么是</a:t>
            </a:r>
            <a:r>
              <a:rPr lang="en-US" altLang="zh-CN"/>
              <a:t>3</a:t>
            </a:r>
            <a:r>
              <a:rPr lang="zh-CN" altLang="en-US"/>
              <a:t>个点对？ 因为刚体在空间中有</a:t>
            </a:r>
            <a:r>
              <a:rPr lang="en-US" altLang="zh-CN"/>
              <a:t>6</a:t>
            </a:r>
            <a:r>
              <a:rPr lang="zh-CN" altLang="en-US"/>
              <a:t>个自由度，至少需要</a:t>
            </a:r>
            <a:r>
              <a:rPr lang="en-US" altLang="zh-CN"/>
              <a:t>3</a:t>
            </a:r>
            <a:r>
              <a:rPr lang="zh-CN" altLang="en-US"/>
              <a:t>个点对来约束；</a:t>
            </a:r>
          </a:p>
          <a:p>
            <a:r>
              <a:rPr lang="en-US" altLang="zh-CN"/>
              <a:t>MLE </a:t>
            </a:r>
            <a:r>
              <a:rPr lang="zh-CN" altLang="en-US"/>
              <a:t>非线性最小二乘法， 由于远处的点</a:t>
            </a:r>
            <a:r>
              <a:rPr lang="en-US" altLang="zh-CN"/>
              <a:t>X</a:t>
            </a:r>
            <a:r>
              <a:rPr lang="zh-CN" altLang="en-US"/>
              <a:t>偏移量很小，所以采用加权最小二乘法来计算</a:t>
            </a:r>
          </a:p>
        </p:txBody>
      </p:sp>
    </p:spTree>
    <p:extLst>
      <p:ext uri="{BB962C8B-B14F-4D97-AF65-F5344CB8AC3E}">
        <p14:creationId xmlns:p14="http://schemas.microsoft.com/office/powerpoint/2010/main" val="2363794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2510AE20-C228-4E61-A11E-49F88E9B6294}"/>
              </a:ext>
            </a:extLst>
          </p:cNvPr>
          <p:cNvSpPr>
            <a:spLocks noGrp="1" noRot="1" noChangeAspect="1" noChangeArrowheads="1" noTextEdit="1"/>
          </p:cNvSpPr>
          <p:nvPr>
            <p:ph type="sldImg" idx="4294967295"/>
          </p:nvPr>
        </p:nvSpPr>
        <p:spPr/>
      </p:sp>
      <p:sp>
        <p:nvSpPr>
          <p:cNvPr id="56323" name="文本占位符 2">
            <a:extLst>
              <a:ext uri="{FF2B5EF4-FFF2-40B4-BE49-F238E27FC236}">
                <a16:creationId xmlns:a16="http://schemas.microsoft.com/office/drawing/2014/main" id="{573E3F20-66E6-4E82-BF4B-0C4E5EB38D1B}"/>
              </a:ext>
            </a:extLst>
          </p:cNvPr>
          <p:cNvSpPr>
            <a:spLocks noGrp="1" noChangeArrowheads="1"/>
          </p:cNvSpPr>
          <p:nvPr>
            <p:ph type="body" idx="4294967295"/>
          </p:nvPr>
        </p:nvSpPr>
        <p:spPr/>
        <p:txBody>
          <a:bodyPr>
            <a:prstTxWarp prst="textNoShape">
              <a:avLst/>
            </a:prstTxWarp>
          </a:bodyPr>
          <a:lstStyle/>
          <a:p>
            <a:r>
              <a:rPr lang="en-US" altLang="zh-CN" dirty="0"/>
              <a:t>2D-2D </a:t>
            </a:r>
            <a:r>
              <a:rPr lang="zh-CN" altLang="en-US" dirty="0"/>
              <a:t>的对极几何方法需要八个或八个以上的点对（以八点法为例），且存在着初始化、纯旋转 和尺度的问题。然而，如果两张图像中，其中一张特征点的 </a:t>
            </a:r>
            <a:r>
              <a:rPr lang="en-US" altLang="zh-CN" dirty="0"/>
              <a:t>3D </a:t>
            </a:r>
            <a:r>
              <a:rPr lang="zh-CN" altLang="en-US" dirty="0"/>
              <a:t>位置已知，那么最少只需 三个点对（需要至少一个额外点验证结果）就可以估计相机运动。特征点的 </a:t>
            </a:r>
            <a:r>
              <a:rPr lang="en-US" altLang="zh-CN" dirty="0"/>
              <a:t>3D </a:t>
            </a:r>
            <a:r>
              <a:rPr lang="zh-CN" altLang="en-US" dirty="0"/>
              <a:t>位置可以 由三角化，或者由 </a:t>
            </a:r>
            <a:r>
              <a:rPr lang="en-US" altLang="zh-CN" dirty="0"/>
              <a:t>RGB-D </a:t>
            </a:r>
            <a:r>
              <a:rPr lang="zh-CN" altLang="en-US" dirty="0"/>
              <a:t>相机的深度图确定。因此，在双目或 </a:t>
            </a:r>
            <a:r>
              <a:rPr lang="en-US" altLang="zh-CN" dirty="0"/>
              <a:t>RGB-D </a:t>
            </a:r>
            <a:r>
              <a:rPr lang="zh-CN" altLang="en-US" dirty="0"/>
              <a:t>的视觉里程计中， 我们可以直接使用 </a:t>
            </a:r>
            <a:r>
              <a:rPr lang="en-US" altLang="zh-CN" dirty="0"/>
              <a:t>PnP </a:t>
            </a:r>
            <a:r>
              <a:rPr lang="zh-CN" altLang="en-US" dirty="0"/>
              <a:t>估计相机运动。</a:t>
            </a:r>
          </a:p>
        </p:txBody>
      </p:sp>
    </p:spTree>
    <p:extLst>
      <p:ext uri="{BB962C8B-B14F-4D97-AF65-F5344CB8AC3E}">
        <p14:creationId xmlns:p14="http://schemas.microsoft.com/office/powerpoint/2010/main" val="1837232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上节课也提到，关于镜头，我们先跳过，那么这一章会从镜头作为入手点</a:t>
            </a:r>
          </a:p>
        </p:txBody>
      </p:sp>
      <p:sp>
        <p:nvSpPr>
          <p:cNvPr id="4" name="灯片编号占位符 3"/>
          <p:cNvSpPr>
            <a:spLocks noGrp="1"/>
          </p:cNvSpPr>
          <p:nvPr>
            <p:ph type="sldNum" sz="quarter" idx="5"/>
          </p:nvPr>
        </p:nvSpPr>
        <p:spPr/>
        <p:txBody>
          <a:bodyPr/>
          <a:lstStyle/>
          <a:p>
            <a:pPr>
              <a:defRPr/>
            </a:pPr>
            <a:fld id="{B10F425A-9F76-4A09-9DB6-0481C90AAC7F}" type="slidenum">
              <a:rPr lang="zh-CN" altLang="en-US" smtClean="0"/>
              <a:pPr>
                <a:defRPr/>
              </a:pPr>
              <a:t>9</a:t>
            </a:fld>
            <a:endParaRPr lang="zh-CN" altLang="en-US">
              <a:cs typeface="+mn-cs"/>
            </a:endParaRPr>
          </a:p>
        </p:txBody>
      </p:sp>
    </p:spTree>
    <p:extLst>
      <p:ext uri="{BB962C8B-B14F-4D97-AF65-F5344CB8AC3E}">
        <p14:creationId xmlns:p14="http://schemas.microsoft.com/office/powerpoint/2010/main" val="41237810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2510AE20-C228-4E61-A11E-49F88E9B6294}"/>
              </a:ext>
            </a:extLst>
          </p:cNvPr>
          <p:cNvSpPr>
            <a:spLocks noGrp="1" noRot="1" noChangeAspect="1" noChangeArrowheads="1" noTextEdit="1"/>
          </p:cNvSpPr>
          <p:nvPr>
            <p:ph type="sldImg" idx="4294967295"/>
          </p:nvPr>
        </p:nvSpPr>
        <p:spPr/>
      </p:sp>
      <p:sp>
        <p:nvSpPr>
          <p:cNvPr id="56323" name="文本占位符 2">
            <a:extLst>
              <a:ext uri="{FF2B5EF4-FFF2-40B4-BE49-F238E27FC236}">
                <a16:creationId xmlns:a16="http://schemas.microsoft.com/office/drawing/2014/main" id="{573E3F20-66E6-4E82-BF4B-0C4E5EB38D1B}"/>
              </a:ext>
            </a:extLst>
          </p:cNvPr>
          <p:cNvSpPr>
            <a:spLocks noGrp="1" noChangeArrowheads="1"/>
          </p:cNvSpPr>
          <p:nvPr>
            <p:ph type="body" idx="4294967295"/>
          </p:nvPr>
        </p:nvSpPr>
        <p:spPr/>
        <p:txBody>
          <a:bodyPr>
            <a:prstTxWarp prst="textNoShape">
              <a:avLst/>
            </a:prstTxWarp>
          </a:bodyPr>
          <a:lstStyle/>
          <a:p>
            <a:endParaRPr lang="zh-CN" altLang="en-US" dirty="0"/>
          </a:p>
        </p:txBody>
      </p:sp>
    </p:spTree>
    <p:extLst>
      <p:ext uri="{BB962C8B-B14F-4D97-AF65-F5344CB8AC3E}">
        <p14:creationId xmlns:p14="http://schemas.microsoft.com/office/powerpoint/2010/main" val="26413491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2510AE20-C228-4E61-A11E-49F88E9B6294}"/>
              </a:ext>
            </a:extLst>
          </p:cNvPr>
          <p:cNvSpPr>
            <a:spLocks noGrp="1" noRot="1" noChangeAspect="1" noChangeArrowheads="1" noTextEdit="1"/>
          </p:cNvSpPr>
          <p:nvPr>
            <p:ph type="sldImg" idx="4294967295"/>
          </p:nvPr>
        </p:nvSpPr>
        <p:spPr/>
      </p:sp>
      <p:sp>
        <p:nvSpPr>
          <p:cNvPr id="56323" name="文本占位符 2">
            <a:extLst>
              <a:ext uri="{FF2B5EF4-FFF2-40B4-BE49-F238E27FC236}">
                <a16:creationId xmlns:a16="http://schemas.microsoft.com/office/drawing/2014/main" id="{573E3F20-66E6-4E82-BF4B-0C4E5EB38D1B}"/>
              </a:ext>
            </a:extLst>
          </p:cNvPr>
          <p:cNvSpPr>
            <a:spLocks noGrp="1" noChangeArrowheads="1"/>
          </p:cNvSpPr>
          <p:nvPr>
            <p:ph type="body" idx="4294967295"/>
          </p:nvPr>
        </p:nvSpPr>
        <p:spPr/>
        <p:txBody>
          <a:bodyPr>
            <a:prstTxWarp prst="textNoShape">
              <a:avLst/>
            </a:prstTxWarp>
          </a:bodyPr>
          <a:lstStyle/>
          <a:p>
            <a:r>
              <a:rPr lang="zh-CN" altLang="en-US" dirty="0"/>
              <a:t> </a:t>
            </a:r>
            <a:r>
              <a:rPr lang="en-US" altLang="zh-CN" dirty="0"/>
              <a:t>t </a:t>
            </a:r>
            <a:r>
              <a:rPr lang="zh-CN" altLang="en-US" dirty="0"/>
              <a:t>是待求的变量，可以看到每个特征点提供了两个关于 </a:t>
            </a:r>
            <a:r>
              <a:rPr lang="en-US" altLang="zh-CN" dirty="0"/>
              <a:t>t </a:t>
            </a:r>
            <a:r>
              <a:rPr lang="zh-CN" altLang="en-US" dirty="0"/>
              <a:t>的线性约</a:t>
            </a:r>
          </a:p>
        </p:txBody>
      </p:sp>
    </p:spTree>
    <p:extLst>
      <p:ext uri="{BB962C8B-B14F-4D97-AF65-F5344CB8AC3E}">
        <p14:creationId xmlns:p14="http://schemas.microsoft.com/office/powerpoint/2010/main" val="27675885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2510AE20-C228-4E61-A11E-49F88E9B6294}"/>
              </a:ext>
            </a:extLst>
          </p:cNvPr>
          <p:cNvSpPr>
            <a:spLocks noGrp="1" noRot="1" noChangeAspect="1" noChangeArrowheads="1" noTextEdit="1"/>
          </p:cNvSpPr>
          <p:nvPr>
            <p:ph type="sldImg" idx="4294967295"/>
          </p:nvPr>
        </p:nvSpPr>
        <p:spPr/>
      </p:sp>
      <p:sp>
        <p:nvSpPr>
          <p:cNvPr id="56323" name="文本占位符 2">
            <a:extLst>
              <a:ext uri="{FF2B5EF4-FFF2-40B4-BE49-F238E27FC236}">
                <a16:creationId xmlns:a16="http://schemas.microsoft.com/office/drawing/2014/main" id="{573E3F20-66E6-4E82-BF4B-0C4E5EB38D1B}"/>
              </a:ext>
            </a:extLst>
          </p:cNvPr>
          <p:cNvSpPr>
            <a:spLocks noGrp="1" noChangeArrowheads="1"/>
          </p:cNvSpPr>
          <p:nvPr>
            <p:ph type="body" idx="4294967295"/>
          </p:nvPr>
        </p:nvSpPr>
        <p:spPr/>
        <p:txBody>
          <a:bodyPr>
            <a:prstTxWarp prst="textNoShape">
              <a:avLst/>
            </a:prstTxWarp>
          </a:bodyPr>
          <a:lstStyle/>
          <a:p>
            <a:r>
              <a:rPr lang="zh-CN" altLang="en-US" dirty="0"/>
              <a:t> </a:t>
            </a:r>
            <a:r>
              <a:rPr lang="en-US" altLang="zh-CN" dirty="0"/>
              <a:t>3D </a:t>
            </a:r>
            <a:r>
              <a:rPr lang="zh-CN" altLang="en-US" dirty="0"/>
              <a:t>点为 </a:t>
            </a:r>
            <a:r>
              <a:rPr lang="en-US" altLang="zh-CN" dirty="0"/>
              <a:t>A,B,C</a:t>
            </a:r>
            <a:r>
              <a:rPr lang="zh-CN" altLang="en-US" dirty="0"/>
              <a:t>，</a:t>
            </a:r>
            <a:r>
              <a:rPr lang="en-US" altLang="zh-CN" dirty="0"/>
              <a:t>2D </a:t>
            </a:r>
            <a:r>
              <a:rPr lang="zh-CN" altLang="en-US" dirty="0"/>
              <a:t>点为 </a:t>
            </a:r>
            <a:r>
              <a:rPr lang="en-US" altLang="zh-CN" dirty="0" err="1"/>
              <a:t>a,b,c</a:t>
            </a:r>
            <a:r>
              <a:rPr lang="zh-CN" altLang="en-US" dirty="0"/>
              <a:t>，其中小写字母代表的点为大写字母在相机成像平面上的投 影；从 </a:t>
            </a:r>
            <a:r>
              <a:rPr lang="en-US" altLang="zh-CN" dirty="0"/>
              <a:t>P3P </a:t>
            </a:r>
            <a:r>
              <a:rPr lang="zh-CN" altLang="en-US" dirty="0"/>
              <a:t>的原理上可以看出，为了求解 </a:t>
            </a:r>
            <a:r>
              <a:rPr lang="en-US" altLang="zh-CN" dirty="0"/>
              <a:t>PnP</a:t>
            </a:r>
            <a:r>
              <a:rPr lang="zh-CN" altLang="en-US" dirty="0"/>
              <a:t>，利用了三角形相似性质，求解投影 点 </a:t>
            </a:r>
            <a:r>
              <a:rPr lang="en-US" altLang="zh-CN" dirty="0" err="1"/>
              <a:t>a,b,c</a:t>
            </a:r>
            <a:r>
              <a:rPr lang="en-US" altLang="zh-CN" dirty="0"/>
              <a:t> </a:t>
            </a:r>
            <a:r>
              <a:rPr lang="zh-CN" altLang="en-US" dirty="0"/>
              <a:t>在相机坐标系下的 </a:t>
            </a:r>
            <a:r>
              <a:rPr lang="en-US" altLang="zh-CN" dirty="0"/>
              <a:t>3D </a:t>
            </a:r>
            <a:r>
              <a:rPr lang="zh-CN" altLang="en-US" dirty="0"/>
              <a:t>坐标，最后把问题转换成一个 </a:t>
            </a:r>
            <a:r>
              <a:rPr lang="en-US" altLang="zh-CN" dirty="0"/>
              <a:t>3D </a:t>
            </a:r>
            <a:r>
              <a:rPr lang="zh-CN" altLang="en-US" dirty="0"/>
              <a:t>到 </a:t>
            </a:r>
            <a:r>
              <a:rPr lang="en-US" altLang="zh-CN" dirty="0"/>
              <a:t>3D </a:t>
            </a:r>
            <a:r>
              <a:rPr lang="zh-CN" altLang="en-US" dirty="0"/>
              <a:t>的位姿估计问题。 后文将看到，带有匹配信息的 </a:t>
            </a:r>
            <a:r>
              <a:rPr lang="en-US" altLang="zh-CN" dirty="0"/>
              <a:t>3D-3D </a:t>
            </a:r>
            <a:r>
              <a:rPr lang="zh-CN" altLang="en-US" dirty="0"/>
              <a:t>位姿求解非常容易，所以这种思路是非常有效的；在 </a:t>
            </a:r>
            <a:r>
              <a:rPr lang="en-US" altLang="zh-CN" dirty="0"/>
              <a:t>SLAM </a:t>
            </a:r>
            <a:r>
              <a:rPr lang="zh-CN" altLang="en-US" dirty="0"/>
              <a:t>当中，通常的做法是先使用 </a:t>
            </a:r>
            <a:r>
              <a:rPr lang="en-US" altLang="zh-CN" dirty="0"/>
              <a:t>P3P/</a:t>
            </a:r>
            <a:r>
              <a:rPr lang="en-US" altLang="zh-CN" dirty="0" err="1"/>
              <a:t>EPnP</a:t>
            </a:r>
            <a:r>
              <a:rPr lang="en-US" altLang="zh-CN" dirty="0"/>
              <a:t> </a:t>
            </a:r>
            <a:r>
              <a:rPr lang="zh-CN" altLang="en-US" dirty="0"/>
              <a:t>等方法估计相机位姿，然后构建最 小二乘优化问题对估计值进行调整（</a:t>
            </a:r>
            <a:r>
              <a:rPr lang="en-US" altLang="zh-CN" dirty="0"/>
              <a:t>Bundle Adjustment</a:t>
            </a:r>
            <a:r>
              <a:rPr lang="zh-CN" altLang="en-US" dirty="0"/>
              <a:t>）。</a:t>
            </a:r>
          </a:p>
        </p:txBody>
      </p:sp>
    </p:spTree>
    <p:extLst>
      <p:ext uri="{BB962C8B-B14F-4D97-AF65-F5344CB8AC3E}">
        <p14:creationId xmlns:p14="http://schemas.microsoft.com/office/powerpoint/2010/main" val="11304654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2510AE20-C228-4E61-A11E-49F88E9B6294}"/>
              </a:ext>
            </a:extLst>
          </p:cNvPr>
          <p:cNvSpPr>
            <a:spLocks noGrp="1" noRot="1" noChangeAspect="1" noChangeArrowheads="1" noTextEdit="1"/>
          </p:cNvSpPr>
          <p:nvPr>
            <p:ph type="sldImg" idx="4294967295"/>
          </p:nvPr>
        </p:nvSpPr>
        <p:spPr/>
      </p:sp>
      <p:sp>
        <p:nvSpPr>
          <p:cNvPr id="56323" name="文本占位符 2">
            <a:extLst>
              <a:ext uri="{FF2B5EF4-FFF2-40B4-BE49-F238E27FC236}">
                <a16:creationId xmlns:a16="http://schemas.microsoft.com/office/drawing/2014/main" id="{573E3F20-66E6-4E82-BF4B-0C4E5EB38D1B}"/>
              </a:ext>
            </a:extLst>
          </p:cNvPr>
          <p:cNvSpPr>
            <a:spLocks noGrp="1" noChangeArrowheads="1"/>
          </p:cNvSpPr>
          <p:nvPr>
            <p:ph type="body" idx="4294967295"/>
          </p:nvPr>
        </p:nvSpPr>
        <p:spPr/>
        <p:txBody>
          <a:bodyPr>
            <a:prstTxWarp prst="textNoShape">
              <a:avLst/>
            </a:prstTxWarp>
          </a:bodyPr>
          <a:lstStyle/>
          <a:p>
            <a:r>
              <a:rPr lang="zh-CN" altLang="en-US" dirty="0"/>
              <a:t>假设给两个三维点集 </a:t>
            </a:r>
            <a:r>
              <a:rPr lang="en-US" altLang="zh-CN" dirty="0"/>
              <a:t>X1 </a:t>
            </a:r>
            <a:r>
              <a:rPr lang="zh-CN" altLang="en-US" dirty="0"/>
              <a:t>和 </a:t>
            </a:r>
            <a:r>
              <a:rPr lang="en-US" altLang="zh-CN" dirty="0"/>
              <a:t>X2</a:t>
            </a:r>
            <a:r>
              <a:rPr lang="zh-CN" altLang="en-US" dirty="0"/>
              <a:t>，</a:t>
            </a:r>
            <a:r>
              <a:rPr lang="en-US" altLang="zh-CN" dirty="0"/>
              <a:t>ICP</a:t>
            </a:r>
            <a:r>
              <a:rPr lang="zh-CN" altLang="en-US" dirty="0"/>
              <a:t>方法的配准步骤如下：第一步，计算</a:t>
            </a:r>
            <a:r>
              <a:rPr lang="en-US" altLang="zh-CN" dirty="0"/>
              <a:t>X2</a:t>
            </a:r>
            <a:r>
              <a:rPr lang="zh-CN" altLang="en-US" dirty="0"/>
              <a:t>中的每一个点在</a:t>
            </a:r>
            <a:r>
              <a:rPr lang="en-US" altLang="zh-CN" dirty="0"/>
              <a:t>X1 </a:t>
            </a:r>
            <a:r>
              <a:rPr lang="zh-CN" altLang="en-US" dirty="0"/>
              <a:t>点集中的对应近点；第二步，求得使上述对应点对平均距离最小的刚体变换，求得平移参数和旋转参数；第三步，对</a:t>
            </a:r>
            <a:r>
              <a:rPr lang="en-US" altLang="zh-CN" dirty="0"/>
              <a:t>X2</a:t>
            </a:r>
            <a:r>
              <a:rPr lang="zh-CN" altLang="en-US" dirty="0"/>
              <a:t>使用上一步求得的平移和旋转参数，得到新的变换点集；第四步， 如果新的变换点集与参考点集满足两点集的平均距离小于某一给定阈值，则停止迭代计算，否则新的变换点集作为新的</a:t>
            </a:r>
            <a:r>
              <a:rPr lang="en-US" altLang="zh-CN" dirty="0"/>
              <a:t>X2</a:t>
            </a:r>
            <a:r>
              <a:rPr lang="zh-CN" altLang="en-US" dirty="0"/>
              <a:t>继续迭代，直到达到目标函数的要求。</a:t>
            </a:r>
          </a:p>
        </p:txBody>
      </p:sp>
    </p:spTree>
    <p:extLst>
      <p:ext uri="{BB962C8B-B14F-4D97-AF65-F5344CB8AC3E}">
        <p14:creationId xmlns:p14="http://schemas.microsoft.com/office/powerpoint/2010/main" val="24985584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2510AE20-C228-4E61-A11E-49F88E9B6294}"/>
              </a:ext>
            </a:extLst>
          </p:cNvPr>
          <p:cNvSpPr>
            <a:spLocks noGrp="1" noRot="1" noChangeAspect="1" noChangeArrowheads="1" noTextEdit="1"/>
          </p:cNvSpPr>
          <p:nvPr>
            <p:ph type="sldImg" idx="4294967295"/>
          </p:nvPr>
        </p:nvSpPr>
        <p:spPr/>
      </p:sp>
      <p:sp>
        <p:nvSpPr>
          <p:cNvPr id="56323" name="文本占位符 2">
            <a:extLst>
              <a:ext uri="{FF2B5EF4-FFF2-40B4-BE49-F238E27FC236}">
                <a16:creationId xmlns:a16="http://schemas.microsoft.com/office/drawing/2014/main" id="{573E3F20-66E6-4E82-BF4B-0C4E5EB38D1B}"/>
              </a:ext>
            </a:extLst>
          </p:cNvPr>
          <p:cNvSpPr>
            <a:spLocks noGrp="1" noChangeArrowheads="1"/>
          </p:cNvSpPr>
          <p:nvPr>
            <p:ph type="body" idx="4294967295"/>
          </p:nvPr>
        </p:nvSpPr>
        <p:spPr/>
        <p:txBody>
          <a:bodyPr>
            <a:prstTxWarp prst="textNoShape">
              <a:avLst/>
            </a:prstTxWarp>
          </a:bodyPr>
          <a:lstStyle/>
          <a:p>
            <a:r>
              <a:rPr lang="zh-CN" altLang="en-US" dirty="0"/>
              <a:t>使误差平方和达到最小</a:t>
            </a:r>
          </a:p>
        </p:txBody>
      </p:sp>
    </p:spTree>
    <p:extLst>
      <p:ext uri="{BB962C8B-B14F-4D97-AF65-F5344CB8AC3E}">
        <p14:creationId xmlns:p14="http://schemas.microsoft.com/office/powerpoint/2010/main" val="1058762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2510AE20-C228-4E61-A11E-49F88E9B6294}"/>
              </a:ext>
            </a:extLst>
          </p:cNvPr>
          <p:cNvSpPr>
            <a:spLocks noGrp="1" noRot="1" noChangeAspect="1" noChangeArrowheads="1" noTextEdit="1"/>
          </p:cNvSpPr>
          <p:nvPr>
            <p:ph type="sldImg" idx="4294967295"/>
          </p:nvPr>
        </p:nvSpPr>
        <p:spPr/>
      </p:sp>
      <p:sp>
        <p:nvSpPr>
          <p:cNvPr id="56323" name="文本占位符 2">
            <a:extLst>
              <a:ext uri="{FF2B5EF4-FFF2-40B4-BE49-F238E27FC236}">
                <a16:creationId xmlns:a16="http://schemas.microsoft.com/office/drawing/2014/main" id="{573E3F20-66E6-4E82-BF4B-0C4E5EB38D1B}"/>
              </a:ext>
            </a:extLst>
          </p:cNvPr>
          <p:cNvSpPr>
            <a:spLocks noGrp="1" noChangeArrowheads="1"/>
          </p:cNvSpPr>
          <p:nvPr>
            <p:ph type="body" idx="4294967295"/>
          </p:nvPr>
        </p:nvSpPr>
        <p:spPr/>
        <p:txBody>
          <a:bodyPr>
            <a:prstTxWarp prst="textNoShape">
              <a:avLst/>
            </a:prstTxWarp>
          </a:bodyPr>
          <a:lstStyle/>
          <a:p>
            <a:r>
              <a:rPr lang="zh-CN" altLang="en-US" dirty="0"/>
              <a:t>求取</a:t>
            </a:r>
            <a:r>
              <a:rPr lang="en-US" altLang="zh-CN" dirty="0"/>
              <a:t>R</a:t>
            </a:r>
            <a:r>
              <a:rPr lang="zh-CN" altLang="en-US" dirty="0"/>
              <a:t>，使右边第二项为零值，则可求得</a:t>
            </a:r>
            <a:r>
              <a:rPr lang="en-US" altLang="zh-CN" dirty="0"/>
              <a:t>t</a:t>
            </a:r>
            <a:endParaRPr lang="zh-CN" altLang="en-US" dirty="0"/>
          </a:p>
        </p:txBody>
      </p:sp>
    </p:spTree>
    <p:extLst>
      <p:ext uri="{BB962C8B-B14F-4D97-AF65-F5344CB8AC3E}">
        <p14:creationId xmlns:p14="http://schemas.microsoft.com/office/powerpoint/2010/main" val="7229269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2510AE20-C228-4E61-A11E-49F88E9B6294}"/>
              </a:ext>
            </a:extLst>
          </p:cNvPr>
          <p:cNvSpPr>
            <a:spLocks noGrp="1" noRot="1" noChangeAspect="1" noChangeArrowheads="1" noTextEdit="1"/>
          </p:cNvSpPr>
          <p:nvPr>
            <p:ph type="sldImg" idx="4294967295"/>
          </p:nvPr>
        </p:nvSpPr>
        <p:spPr/>
      </p:sp>
      <p:sp>
        <p:nvSpPr>
          <p:cNvPr id="56323" name="文本占位符 2">
            <a:extLst>
              <a:ext uri="{FF2B5EF4-FFF2-40B4-BE49-F238E27FC236}">
                <a16:creationId xmlns:a16="http://schemas.microsoft.com/office/drawing/2014/main" id="{573E3F20-66E6-4E82-BF4B-0C4E5EB38D1B}"/>
              </a:ext>
            </a:extLst>
          </p:cNvPr>
          <p:cNvSpPr>
            <a:spLocks noGrp="1" noChangeArrowheads="1"/>
          </p:cNvSpPr>
          <p:nvPr>
            <p:ph type="body" idx="4294967295"/>
          </p:nvPr>
        </p:nvSpPr>
        <p:spPr/>
        <p:txBody>
          <a:bodyPr>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注意到第一项和 </a:t>
            </a:r>
            <a:r>
              <a:rPr lang="en-US" altLang="zh-CN" dirty="0"/>
              <a:t>R </a:t>
            </a:r>
            <a:r>
              <a:rPr lang="zh-CN" altLang="en-US" dirty="0"/>
              <a:t>无关，第二项由于 </a:t>
            </a:r>
            <a:r>
              <a:rPr lang="en-US" altLang="zh-CN" dirty="0"/>
              <a:t>RTR = I</a:t>
            </a:r>
            <a:r>
              <a:rPr lang="zh-CN" altLang="en-US" dirty="0"/>
              <a:t>，亦与 </a:t>
            </a:r>
            <a:r>
              <a:rPr lang="en-US" altLang="zh-CN" dirty="0"/>
              <a:t>R </a:t>
            </a:r>
            <a:r>
              <a:rPr lang="zh-CN" altLang="en-US" dirty="0"/>
              <a:t>无关，</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tr(A)=the trace of the matrix A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矩阵</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的迹，在线性代数中</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一个</a:t>
            </a:r>
            <a:r>
              <a:rPr lang="en-US" altLang="zh-CN" sz="1200" b="0" i="0" kern="1200" dirty="0" err="1">
                <a:solidFill>
                  <a:schemeClr val="tx1"/>
                </a:solidFill>
                <a:effectLst/>
                <a:latin typeface="Times New Roman" panose="02020603050405020304" pitchFamily="18" charset="0"/>
                <a:ea typeface="MS PGothic" panose="020B0600070205080204" pitchFamily="34" charset="-128"/>
                <a:cs typeface="+mn-cs"/>
              </a:rPr>
              <a:t>n×n</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矩阵</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的主对角线</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从左上方至右下方的对角线</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上各个元素的总和被称为矩阵</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的迹</a:t>
            </a:r>
            <a:endPar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endParaRPr>
          </a:p>
          <a:p>
            <a:endParaRPr lang="zh-CN" altLang="en-US" dirty="0"/>
          </a:p>
        </p:txBody>
      </p:sp>
    </p:spTree>
    <p:extLst>
      <p:ext uri="{BB962C8B-B14F-4D97-AF65-F5344CB8AC3E}">
        <p14:creationId xmlns:p14="http://schemas.microsoft.com/office/powerpoint/2010/main" val="2002705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2510AE20-C228-4E61-A11E-49F88E9B6294}"/>
              </a:ext>
            </a:extLst>
          </p:cNvPr>
          <p:cNvSpPr>
            <a:spLocks noGrp="1" noRot="1" noChangeAspect="1" noChangeArrowheads="1" noTextEdit="1"/>
          </p:cNvSpPr>
          <p:nvPr>
            <p:ph type="sldImg" idx="4294967295"/>
          </p:nvPr>
        </p:nvSpPr>
        <p:spPr/>
      </p:sp>
      <p:sp>
        <p:nvSpPr>
          <p:cNvPr id="56323" name="文本占位符 2">
            <a:extLst>
              <a:ext uri="{FF2B5EF4-FFF2-40B4-BE49-F238E27FC236}">
                <a16:creationId xmlns:a16="http://schemas.microsoft.com/office/drawing/2014/main" id="{573E3F20-66E6-4E82-BF4B-0C4E5EB38D1B}"/>
              </a:ext>
            </a:extLst>
          </p:cNvPr>
          <p:cNvSpPr>
            <a:spLocks noGrp="1" noChangeArrowheads="1"/>
          </p:cNvSpPr>
          <p:nvPr>
            <p:ph type="body" idx="4294967295"/>
          </p:nvPr>
        </p:nvSpPr>
        <p:spPr/>
        <p:txBody>
          <a:bodyPr>
            <a:prstTxWarp prst="textNoShape">
              <a:avLst/>
            </a:prstTxWarp>
          </a:bodyPr>
          <a:lstStyle/>
          <a:p>
            <a:endParaRPr lang="zh-CN" altLang="en-US" dirty="0"/>
          </a:p>
        </p:txBody>
      </p:sp>
    </p:spTree>
    <p:extLst>
      <p:ext uri="{BB962C8B-B14F-4D97-AF65-F5344CB8AC3E}">
        <p14:creationId xmlns:p14="http://schemas.microsoft.com/office/powerpoint/2010/main" val="648031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10</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049473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11</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862726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4975C3B0-6C06-449C-A759-59F1611F19A7}"/>
              </a:ext>
            </a:extLst>
          </p:cNvPr>
          <p:cNvSpPr>
            <a:spLocks noGrp="1" noChangeArrowheads="1"/>
          </p:cNvSpPr>
          <p:nvPr>
            <p:ph type="dt" sz="half" idx="10"/>
          </p:nvPr>
        </p:nvSpPr>
        <p:spPr/>
        <p:txBody>
          <a:bodyPr/>
          <a:lstStyle>
            <a:lvl1pPr>
              <a:defRPr/>
            </a:lvl1pPr>
          </a:lstStyle>
          <a:p>
            <a:pPr>
              <a:defRPr/>
            </a:pPr>
            <a:fld id="{CD543425-EC05-4DD3-8B67-966A34C5DD5F}" type="datetime1">
              <a:rPr lang="zh-CN" altLang="en-US"/>
              <a:pPr>
                <a:defRPr/>
              </a:pPr>
              <a:t>2019-12-03</a:t>
            </a:fld>
            <a:endParaRPr lang="zh-CN" altLang="en-US"/>
          </a:p>
        </p:txBody>
      </p:sp>
      <p:sp>
        <p:nvSpPr>
          <p:cNvPr id="5" name="Rectangle 5">
            <a:extLst>
              <a:ext uri="{FF2B5EF4-FFF2-40B4-BE49-F238E27FC236}">
                <a16:creationId xmlns:a16="http://schemas.microsoft.com/office/drawing/2014/main" id="{75B21894-1698-44A7-9BC4-EFAF3BE432D4}"/>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Rectangle 6">
            <a:extLst>
              <a:ext uri="{FF2B5EF4-FFF2-40B4-BE49-F238E27FC236}">
                <a16:creationId xmlns:a16="http://schemas.microsoft.com/office/drawing/2014/main" id="{9EFE5EC9-1CD2-4DD7-9E95-0D6C5B4195B0}"/>
              </a:ext>
            </a:extLst>
          </p:cNvPr>
          <p:cNvSpPr>
            <a:spLocks noGrp="1" noChangeArrowheads="1"/>
          </p:cNvSpPr>
          <p:nvPr>
            <p:ph type="sldNum" sz="quarter" idx="12"/>
          </p:nvPr>
        </p:nvSpPr>
        <p:spPr/>
        <p:txBody>
          <a:bodyPr/>
          <a:lstStyle>
            <a:lvl1pPr>
              <a:defRPr/>
            </a:lvl1pPr>
          </a:lstStyle>
          <a:p>
            <a:pPr>
              <a:defRPr/>
            </a:pPr>
            <a:r>
              <a:rPr lang="en-US" altLang="zh-CN"/>
              <a:t>2-</a:t>
            </a:r>
            <a:fld id="{0895C33D-20D0-4A68-A71D-82221CB1428E}" type="slidenum">
              <a:rPr lang="en-US" altLang="zh-CN" dirty="0"/>
              <a:pPr>
                <a:defRPr/>
              </a:pPr>
              <a:t>‹#›</a:t>
            </a:fld>
            <a:endParaRPr lang="en-US" altLang="zh-CN"/>
          </a:p>
        </p:txBody>
      </p:sp>
    </p:spTree>
    <p:extLst>
      <p:ext uri="{BB962C8B-B14F-4D97-AF65-F5344CB8AC3E}">
        <p14:creationId xmlns:p14="http://schemas.microsoft.com/office/powerpoint/2010/main" val="1262387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1A45B38E-9841-4FEB-9B59-57D920563124}"/>
              </a:ext>
            </a:extLst>
          </p:cNvPr>
          <p:cNvSpPr>
            <a:spLocks noGrp="1" noChangeArrowheads="1"/>
          </p:cNvSpPr>
          <p:nvPr>
            <p:ph type="dt" sz="half" idx="10"/>
          </p:nvPr>
        </p:nvSpPr>
        <p:spPr/>
        <p:txBody>
          <a:bodyPr/>
          <a:lstStyle>
            <a:lvl1pPr>
              <a:defRPr/>
            </a:lvl1pPr>
          </a:lstStyle>
          <a:p>
            <a:pPr>
              <a:defRPr/>
            </a:pPr>
            <a:fld id="{A74C2408-E018-435A-A121-0992BDF5BA0D}" type="datetime1">
              <a:rPr lang="zh-CN" altLang="en-US"/>
              <a:pPr>
                <a:defRPr/>
              </a:pPr>
              <a:t>2019-12-03</a:t>
            </a:fld>
            <a:endParaRPr lang="zh-CN" altLang="en-US"/>
          </a:p>
        </p:txBody>
      </p:sp>
      <p:sp>
        <p:nvSpPr>
          <p:cNvPr id="5" name="Rectangle 5">
            <a:extLst>
              <a:ext uri="{FF2B5EF4-FFF2-40B4-BE49-F238E27FC236}">
                <a16:creationId xmlns:a16="http://schemas.microsoft.com/office/drawing/2014/main" id="{1E247803-C617-4902-BB43-E4D349C190E7}"/>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Rectangle 6">
            <a:extLst>
              <a:ext uri="{FF2B5EF4-FFF2-40B4-BE49-F238E27FC236}">
                <a16:creationId xmlns:a16="http://schemas.microsoft.com/office/drawing/2014/main" id="{37840A4B-E4BC-430A-A273-EC22BE96243D}"/>
              </a:ext>
            </a:extLst>
          </p:cNvPr>
          <p:cNvSpPr>
            <a:spLocks noGrp="1" noChangeArrowheads="1"/>
          </p:cNvSpPr>
          <p:nvPr>
            <p:ph type="sldNum" sz="quarter" idx="12"/>
          </p:nvPr>
        </p:nvSpPr>
        <p:spPr/>
        <p:txBody>
          <a:bodyPr/>
          <a:lstStyle>
            <a:lvl1pPr>
              <a:defRPr/>
            </a:lvl1pPr>
          </a:lstStyle>
          <a:p>
            <a:pPr>
              <a:defRPr/>
            </a:pPr>
            <a:r>
              <a:rPr lang="en-US" altLang="zh-CN"/>
              <a:t>2-</a:t>
            </a:r>
            <a:fld id="{32AEDC73-6F68-4FE2-9D2C-66C0E8A2B49F}" type="slidenum">
              <a:rPr lang="en-US" altLang="zh-CN" dirty="0"/>
              <a:pPr>
                <a:defRPr/>
              </a:pPr>
              <a:t>‹#›</a:t>
            </a:fld>
            <a:endParaRPr lang="en-US" altLang="zh-CN"/>
          </a:p>
        </p:txBody>
      </p:sp>
    </p:spTree>
    <p:extLst>
      <p:ext uri="{BB962C8B-B14F-4D97-AF65-F5344CB8AC3E}">
        <p14:creationId xmlns:p14="http://schemas.microsoft.com/office/powerpoint/2010/main" val="3815088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3091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533400" y="228600"/>
            <a:ext cx="5676900" cy="603091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C44485D6-7386-4722-82BA-666EF5200BA6}"/>
              </a:ext>
            </a:extLst>
          </p:cNvPr>
          <p:cNvSpPr>
            <a:spLocks noGrp="1" noChangeArrowheads="1"/>
          </p:cNvSpPr>
          <p:nvPr>
            <p:ph type="dt" sz="half" idx="10"/>
          </p:nvPr>
        </p:nvSpPr>
        <p:spPr/>
        <p:txBody>
          <a:bodyPr/>
          <a:lstStyle>
            <a:lvl1pPr>
              <a:defRPr/>
            </a:lvl1pPr>
          </a:lstStyle>
          <a:p>
            <a:pPr>
              <a:defRPr/>
            </a:pPr>
            <a:fld id="{B6C09565-2ACC-478D-98FA-AAE10F5382FA}" type="datetime1">
              <a:rPr lang="zh-CN" altLang="en-US"/>
              <a:pPr>
                <a:defRPr/>
              </a:pPr>
              <a:t>2019-12-03</a:t>
            </a:fld>
            <a:endParaRPr lang="zh-CN" altLang="en-US"/>
          </a:p>
        </p:txBody>
      </p:sp>
      <p:sp>
        <p:nvSpPr>
          <p:cNvPr id="5" name="Rectangle 5">
            <a:extLst>
              <a:ext uri="{FF2B5EF4-FFF2-40B4-BE49-F238E27FC236}">
                <a16:creationId xmlns:a16="http://schemas.microsoft.com/office/drawing/2014/main" id="{F276E24A-6F77-4CC0-90D9-27A1B7423E64}"/>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Rectangle 6">
            <a:extLst>
              <a:ext uri="{FF2B5EF4-FFF2-40B4-BE49-F238E27FC236}">
                <a16:creationId xmlns:a16="http://schemas.microsoft.com/office/drawing/2014/main" id="{C8C0CB31-061E-4503-A7EC-EC58B56794C9}"/>
              </a:ext>
            </a:extLst>
          </p:cNvPr>
          <p:cNvSpPr>
            <a:spLocks noGrp="1" noChangeArrowheads="1"/>
          </p:cNvSpPr>
          <p:nvPr>
            <p:ph type="sldNum" sz="quarter" idx="12"/>
          </p:nvPr>
        </p:nvSpPr>
        <p:spPr/>
        <p:txBody>
          <a:bodyPr/>
          <a:lstStyle>
            <a:lvl1pPr>
              <a:defRPr/>
            </a:lvl1pPr>
          </a:lstStyle>
          <a:p>
            <a:pPr>
              <a:defRPr/>
            </a:pPr>
            <a:r>
              <a:rPr lang="en-US" altLang="zh-CN"/>
              <a:t>2-</a:t>
            </a:r>
            <a:fld id="{625B726A-0C9C-498F-AFF3-50C7DD1B8C75}" type="slidenum">
              <a:rPr lang="en-US" altLang="zh-CN" dirty="0"/>
              <a:pPr>
                <a:defRPr/>
              </a:pPr>
              <a:t>‹#›</a:t>
            </a:fld>
            <a:endParaRPr lang="en-US" altLang="zh-CN"/>
          </a:p>
        </p:txBody>
      </p:sp>
    </p:spTree>
    <p:extLst>
      <p:ext uri="{BB962C8B-B14F-4D97-AF65-F5344CB8AC3E}">
        <p14:creationId xmlns:p14="http://schemas.microsoft.com/office/powerpoint/2010/main" val="1304884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Date Placeholder 1">
            <a:extLst>
              <a:ext uri="{FF2B5EF4-FFF2-40B4-BE49-F238E27FC236}">
                <a16:creationId xmlns:a16="http://schemas.microsoft.com/office/drawing/2014/main" id="{3C4C2C63-CBF6-413A-8576-019BD252855E}"/>
              </a:ext>
            </a:extLst>
          </p:cNvPr>
          <p:cNvSpPr>
            <a:spLocks noGrp="1" noChangeArrowheads="1"/>
          </p:cNvSpPr>
          <p:nvPr>
            <p:ph type="dt" sz="half" idx="10"/>
          </p:nvPr>
        </p:nvSpPr>
        <p:spPr/>
        <p:txBody>
          <a:bodyPr/>
          <a:lstStyle>
            <a:lvl1pPr>
              <a:defRPr/>
            </a:lvl1pPr>
          </a:lstStyle>
          <a:p>
            <a:pPr>
              <a:defRPr/>
            </a:pPr>
            <a:fld id="{818AF563-BF0B-41DB-B31A-6BA9346B3FD1}" type="datetime1">
              <a:rPr lang="zh-CN" altLang="en-US"/>
              <a:pPr>
                <a:defRPr/>
              </a:pPr>
              <a:t>2019-12-03</a:t>
            </a:fld>
            <a:endParaRPr lang="zh-CN" altLang="en-US"/>
          </a:p>
        </p:txBody>
      </p:sp>
      <p:sp>
        <p:nvSpPr>
          <p:cNvPr id="5" name="Footer Placeholder 2">
            <a:extLst>
              <a:ext uri="{FF2B5EF4-FFF2-40B4-BE49-F238E27FC236}">
                <a16:creationId xmlns:a16="http://schemas.microsoft.com/office/drawing/2014/main" id="{1A85BDF9-3D7D-4810-AE0F-70EA921BB175}"/>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Slide Number Placeholder 3">
            <a:extLst>
              <a:ext uri="{FF2B5EF4-FFF2-40B4-BE49-F238E27FC236}">
                <a16:creationId xmlns:a16="http://schemas.microsoft.com/office/drawing/2014/main" id="{422D3CC4-841C-4701-B4FE-0BCC10ACC782}"/>
              </a:ext>
            </a:extLst>
          </p:cNvPr>
          <p:cNvSpPr>
            <a:spLocks noGrp="1" noChangeArrowheads="1"/>
          </p:cNvSpPr>
          <p:nvPr>
            <p:ph type="sldNum" sz="quarter" idx="12"/>
          </p:nvPr>
        </p:nvSpPr>
        <p:spPr/>
        <p:txBody>
          <a:bodyPr/>
          <a:lstStyle>
            <a:lvl1pPr>
              <a:defRPr/>
            </a:lvl1pPr>
          </a:lstStyle>
          <a:p>
            <a:pPr>
              <a:defRPr/>
            </a:pPr>
            <a:r>
              <a:rPr lang="en-US" altLang="zh-CN"/>
              <a:t>1-</a:t>
            </a:r>
            <a:fld id="{5FAC88D2-CD92-4EC7-A15F-DA5AF4B9CDC9}" type="slidenum">
              <a:rPr lang="en-US" altLang="zh-CN" dirty="0"/>
              <a:pPr>
                <a:defRPr/>
              </a:pPr>
              <a:t>‹#›</a:t>
            </a:fld>
            <a:endParaRPr lang="en-US" altLang="zh-CN"/>
          </a:p>
        </p:txBody>
      </p:sp>
    </p:spTree>
    <p:extLst>
      <p:ext uri="{BB962C8B-B14F-4D97-AF65-F5344CB8AC3E}">
        <p14:creationId xmlns:p14="http://schemas.microsoft.com/office/powerpoint/2010/main" val="17815041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1">
            <a:extLst>
              <a:ext uri="{FF2B5EF4-FFF2-40B4-BE49-F238E27FC236}">
                <a16:creationId xmlns:a16="http://schemas.microsoft.com/office/drawing/2014/main" id="{1DF01260-7BEC-48C6-AED8-BEE04F3763A8}"/>
              </a:ext>
            </a:extLst>
          </p:cNvPr>
          <p:cNvSpPr>
            <a:spLocks noGrp="1" noChangeArrowheads="1"/>
          </p:cNvSpPr>
          <p:nvPr>
            <p:ph type="dt" sz="half" idx="10"/>
          </p:nvPr>
        </p:nvSpPr>
        <p:spPr/>
        <p:txBody>
          <a:bodyPr/>
          <a:lstStyle>
            <a:lvl1pPr>
              <a:defRPr/>
            </a:lvl1pPr>
          </a:lstStyle>
          <a:p>
            <a:pPr>
              <a:defRPr/>
            </a:pPr>
            <a:fld id="{2FF7378E-7C00-4E9A-9526-513AB44C74D2}" type="datetime1">
              <a:rPr lang="zh-CN" altLang="en-US"/>
              <a:pPr>
                <a:defRPr/>
              </a:pPr>
              <a:t>2019-12-03</a:t>
            </a:fld>
            <a:endParaRPr lang="zh-CN" altLang="en-US"/>
          </a:p>
        </p:txBody>
      </p:sp>
      <p:sp>
        <p:nvSpPr>
          <p:cNvPr id="5" name="Footer Placeholder 2">
            <a:extLst>
              <a:ext uri="{FF2B5EF4-FFF2-40B4-BE49-F238E27FC236}">
                <a16:creationId xmlns:a16="http://schemas.microsoft.com/office/drawing/2014/main" id="{894A57DC-C24C-4F38-A2EB-D06965654568}"/>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Slide Number Placeholder 3">
            <a:extLst>
              <a:ext uri="{FF2B5EF4-FFF2-40B4-BE49-F238E27FC236}">
                <a16:creationId xmlns:a16="http://schemas.microsoft.com/office/drawing/2014/main" id="{95710500-3D85-4A25-B9BC-B721CA4265DA}"/>
              </a:ext>
            </a:extLst>
          </p:cNvPr>
          <p:cNvSpPr>
            <a:spLocks noGrp="1" noChangeArrowheads="1"/>
          </p:cNvSpPr>
          <p:nvPr>
            <p:ph type="sldNum" sz="quarter" idx="12"/>
          </p:nvPr>
        </p:nvSpPr>
        <p:spPr/>
        <p:txBody>
          <a:bodyPr/>
          <a:lstStyle>
            <a:lvl1pPr>
              <a:defRPr/>
            </a:lvl1pPr>
          </a:lstStyle>
          <a:p>
            <a:pPr>
              <a:defRPr/>
            </a:pPr>
            <a:r>
              <a:rPr lang="en-US" altLang="zh-CN"/>
              <a:t>1-</a:t>
            </a:r>
            <a:fld id="{D096B9D3-289D-4DAF-B109-0B584A8EC96E}" type="slidenum">
              <a:rPr lang="en-US" altLang="zh-CN" dirty="0"/>
              <a:pPr>
                <a:defRPr/>
              </a:pPr>
              <a:t>‹#›</a:t>
            </a:fld>
            <a:endParaRPr lang="en-US" altLang="zh-CN"/>
          </a:p>
        </p:txBody>
      </p:sp>
    </p:spTree>
    <p:extLst>
      <p:ext uri="{BB962C8B-B14F-4D97-AF65-F5344CB8AC3E}">
        <p14:creationId xmlns:p14="http://schemas.microsoft.com/office/powerpoint/2010/main" val="31438485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Date Placeholder 1">
            <a:extLst>
              <a:ext uri="{FF2B5EF4-FFF2-40B4-BE49-F238E27FC236}">
                <a16:creationId xmlns:a16="http://schemas.microsoft.com/office/drawing/2014/main" id="{15B6AB4A-350B-4111-AF60-CED82E1F77FB}"/>
              </a:ext>
            </a:extLst>
          </p:cNvPr>
          <p:cNvSpPr>
            <a:spLocks noGrp="1" noChangeArrowheads="1"/>
          </p:cNvSpPr>
          <p:nvPr>
            <p:ph type="dt" sz="half" idx="10"/>
          </p:nvPr>
        </p:nvSpPr>
        <p:spPr/>
        <p:txBody>
          <a:bodyPr/>
          <a:lstStyle>
            <a:lvl1pPr>
              <a:defRPr/>
            </a:lvl1pPr>
          </a:lstStyle>
          <a:p>
            <a:pPr>
              <a:defRPr/>
            </a:pPr>
            <a:fld id="{B7028FB9-D32C-4D2B-B036-80123DF13FBF}" type="datetime1">
              <a:rPr lang="zh-CN" altLang="en-US"/>
              <a:pPr>
                <a:defRPr/>
              </a:pPr>
              <a:t>2019-12-03</a:t>
            </a:fld>
            <a:endParaRPr lang="zh-CN" altLang="en-US"/>
          </a:p>
        </p:txBody>
      </p:sp>
      <p:sp>
        <p:nvSpPr>
          <p:cNvPr id="5" name="Footer Placeholder 2">
            <a:extLst>
              <a:ext uri="{FF2B5EF4-FFF2-40B4-BE49-F238E27FC236}">
                <a16:creationId xmlns:a16="http://schemas.microsoft.com/office/drawing/2014/main" id="{1753F24A-1194-498D-8613-6C082178F227}"/>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Slide Number Placeholder 3">
            <a:extLst>
              <a:ext uri="{FF2B5EF4-FFF2-40B4-BE49-F238E27FC236}">
                <a16:creationId xmlns:a16="http://schemas.microsoft.com/office/drawing/2014/main" id="{25067BF1-7585-47BE-93C4-0760F3AD4961}"/>
              </a:ext>
            </a:extLst>
          </p:cNvPr>
          <p:cNvSpPr>
            <a:spLocks noGrp="1" noChangeArrowheads="1"/>
          </p:cNvSpPr>
          <p:nvPr>
            <p:ph type="sldNum" sz="quarter" idx="12"/>
          </p:nvPr>
        </p:nvSpPr>
        <p:spPr/>
        <p:txBody>
          <a:bodyPr/>
          <a:lstStyle>
            <a:lvl1pPr>
              <a:defRPr/>
            </a:lvl1pPr>
          </a:lstStyle>
          <a:p>
            <a:pPr>
              <a:defRPr/>
            </a:pPr>
            <a:r>
              <a:rPr lang="en-US" altLang="zh-CN"/>
              <a:t>1-</a:t>
            </a:r>
            <a:fld id="{CFF91790-52A7-42BA-9B91-E904C149D9A9}" type="slidenum">
              <a:rPr lang="en-US" altLang="zh-CN" dirty="0"/>
              <a:pPr>
                <a:defRPr/>
              </a:pPr>
              <a:t>‹#›</a:t>
            </a:fld>
            <a:endParaRPr lang="en-US" altLang="zh-CN"/>
          </a:p>
        </p:txBody>
      </p:sp>
    </p:spTree>
    <p:extLst>
      <p:ext uri="{BB962C8B-B14F-4D97-AF65-F5344CB8AC3E}">
        <p14:creationId xmlns:p14="http://schemas.microsoft.com/office/powerpoint/2010/main" val="2460917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1">
            <a:extLst>
              <a:ext uri="{FF2B5EF4-FFF2-40B4-BE49-F238E27FC236}">
                <a16:creationId xmlns:a16="http://schemas.microsoft.com/office/drawing/2014/main" id="{19070855-2AF9-4D22-91DA-302BAF8391D8}"/>
              </a:ext>
            </a:extLst>
          </p:cNvPr>
          <p:cNvSpPr>
            <a:spLocks noGrp="1" noChangeArrowheads="1"/>
          </p:cNvSpPr>
          <p:nvPr>
            <p:ph type="dt" sz="half" idx="10"/>
          </p:nvPr>
        </p:nvSpPr>
        <p:spPr/>
        <p:txBody>
          <a:bodyPr/>
          <a:lstStyle>
            <a:lvl1pPr>
              <a:defRPr/>
            </a:lvl1pPr>
          </a:lstStyle>
          <a:p>
            <a:pPr>
              <a:defRPr/>
            </a:pPr>
            <a:fld id="{A31CC4B6-EC69-4947-B3E4-CD02C167F34D}" type="datetime1">
              <a:rPr lang="zh-CN" altLang="en-US"/>
              <a:pPr>
                <a:defRPr/>
              </a:pPr>
              <a:t>2019-12-03</a:t>
            </a:fld>
            <a:endParaRPr lang="zh-CN" altLang="en-US"/>
          </a:p>
        </p:txBody>
      </p:sp>
      <p:sp>
        <p:nvSpPr>
          <p:cNvPr id="6" name="Footer Placeholder 2">
            <a:extLst>
              <a:ext uri="{FF2B5EF4-FFF2-40B4-BE49-F238E27FC236}">
                <a16:creationId xmlns:a16="http://schemas.microsoft.com/office/drawing/2014/main" id="{A95040E9-BDB6-48B9-A4CF-17648E29724B}"/>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7" name="Slide Number Placeholder 3">
            <a:extLst>
              <a:ext uri="{FF2B5EF4-FFF2-40B4-BE49-F238E27FC236}">
                <a16:creationId xmlns:a16="http://schemas.microsoft.com/office/drawing/2014/main" id="{7C0FCAAB-0CE0-4976-B0F2-DFD7C5DF1CF7}"/>
              </a:ext>
            </a:extLst>
          </p:cNvPr>
          <p:cNvSpPr>
            <a:spLocks noGrp="1" noChangeArrowheads="1"/>
          </p:cNvSpPr>
          <p:nvPr>
            <p:ph type="sldNum" sz="quarter" idx="12"/>
          </p:nvPr>
        </p:nvSpPr>
        <p:spPr/>
        <p:txBody>
          <a:bodyPr/>
          <a:lstStyle>
            <a:lvl1pPr>
              <a:defRPr/>
            </a:lvl1pPr>
          </a:lstStyle>
          <a:p>
            <a:pPr>
              <a:defRPr/>
            </a:pPr>
            <a:r>
              <a:rPr lang="en-US" altLang="zh-CN"/>
              <a:t>1-</a:t>
            </a:r>
            <a:fld id="{9C55DC2A-2B08-4DE8-AA4A-84092EA2AF77}" type="slidenum">
              <a:rPr lang="en-US" altLang="zh-CN" dirty="0"/>
              <a:pPr>
                <a:defRPr/>
              </a:pPr>
              <a:t>‹#›</a:t>
            </a:fld>
            <a:endParaRPr lang="en-US" altLang="zh-CN"/>
          </a:p>
        </p:txBody>
      </p:sp>
    </p:spTree>
    <p:extLst>
      <p:ext uri="{BB962C8B-B14F-4D97-AF65-F5344CB8AC3E}">
        <p14:creationId xmlns:p14="http://schemas.microsoft.com/office/powerpoint/2010/main" val="3469509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1">
            <a:extLst>
              <a:ext uri="{FF2B5EF4-FFF2-40B4-BE49-F238E27FC236}">
                <a16:creationId xmlns:a16="http://schemas.microsoft.com/office/drawing/2014/main" id="{2376E507-BA35-44E2-812D-FB4DB17217A6}"/>
              </a:ext>
            </a:extLst>
          </p:cNvPr>
          <p:cNvSpPr>
            <a:spLocks noGrp="1" noChangeArrowheads="1"/>
          </p:cNvSpPr>
          <p:nvPr>
            <p:ph type="dt" sz="half" idx="10"/>
          </p:nvPr>
        </p:nvSpPr>
        <p:spPr/>
        <p:txBody>
          <a:bodyPr/>
          <a:lstStyle>
            <a:lvl1pPr>
              <a:defRPr/>
            </a:lvl1pPr>
          </a:lstStyle>
          <a:p>
            <a:pPr>
              <a:defRPr/>
            </a:pPr>
            <a:fld id="{0B16CCBC-A0A9-4491-92DF-437893D1F653}" type="datetime1">
              <a:rPr lang="zh-CN" altLang="en-US"/>
              <a:pPr>
                <a:defRPr/>
              </a:pPr>
              <a:t>2019-12-03</a:t>
            </a:fld>
            <a:endParaRPr lang="zh-CN" altLang="en-US"/>
          </a:p>
        </p:txBody>
      </p:sp>
      <p:sp>
        <p:nvSpPr>
          <p:cNvPr id="8" name="Footer Placeholder 2">
            <a:extLst>
              <a:ext uri="{FF2B5EF4-FFF2-40B4-BE49-F238E27FC236}">
                <a16:creationId xmlns:a16="http://schemas.microsoft.com/office/drawing/2014/main" id="{8C87A323-B781-43CB-BCE2-24DC94E96F4D}"/>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9" name="Slide Number Placeholder 3">
            <a:extLst>
              <a:ext uri="{FF2B5EF4-FFF2-40B4-BE49-F238E27FC236}">
                <a16:creationId xmlns:a16="http://schemas.microsoft.com/office/drawing/2014/main" id="{AAD86330-7FB4-4BE7-8F67-3D060F7F4420}"/>
              </a:ext>
            </a:extLst>
          </p:cNvPr>
          <p:cNvSpPr>
            <a:spLocks noGrp="1" noChangeArrowheads="1"/>
          </p:cNvSpPr>
          <p:nvPr>
            <p:ph type="sldNum" sz="quarter" idx="12"/>
          </p:nvPr>
        </p:nvSpPr>
        <p:spPr/>
        <p:txBody>
          <a:bodyPr/>
          <a:lstStyle>
            <a:lvl1pPr>
              <a:defRPr/>
            </a:lvl1pPr>
          </a:lstStyle>
          <a:p>
            <a:pPr>
              <a:defRPr/>
            </a:pPr>
            <a:r>
              <a:rPr lang="en-US" altLang="zh-CN"/>
              <a:t>1-</a:t>
            </a:r>
            <a:fld id="{715E8D8D-EB1C-40A4-BC79-007F285CB9FD}" type="slidenum">
              <a:rPr lang="en-US" altLang="zh-CN" dirty="0"/>
              <a:pPr>
                <a:defRPr/>
              </a:pPr>
              <a:t>‹#›</a:t>
            </a:fld>
            <a:endParaRPr lang="en-US" altLang="zh-CN"/>
          </a:p>
        </p:txBody>
      </p:sp>
    </p:spTree>
    <p:extLst>
      <p:ext uri="{BB962C8B-B14F-4D97-AF65-F5344CB8AC3E}">
        <p14:creationId xmlns:p14="http://schemas.microsoft.com/office/powerpoint/2010/main" val="2969184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1">
            <a:extLst>
              <a:ext uri="{FF2B5EF4-FFF2-40B4-BE49-F238E27FC236}">
                <a16:creationId xmlns:a16="http://schemas.microsoft.com/office/drawing/2014/main" id="{155D1CF4-25DB-4884-8276-E497A499B008}"/>
              </a:ext>
            </a:extLst>
          </p:cNvPr>
          <p:cNvSpPr>
            <a:spLocks noGrp="1" noChangeArrowheads="1"/>
          </p:cNvSpPr>
          <p:nvPr>
            <p:ph type="dt" sz="half" idx="10"/>
          </p:nvPr>
        </p:nvSpPr>
        <p:spPr/>
        <p:txBody>
          <a:bodyPr/>
          <a:lstStyle>
            <a:lvl1pPr>
              <a:defRPr/>
            </a:lvl1pPr>
          </a:lstStyle>
          <a:p>
            <a:pPr>
              <a:defRPr/>
            </a:pPr>
            <a:fld id="{1D449F12-2FCB-4348-B2D7-DD9E46EA895A}" type="datetime1">
              <a:rPr lang="zh-CN" altLang="en-US"/>
              <a:pPr>
                <a:defRPr/>
              </a:pPr>
              <a:t>2019-12-03</a:t>
            </a:fld>
            <a:endParaRPr lang="zh-CN" altLang="en-US"/>
          </a:p>
        </p:txBody>
      </p:sp>
      <p:sp>
        <p:nvSpPr>
          <p:cNvPr id="4" name="Footer Placeholder 2">
            <a:extLst>
              <a:ext uri="{FF2B5EF4-FFF2-40B4-BE49-F238E27FC236}">
                <a16:creationId xmlns:a16="http://schemas.microsoft.com/office/drawing/2014/main" id="{AA0F5D3D-29CC-4661-8F33-35909BD59D9E}"/>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5" name="Slide Number Placeholder 3">
            <a:extLst>
              <a:ext uri="{FF2B5EF4-FFF2-40B4-BE49-F238E27FC236}">
                <a16:creationId xmlns:a16="http://schemas.microsoft.com/office/drawing/2014/main" id="{16B91C53-90AC-48AA-BF5E-4451FC498DD2}"/>
              </a:ext>
            </a:extLst>
          </p:cNvPr>
          <p:cNvSpPr>
            <a:spLocks noGrp="1" noChangeArrowheads="1"/>
          </p:cNvSpPr>
          <p:nvPr>
            <p:ph type="sldNum" sz="quarter" idx="12"/>
          </p:nvPr>
        </p:nvSpPr>
        <p:spPr/>
        <p:txBody>
          <a:bodyPr/>
          <a:lstStyle>
            <a:lvl1pPr>
              <a:defRPr/>
            </a:lvl1pPr>
          </a:lstStyle>
          <a:p>
            <a:pPr>
              <a:defRPr/>
            </a:pPr>
            <a:r>
              <a:rPr lang="en-US" altLang="zh-CN"/>
              <a:t>1-</a:t>
            </a:r>
            <a:fld id="{C946CD20-A2F0-4F81-B821-CF4C8B5DB524}" type="slidenum">
              <a:rPr lang="en-US" altLang="zh-CN" dirty="0"/>
              <a:pPr>
                <a:defRPr/>
              </a:pPr>
              <a:t>‹#›</a:t>
            </a:fld>
            <a:endParaRPr lang="en-US" altLang="zh-CN"/>
          </a:p>
        </p:txBody>
      </p:sp>
    </p:spTree>
    <p:extLst>
      <p:ext uri="{BB962C8B-B14F-4D97-AF65-F5344CB8AC3E}">
        <p14:creationId xmlns:p14="http://schemas.microsoft.com/office/powerpoint/2010/main" val="13989200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D87831-876E-4826-9BA0-400E55F1FC0E}"/>
              </a:ext>
            </a:extLst>
          </p:cNvPr>
          <p:cNvSpPr>
            <a:spLocks noGrp="1" noChangeArrowheads="1"/>
          </p:cNvSpPr>
          <p:nvPr>
            <p:ph type="dt" sz="half" idx="10"/>
          </p:nvPr>
        </p:nvSpPr>
        <p:spPr/>
        <p:txBody>
          <a:bodyPr/>
          <a:lstStyle>
            <a:lvl1pPr>
              <a:defRPr/>
            </a:lvl1pPr>
          </a:lstStyle>
          <a:p>
            <a:pPr>
              <a:defRPr/>
            </a:pPr>
            <a:fld id="{6A1F09AB-C86E-4775-8088-76BB7D97C03B}" type="datetime1">
              <a:rPr lang="zh-CN" altLang="en-US"/>
              <a:pPr>
                <a:defRPr/>
              </a:pPr>
              <a:t>2019-12-03</a:t>
            </a:fld>
            <a:endParaRPr lang="zh-CN" altLang="en-US"/>
          </a:p>
        </p:txBody>
      </p:sp>
      <p:sp>
        <p:nvSpPr>
          <p:cNvPr id="3" name="页脚占位符 1">
            <a:extLst>
              <a:ext uri="{FF2B5EF4-FFF2-40B4-BE49-F238E27FC236}">
                <a16:creationId xmlns:a16="http://schemas.microsoft.com/office/drawing/2014/main" id="{8F21C6B3-7763-41FE-A0FC-66A33653E34E}"/>
              </a:ext>
            </a:extLst>
          </p:cNvPr>
          <p:cNvSpPr>
            <a:spLocks noGrp="1"/>
          </p:cNvSpPr>
          <p:nvPr>
            <p:ph type="ftr" sz="quarter" idx="11"/>
          </p:nvPr>
        </p:nvSpPr>
        <p:spPr/>
        <p:txBody>
          <a:bodyPr/>
          <a:lstStyle>
            <a:lvl1pPr>
              <a:defRPr/>
            </a:lvl1pPr>
          </a:lstStyle>
          <a:p>
            <a:pPr>
              <a:defRPr/>
            </a:pPr>
            <a:r>
              <a:rPr lang="en-US"/>
              <a:t>Introduction</a:t>
            </a:r>
          </a:p>
        </p:txBody>
      </p:sp>
      <p:sp>
        <p:nvSpPr>
          <p:cNvPr id="4" name="灯片编号占位符 2">
            <a:extLst>
              <a:ext uri="{FF2B5EF4-FFF2-40B4-BE49-F238E27FC236}">
                <a16:creationId xmlns:a16="http://schemas.microsoft.com/office/drawing/2014/main" id="{912CD7F1-5EDE-4741-9E1B-24D39C08697B}"/>
              </a:ext>
            </a:extLst>
          </p:cNvPr>
          <p:cNvSpPr>
            <a:spLocks noGrp="1"/>
          </p:cNvSpPr>
          <p:nvPr>
            <p:ph type="sldNum" sz="quarter" idx="12"/>
          </p:nvPr>
        </p:nvSpPr>
        <p:spPr/>
        <p:txBody>
          <a:bodyPr/>
          <a:lstStyle>
            <a:lvl1pPr>
              <a:defRPr/>
            </a:lvl1pPr>
          </a:lstStyle>
          <a:p>
            <a:pPr>
              <a:defRPr/>
            </a:pPr>
            <a:r>
              <a:rPr lang="en-US" altLang="zh-CN"/>
              <a:t>1-</a:t>
            </a:r>
            <a:fld id="{33AFD09B-F821-4D5F-AF44-FCE8C592B068}" type="slidenum">
              <a:rPr lang="en-US" altLang="zh-CN" dirty="0"/>
              <a:pPr>
                <a:defRPr/>
              </a:pPr>
              <a:t>‹#›</a:t>
            </a:fld>
            <a:endParaRPr lang="en-US" altLang="zh-CN"/>
          </a:p>
        </p:txBody>
      </p:sp>
    </p:spTree>
    <p:extLst>
      <p:ext uri="{BB962C8B-B14F-4D97-AF65-F5344CB8AC3E}">
        <p14:creationId xmlns:p14="http://schemas.microsoft.com/office/powerpoint/2010/main" val="15493133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1">
            <a:extLst>
              <a:ext uri="{FF2B5EF4-FFF2-40B4-BE49-F238E27FC236}">
                <a16:creationId xmlns:a16="http://schemas.microsoft.com/office/drawing/2014/main" id="{6C909E14-44CC-43A5-83A3-AB01C9258E20}"/>
              </a:ext>
            </a:extLst>
          </p:cNvPr>
          <p:cNvSpPr>
            <a:spLocks noGrp="1" noChangeArrowheads="1"/>
          </p:cNvSpPr>
          <p:nvPr>
            <p:ph type="dt" sz="half" idx="10"/>
          </p:nvPr>
        </p:nvSpPr>
        <p:spPr/>
        <p:txBody>
          <a:bodyPr/>
          <a:lstStyle>
            <a:lvl1pPr>
              <a:defRPr/>
            </a:lvl1pPr>
          </a:lstStyle>
          <a:p>
            <a:pPr>
              <a:defRPr/>
            </a:pPr>
            <a:fld id="{98C1C8F1-968F-4BB1-8A7C-B70E5D8D93AE}" type="datetime1">
              <a:rPr lang="zh-CN" altLang="en-US"/>
              <a:pPr>
                <a:defRPr/>
              </a:pPr>
              <a:t>2019-12-03</a:t>
            </a:fld>
            <a:endParaRPr lang="zh-CN" altLang="en-US"/>
          </a:p>
        </p:txBody>
      </p:sp>
      <p:sp>
        <p:nvSpPr>
          <p:cNvPr id="6" name="页脚占位符 4">
            <a:extLst>
              <a:ext uri="{FF2B5EF4-FFF2-40B4-BE49-F238E27FC236}">
                <a16:creationId xmlns:a16="http://schemas.microsoft.com/office/drawing/2014/main" id="{A49D856A-429D-4785-961A-BB16B9AF04F1}"/>
              </a:ext>
            </a:extLst>
          </p:cNvPr>
          <p:cNvSpPr>
            <a:spLocks noGrp="1"/>
          </p:cNvSpPr>
          <p:nvPr>
            <p:ph type="ftr" sz="quarter" idx="11"/>
          </p:nvPr>
        </p:nvSpPr>
        <p:spPr/>
        <p:txBody>
          <a:bodyPr/>
          <a:lstStyle>
            <a:lvl1pPr>
              <a:defRPr/>
            </a:lvl1pPr>
          </a:lstStyle>
          <a:p>
            <a:pPr>
              <a:defRPr/>
            </a:pPr>
            <a:r>
              <a:rPr lang="en-US"/>
              <a:t>Introduction</a:t>
            </a:r>
          </a:p>
        </p:txBody>
      </p:sp>
      <p:sp>
        <p:nvSpPr>
          <p:cNvPr id="7" name="灯片编号占位符 5">
            <a:extLst>
              <a:ext uri="{FF2B5EF4-FFF2-40B4-BE49-F238E27FC236}">
                <a16:creationId xmlns:a16="http://schemas.microsoft.com/office/drawing/2014/main" id="{328FF2FE-4F79-4A01-B0F0-D9F7A9FF67F8}"/>
              </a:ext>
            </a:extLst>
          </p:cNvPr>
          <p:cNvSpPr>
            <a:spLocks noGrp="1"/>
          </p:cNvSpPr>
          <p:nvPr>
            <p:ph type="sldNum" sz="quarter" idx="12"/>
          </p:nvPr>
        </p:nvSpPr>
        <p:spPr/>
        <p:txBody>
          <a:bodyPr/>
          <a:lstStyle>
            <a:lvl1pPr>
              <a:defRPr/>
            </a:lvl1pPr>
          </a:lstStyle>
          <a:p>
            <a:pPr>
              <a:defRPr/>
            </a:pPr>
            <a:r>
              <a:rPr lang="en-US" altLang="zh-CN"/>
              <a:t>1-</a:t>
            </a:r>
            <a:fld id="{1C148CD6-D3FB-4A2F-A90E-943BE7EB511B}" type="slidenum">
              <a:rPr lang="en-US" altLang="zh-CN" dirty="0"/>
              <a:pPr>
                <a:defRPr/>
              </a:pPr>
              <a:t>‹#›</a:t>
            </a:fld>
            <a:endParaRPr lang="en-US" altLang="zh-CN"/>
          </a:p>
        </p:txBody>
      </p:sp>
    </p:spTree>
    <p:extLst>
      <p:ext uri="{BB962C8B-B14F-4D97-AF65-F5344CB8AC3E}">
        <p14:creationId xmlns:p14="http://schemas.microsoft.com/office/powerpoint/2010/main" val="3214230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EAAFFD29-1565-455F-8AB0-B2EA74DFD06E}"/>
              </a:ext>
            </a:extLst>
          </p:cNvPr>
          <p:cNvSpPr>
            <a:spLocks noGrp="1" noChangeArrowheads="1"/>
          </p:cNvSpPr>
          <p:nvPr>
            <p:ph type="dt" sz="half" idx="10"/>
          </p:nvPr>
        </p:nvSpPr>
        <p:spPr/>
        <p:txBody>
          <a:bodyPr/>
          <a:lstStyle>
            <a:lvl1pPr>
              <a:defRPr/>
            </a:lvl1pPr>
          </a:lstStyle>
          <a:p>
            <a:pPr>
              <a:defRPr/>
            </a:pPr>
            <a:fld id="{4C320C80-BF66-47C2-A7F8-A31AFCF9911E}" type="datetime1">
              <a:rPr lang="zh-CN" altLang="en-US"/>
              <a:pPr>
                <a:defRPr/>
              </a:pPr>
              <a:t>2019-12-03</a:t>
            </a:fld>
            <a:endParaRPr lang="zh-CN" altLang="en-US"/>
          </a:p>
        </p:txBody>
      </p:sp>
      <p:sp>
        <p:nvSpPr>
          <p:cNvPr id="5" name="Rectangle 5">
            <a:extLst>
              <a:ext uri="{FF2B5EF4-FFF2-40B4-BE49-F238E27FC236}">
                <a16:creationId xmlns:a16="http://schemas.microsoft.com/office/drawing/2014/main" id="{A09BEF64-639C-4BDA-92C6-90956FD2432D}"/>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Rectangle 6">
            <a:extLst>
              <a:ext uri="{FF2B5EF4-FFF2-40B4-BE49-F238E27FC236}">
                <a16:creationId xmlns:a16="http://schemas.microsoft.com/office/drawing/2014/main" id="{2AF65AB0-EE71-4C07-BA9A-764E082DF79B}"/>
              </a:ext>
            </a:extLst>
          </p:cNvPr>
          <p:cNvSpPr>
            <a:spLocks noGrp="1" noChangeArrowheads="1"/>
          </p:cNvSpPr>
          <p:nvPr>
            <p:ph type="sldNum" sz="quarter" idx="12"/>
          </p:nvPr>
        </p:nvSpPr>
        <p:spPr/>
        <p:txBody>
          <a:bodyPr/>
          <a:lstStyle>
            <a:lvl1pPr>
              <a:defRPr/>
            </a:lvl1pPr>
          </a:lstStyle>
          <a:p>
            <a:pPr>
              <a:defRPr/>
            </a:pPr>
            <a:r>
              <a:rPr lang="en-US" altLang="zh-CN"/>
              <a:t>2-</a:t>
            </a:r>
            <a:fld id="{E67179E6-9C2B-451E-BE29-20F083ACD72E}" type="slidenum">
              <a:rPr lang="en-US" altLang="zh-CN" dirty="0"/>
              <a:pPr>
                <a:defRPr/>
              </a:pPr>
              <a:t>‹#›</a:t>
            </a:fld>
            <a:endParaRPr lang="en-US" altLang="zh-CN"/>
          </a:p>
        </p:txBody>
      </p:sp>
    </p:spTree>
    <p:extLst>
      <p:ext uri="{BB962C8B-B14F-4D97-AF65-F5344CB8AC3E}">
        <p14:creationId xmlns:p14="http://schemas.microsoft.com/office/powerpoint/2010/main" val="1155281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1">
            <a:extLst>
              <a:ext uri="{FF2B5EF4-FFF2-40B4-BE49-F238E27FC236}">
                <a16:creationId xmlns:a16="http://schemas.microsoft.com/office/drawing/2014/main" id="{E10FCCC0-16D4-4FBE-BF19-A4A1512CD674}"/>
              </a:ext>
            </a:extLst>
          </p:cNvPr>
          <p:cNvSpPr>
            <a:spLocks noGrp="1" noChangeArrowheads="1"/>
          </p:cNvSpPr>
          <p:nvPr>
            <p:ph type="dt" sz="half" idx="10"/>
          </p:nvPr>
        </p:nvSpPr>
        <p:spPr/>
        <p:txBody>
          <a:bodyPr/>
          <a:lstStyle>
            <a:lvl1pPr>
              <a:defRPr/>
            </a:lvl1pPr>
          </a:lstStyle>
          <a:p>
            <a:pPr>
              <a:defRPr/>
            </a:pPr>
            <a:fld id="{17EB098E-5233-461F-B430-34C61E63846B}" type="datetime1">
              <a:rPr lang="zh-CN" altLang="en-US"/>
              <a:pPr>
                <a:defRPr/>
              </a:pPr>
              <a:t>2019-12-03</a:t>
            </a:fld>
            <a:endParaRPr lang="zh-CN" altLang="en-US"/>
          </a:p>
        </p:txBody>
      </p:sp>
      <p:sp>
        <p:nvSpPr>
          <p:cNvPr id="6" name="页脚占位符 4">
            <a:extLst>
              <a:ext uri="{FF2B5EF4-FFF2-40B4-BE49-F238E27FC236}">
                <a16:creationId xmlns:a16="http://schemas.microsoft.com/office/drawing/2014/main" id="{9E363587-FA68-415B-AA52-925E6837A598}"/>
              </a:ext>
            </a:extLst>
          </p:cNvPr>
          <p:cNvSpPr>
            <a:spLocks noGrp="1"/>
          </p:cNvSpPr>
          <p:nvPr>
            <p:ph type="ftr" sz="quarter" idx="11"/>
          </p:nvPr>
        </p:nvSpPr>
        <p:spPr/>
        <p:txBody>
          <a:bodyPr/>
          <a:lstStyle>
            <a:lvl1pPr>
              <a:defRPr/>
            </a:lvl1pPr>
          </a:lstStyle>
          <a:p>
            <a:pPr>
              <a:defRPr/>
            </a:pPr>
            <a:r>
              <a:rPr lang="en-US"/>
              <a:t>Introduction</a:t>
            </a:r>
          </a:p>
        </p:txBody>
      </p:sp>
      <p:sp>
        <p:nvSpPr>
          <p:cNvPr id="7" name="灯片编号占位符 5">
            <a:extLst>
              <a:ext uri="{FF2B5EF4-FFF2-40B4-BE49-F238E27FC236}">
                <a16:creationId xmlns:a16="http://schemas.microsoft.com/office/drawing/2014/main" id="{13678A6D-EC2A-4944-AA91-C01E43579BDC}"/>
              </a:ext>
            </a:extLst>
          </p:cNvPr>
          <p:cNvSpPr>
            <a:spLocks noGrp="1"/>
          </p:cNvSpPr>
          <p:nvPr>
            <p:ph type="sldNum" sz="quarter" idx="12"/>
          </p:nvPr>
        </p:nvSpPr>
        <p:spPr/>
        <p:txBody>
          <a:bodyPr/>
          <a:lstStyle>
            <a:lvl1pPr>
              <a:defRPr/>
            </a:lvl1pPr>
          </a:lstStyle>
          <a:p>
            <a:pPr>
              <a:defRPr/>
            </a:pPr>
            <a:r>
              <a:rPr lang="en-US" altLang="zh-CN"/>
              <a:t>1-</a:t>
            </a:r>
            <a:fld id="{F1E19C1C-FB65-4047-AD9C-3700381BBA0E}" type="slidenum">
              <a:rPr lang="en-US" altLang="zh-CN" dirty="0"/>
              <a:pPr>
                <a:defRPr/>
              </a:pPr>
              <a:t>‹#›</a:t>
            </a:fld>
            <a:endParaRPr lang="en-US" altLang="zh-CN"/>
          </a:p>
        </p:txBody>
      </p:sp>
    </p:spTree>
    <p:extLst>
      <p:ext uri="{BB962C8B-B14F-4D97-AF65-F5344CB8AC3E}">
        <p14:creationId xmlns:p14="http://schemas.microsoft.com/office/powerpoint/2010/main" val="10377283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1">
            <a:extLst>
              <a:ext uri="{FF2B5EF4-FFF2-40B4-BE49-F238E27FC236}">
                <a16:creationId xmlns:a16="http://schemas.microsoft.com/office/drawing/2014/main" id="{AB320EC2-BC7B-415B-B7D0-8E2C2D10ED54}"/>
              </a:ext>
            </a:extLst>
          </p:cNvPr>
          <p:cNvSpPr>
            <a:spLocks noGrp="1" noChangeArrowheads="1"/>
          </p:cNvSpPr>
          <p:nvPr>
            <p:ph type="dt" sz="half" idx="10"/>
          </p:nvPr>
        </p:nvSpPr>
        <p:spPr/>
        <p:txBody>
          <a:bodyPr/>
          <a:lstStyle>
            <a:lvl1pPr>
              <a:defRPr/>
            </a:lvl1pPr>
          </a:lstStyle>
          <a:p>
            <a:pPr>
              <a:defRPr/>
            </a:pPr>
            <a:fld id="{DC6B35C8-364D-4C81-825B-3E4A8201042C}" type="datetime1">
              <a:rPr lang="zh-CN" altLang="en-US"/>
              <a:pPr>
                <a:defRPr/>
              </a:pPr>
              <a:t>2019-12-03</a:t>
            </a:fld>
            <a:endParaRPr lang="zh-CN" altLang="en-US"/>
          </a:p>
        </p:txBody>
      </p:sp>
      <p:sp>
        <p:nvSpPr>
          <p:cNvPr id="5" name="页脚占位符 3">
            <a:extLst>
              <a:ext uri="{FF2B5EF4-FFF2-40B4-BE49-F238E27FC236}">
                <a16:creationId xmlns:a16="http://schemas.microsoft.com/office/drawing/2014/main" id="{E85E46C1-7199-4743-87A8-706CBFF64905}"/>
              </a:ext>
            </a:extLst>
          </p:cNvPr>
          <p:cNvSpPr>
            <a:spLocks noGrp="1"/>
          </p:cNvSpPr>
          <p:nvPr>
            <p:ph type="ftr" sz="quarter" idx="11"/>
          </p:nvPr>
        </p:nvSpPr>
        <p:spPr/>
        <p:txBody>
          <a:bodyPr/>
          <a:lstStyle>
            <a:lvl1pPr>
              <a:defRPr/>
            </a:lvl1pPr>
          </a:lstStyle>
          <a:p>
            <a:pPr>
              <a:defRPr/>
            </a:pPr>
            <a:r>
              <a:rPr lang="en-US"/>
              <a:t>Introduction</a:t>
            </a:r>
          </a:p>
        </p:txBody>
      </p:sp>
      <p:sp>
        <p:nvSpPr>
          <p:cNvPr id="6" name="灯片编号占位符 4">
            <a:extLst>
              <a:ext uri="{FF2B5EF4-FFF2-40B4-BE49-F238E27FC236}">
                <a16:creationId xmlns:a16="http://schemas.microsoft.com/office/drawing/2014/main" id="{3EAD76E9-6299-4E81-99DC-CF6B6A4F1B23}"/>
              </a:ext>
            </a:extLst>
          </p:cNvPr>
          <p:cNvSpPr>
            <a:spLocks noGrp="1"/>
          </p:cNvSpPr>
          <p:nvPr>
            <p:ph type="sldNum" sz="quarter" idx="12"/>
          </p:nvPr>
        </p:nvSpPr>
        <p:spPr/>
        <p:txBody>
          <a:bodyPr/>
          <a:lstStyle>
            <a:lvl1pPr>
              <a:defRPr/>
            </a:lvl1pPr>
          </a:lstStyle>
          <a:p>
            <a:pPr>
              <a:defRPr/>
            </a:pPr>
            <a:r>
              <a:rPr lang="en-US" altLang="zh-CN"/>
              <a:t>1-</a:t>
            </a:r>
            <a:fld id="{6B0C2839-C8BD-4488-8DE8-A85DEAC37C4D}" type="slidenum">
              <a:rPr lang="en-US" altLang="zh-CN" dirty="0"/>
              <a:pPr>
                <a:defRPr/>
              </a:pPr>
              <a:t>‹#›</a:t>
            </a:fld>
            <a:endParaRPr lang="en-US" altLang="zh-CN"/>
          </a:p>
        </p:txBody>
      </p:sp>
    </p:spTree>
    <p:extLst>
      <p:ext uri="{BB962C8B-B14F-4D97-AF65-F5344CB8AC3E}">
        <p14:creationId xmlns:p14="http://schemas.microsoft.com/office/powerpoint/2010/main" val="889786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3091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533400" y="228600"/>
            <a:ext cx="5676900" cy="603091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1">
            <a:extLst>
              <a:ext uri="{FF2B5EF4-FFF2-40B4-BE49-F238E27FC236}">
                <a16:creationId xmlns:a16="http://schemas.microsoft.com/office/drawing/2014/main" id="{E24E2726-E295-4DC3-B681-9E9CF3ADB300}"/>
              </a:ext>
            </a:extLst>
          </p:cNvPr>
          <p:cNvSpPr>
            <a:spLocks noGrp="1" noChangeArrowheads="1"/>
          </p:cNvSpPr>
          <p:nvPr>
            <p:ph type="dt" sz="half" idx="10"/>
          </p:nvPr>
        </p:nvSpPr>
        <p:spPr/>
        <p:txBody>
          <a:bodyPr/>
          <a:lstStyle>
            <a:lvl1pPr>
              <a:defRPr/>
            </a:lvl1pPr>
          </a:lstStyle>
          <a:p>
            <a:pPr>
              <a:defRPr/>
            </a:pPr>
            <a:fld id="{DFC44702-E14B-49BC-9A4D-DE6FD4814B04}" type="datetime1">
              <a:rPr lang="zh-CN" altLang="en-US"/>
              <a:pPr>
                <a:defRPr/>
              </a:pPr>
              <a:t>2019-12-03</a:t>
            </a:fld>
            <a:endParaRPr lang="zh-CN" altLang="en-US"/>
          </a:p>
        </p:txBody>
      </p:sp>
      <p:sp>
        <p:nvSpPr>
          <p:cNvPr id="5" name="页脚占位符 3">
            <a:extLst>
              <a:ext uri="{FF2B5EF4-FFF2-40B4-BE49-F238E27FC236}">
                <a16:creationId xmlns:a16="http://schemas.microsoft.com/office/drawing/2014/main" id="{1D17F3D0-4BFB-4946-8EE3-A1245183EDCB}"/>
              </a:ext>
            </a:extLst>
          </p:cNvPr>
          <p:cNvSpPr>
            <a:spLocks noGrp="1"/>
          </p:cNvSpPr>
          <p:nvPr>
            <p:ph type="ftr" sz="quarter" idx="11"/>
          </p:nvPr>
        </p:nvSpPr>
        <p:spPr/>
        <p:txBody>
          <a:bodyPr/>
          <a:lstStyle>
            <a:lvl1pPr>
              <a:defRPr/>
            </a:lvl1pPr>
          </a:lstStyle>
          <a:p>
            <a:pPr>
              <a:defRPr/>
            </a:pPr>
            <a:r>
              <a:rPr lang="en-US"/>
              <a:t>Introduction</a:t>
            </a:r>
          </a:p>
        </p:txBody>
      </p:sp>
      <p:sp>
        <p:nvSpPr>
          <p:cNvPr id="6" name="灯片编号占位符 4">
            <a:extLst>
              <a:ext uri="{FF2B5EF4-FFF2-40B4-BE49-F238E27FC236}">
                <a16:creationId xmlns:a16="http://schemas.microsoft.com/office/drawing/2014/main" id="{72735472-E42B-47A3-A5A3-772E3B8779F8}"/>
              </a:ext>
            </a:extLst>
          </p:cNvPr>
          <p:cNvSpPr>
            <a:spLocks noGrp="1"/>
          </p:cNvSpPr>
          <p:nvPr>
            <p:ph type="sldNum" sz="quarter" idx="12"/>
          </p:nvPr>
        </p:nvSpPr>
        <p:spPr/>
        <p:txBody>
          <a:bodyPr/>
          <a:lstStyle>
            <a:lvl1pPr>
              <a:defRPr/>
            </a:lvl1pPr>
          </a:lstStyle>
          <a:p>
            <a:pPr>
              <a:defRPr/>
            </a:pPr>
            <a:r>
              <a:rPr lang="en-US" altLang="zh-CN"/>
              <a:t>1-</a:t>
            </a:r>
            <a:fld id="{7F966579-6CCE-4D45-B414-998EF4658562}" type="slidenum">
              <a:rPr lang="en-US" altLang="zh-CN" dirty="0"/>
              <a:pPr>
                <a:defRPr/>
              </a:pPr>
              <a:t>‹#›</a:t>
            </a:fld>
            <a:endParaRPr lang="en-US" altLang="zh-CN"/>
          </a:p>
        </p:txBody>
      </p:sp>
    </p:spTree>
    <p:extLst>
      <p:ext uri="{BB962C8B-B14F-4D97-AF65-F5344CB8AC3E}">
        <p14:creationId xmlns:p14="http://schemas.microsoft.com/office/powerpoint/2010/main" val="32798787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a:extLst>
              <a:ext uri="{FF2B5EF4-FFF2-40B4-BE49-F238E27FC236}">
                <a16:creationId xmlns:a16="http://schemas.microsoft.com/office/drawing/2014/main" id="{B92918A1-B6AD-49A9-9A2C-2C117FBCA4DB}"/>
              </a:ext>
            </a:extLst>
          </p:cNvPr>
          <p:cNvSpPr>
            <a:spLocks noGrp="1"/>
          </p:cNvSpPr>
          <p:nvPr>
            <p:ph type="dt" sz="half" idx="10"/>
          </p:nvPr>
        </p:nvSpPr>
        <p:spPr/>
        <p:txBody>
          <a:bodyPr/>
          <a:lstStyle>
            <a:lvl1pPr eaLnBrk="1" hangingPunct="1">
              <a:defRPr noProof="1">
                <a:sym typeface="Arial" panose="020B0604020202020204" pitchFamily="34" charset="0"/>
              </a:defRPr>
            </a:lvl1pPr>
          </a:lstStyle>
          <a:p>
            <a:pPr>
              <a:defRPr/>
            </a:pPr>
            <a:endParaRPr/>
          </a:p>
        </p:txBody>
      </p:sp>
      <p:sp>
        <p:nvSpPr>
          <p:cNvPr id="6" name="页脚占位符 5">
            <a:extLst>
              <a:ext uri="{FF2B5EF4-FFF2-40B4-BE49-F238E27FC236}">
                <a16:creationId xmlns:a16="http://schemas.microsoft.com/office/drawing/2014/main" id="{63367922-946D-4386-BD2A-ECD34DAD0F3B}"/>
              </a:ext>
            </a:extLst>
          </p:cNvPr>
          <p:cNvSpPr>
            <a:spLocks noGrp="1"/>
          </p:cNvSpPr>
          <p:nvPr>
            <p:ph type="ftr" sz="quarter" idx="11"/>
          </p:nvPr>
        </p:nvSpPr>
        <p:spPr/>
        <p:txBody>
          <a:bodyPr/>
          <a:lstStyle>
            <a:lvl1pPr eaLnBrk="1" hangingPunct="1">
              <a:defRPr noProof="1">
                <a:sym typeface="Arial" panose="020B0604020202020204" pitchFamily="34" charset="0"/>
              </a:defRPr>
            </a:lvl1pPr>
          </a:lstStyle>
          <a:p>
            <a:pPr>
              <a:defRPr/>
            </a:pPr>
            <a:endParaRPr/>
          </a:p>
        </p:txBody>
      </p:sp>
      <p:sp>
        <p:nvSpPr>
          <p:cNvPr id="7" name="灯片编号占位符 6">
            <a:extLst>
              <a:ext uri="{FF2B5EF4-FFF2-40B4-BE49-F238E27FC236}">
                <a16:creationId xmlns:a16="http://schemas.microsoft.com/office/drawing/2014/main" id="{8832E49F-522A-4BC6-BFB9-DF002F483E6E}"/>
              </a:ext>
            </a:extLst>
          </p:cNvPr>
          <p:cNvSpPr>
            <a:spLocks noGrp="1"/>
          </p:cNvSpPr>
          <p:nvPr>
            <p:ph type="sldNum" sz="quarter" idx="12"/>
          </p:nvPr>
        </p:nvSpPr>
        <p:spPr/>
        <p:txBody>
          <a:bodyPr/>
          <a:lstStyle>
            <a:lvl1pPr>
              <a:defRPr>
                <a:latin typeface="Comic Sans MS" panose="030F0702030302020204" pitchFamily="66" charset="0"/>
                <a:sym typeface="Arial" panose="020B0604020202020204" pitchFamily="34" charset="0"/>
              </a:defRPr>
            </a:lvl1pPr>
          </a:lstStyle>
          <a:p>
            <a:pPr>
              <a:defRPr/>
            </a:pPr>
            <a:fld id="{4AB4BA14-B34F-4350-8031-C08908B03383}" type="slidenum">
              <a:rPr lang="zh-CN" altLang="en-US"/>
              <a:pPr>
                <a:defRPr/>
              </a:pPr>
              <a:t>‹#›</a:t>
            </a:fld>
            <a:endParaRPr lang="zh-CN" altLang="en-US">
              <a:latin typeface="Tahoma" panose="020B0604030504040204" pitchFamily="34" charset="0"/>
            </a:endParaRPr>
          </a:p>
        </p:txBody>
      </p:sp>
    </p:spTree>
    <p:extLst>
      <p:ext uri="{BB962C8B-B14F-4D97-AF65-F5344CB8AC3E}">
        <p14:creationId xmlns:p14="http://schemas.microsoft.com/office/powerpoint/2010/main" val="19189501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Date Placeholder 4">
            <a:extLst>
              <a:ext uri="{FF2B5EF4-FFF2-40B4-BE49-F238E27FC236}">
                <a16:creationId xmlns:a16="http://schemas.microsoft.com/office/drawing/2014/main" id="{EBC19CA4-C589-45F7-BC02-1DB8BC87A031}"/>
              </a:ext>
            </a:extLst>
          </p:cNvPr>
          <p:cNvSpPr>
            <a:spLocks noGrp="1" noChangeArrowheads="1"/>
          </p:cNvSpPr>
          <p:nvPr>
            <p:ph type="dt" sz="half" idx="10"/>
          </p:nvPr>
        </p:nvSpPr>
        <p:spPr>
          <a:ln/>
        </p:spPr>
        <p:txBody>
          <a:bodyPr/>
          <a:lstStyle>
            <a:lvl1pPr>
              <a:defRPr/>
            </a:lvl1pPr>
          </a:lstStyle>
          <a:p>
            <a:pPr>
              <a:defRPr/>
            </a:pPr>
            <a:fld id="{579B9A76-B41A-4D05-830A-CF0BCA412347}" type="datetime1">
              <a:rPr lang="zh-CN" altLang="en-US"/>
              <a:pPr>
                <a:defRPr/>
              </a:pPr>
              <a:t>2019-12-03</a:t>
            </a:fld>
            <a:endParaRPr lang="zh-CN" altLang="en-US"/>
          </a:p>
        </p:txBody>
      </p:sp>
    </p:spTree>
    <p:extLst>
      <p:ext uri="{BB962C8B-B14F-4D97-AF65-F5344CB8AC3E}">
        <p14:creationId xmlns:p14="http://schemas.microsoft.com/office/powerpoint/2010/main" val="10069862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4">
            <a:extLst>
              <a:ext uri="{FF2B5EF4-FFF2-40B4-BE49-F238E27FC236}">
                <a16:creationId xmlns:a16="http://schemas.microsoft.com/office/drawing/2014/main" id="{A60A027C-5314-49E3-B527-5C264A48F295}"/>
              </a:ext>
            </a:extLst>
          </p:cNvPr>
          <p:cNvSpPr>
            <a:spLocks noGrp="1" noChangeArrowheads="1"/>
          </p:cNvSpPr>
          <p:nvPr>
            <p:ph type="dt" sz="half" idx="10"/>
          </p:nvPr>
        </p:nvSpPr>
        <p:spPr>
          <a:ln/>
        </p:spPr>
        <p:txBody>
          <a:bodyPr/>
          <a:lstStyle>
            <a:lvl1pPr>
              <a:defRPr/>
            </a:lvl1pPr>
          </a:lstStyle>
          <a:p>
            <a:pPr>
              <a:defRPr/>
            </a:pPr>
            <a:fld id="{5FC80809-CEFD-41D5-9E86-8F321FC7648B}" type="datetime1">
              <a:rPr lang="zh-CN" altLang="en-US"/>
              <a:pPr>
                <a:defRPr/>
              </a:pPr>
              <a:t>2019-12-03</a:t>
            </a:fld>
            <a:endParaRPr lang="zh-CN" altLang="en-US"/>
          </a:p>
        </p:txBody>
      </p:sp>
    </p:spTree>
    <p:extLst>
      <p:ext uri="{BB962C8B-B14F-4D97-AF65-F5344CB8AC3E}">
        <p14:creationId xmlns:p14="http://schemas.microsoft.com/office/powerpoint/2010/main" val="9217663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Date Placeholder 4">
            <a:extLst>
              <a:ext uri="{FF2B5EF4-FFF2-40B4-BE49-F238E27FC236}">
                <a16:creationId xmlns:a16="http://schemas.microsoft.com/office/drawing/2014/main" id="{D01C634F-8E23-4B58-AA33-3F8BB60BF9B7}"/>
              </a:ext>
            </a:extLst>
          </p:cNvPr>
          <p:cNvSpPr>
            <a:spLocks noGrp="1" noChangeArrowheads="1"/>
          </p:cNvSpPr>
          <p:nvPr>
            <p:ph type="dt" sz="half" idx="10"/>
          </p:nvPr>
        </p:nvSpPr>
        <p:spPr>
          <a:ln/>
        </p:spPr>
        <p:txBody>
          <a:bodyPr/>
          <a:lstStyle>
            <a:lvl1pPr>
              <a:defRPr/>
            </a:lvl1pPr>
          </a:lstStyle>
          <a:p>
            <a:pPr>
              <a:defRPr/>
            </a:pPr>
            <a:fld id="{687146E9-3E09-4420-80DB-225DA2AE2F03}" type="datetime1">
              <a:rPr lang="zh-CN" altLang="en-US"/>
              <a:pPr>
                <a:defRPr/>
              </a:pPr>
              <a:t>2019-12-03</a:t>
            </a:fld>
            <a:endParaRPr lang="zh-CN" altLang="en-US"/>
          </a:p>
        </p:txBody>
      </p:sp>
    </p:spTree>
    <p:extLst>
      <p:ext uri="{BB962C8B-B14F-4D97-AF65-F5344CB8AC3E}">
        <p14:creationId xmlns:p14="http://schemas.microsoft.com/office/powerpoint/2010/main" val="30677407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4">
            <a:extLst>
              <a:ext uri="{FF2B5EF4-FFF2-40B4-BE49-F238E27FC236}">
                <a16:creationId xmlns:a16="http://schemas.microsoft.com/office/drawing/2014/main" id="{11CFCAD6-7B52-4CA8-84AF-608E77B918E2}"/>
              </a:ext>
            </a:extLst>
          </p:cNvPr>
          <p:cNvSpPr>
            <a:spLocks noGrp="1" noChangeArrowheads="1"/>
          </p:cNvSpPr>
          <p:nvPr>
            <p:ph type="dt" sz="half" idx="10"/>
          </p:nvPr>
        </p:nvSpPr>
        <p:spPr>
          <a:ln/>
        </p:spPr>
        <p:txBody>
          <a:bodyPr/>
          <a:lstStyle>
            <a:lvl1pPr>
              <a:defRPr/>
            </a:lvl1pPr>
          </a:lstStyle>
          <a:p>
            <a:pPr>
              <a:defRPr/>
            </a:pPr>
            <a:fld id="{327A7D6B-A32B-445F-B5BE-40E6D607E8F2}" type="datetime1">
              <a:rPr lang="zh-CN" altLang="en-US"/>
              <a:pPr>
                <a:defRPr/>
              </a:pPr>
              <a:t>2019-12-03</a:t>
            </a:fld>
            <a:endParaRPr lang="zh-CN" altLang="en-US"/>
          </a:p>
        </p:txBody>
      </p:sp>
    </p:spTree>
    <p:extLst>
      <p:ext uri="{BB962C8B-B14F-4D97-AF65-F5344CB8AC3E}">
        <p14:creationId xmlns:p14="http://schemas.microsoft.com/office/powerpoint/2010/main" val="28843506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4">
            <a:extLst>
              <a:ext uri="{FF2B5EF4-FFF2-40B4-BE49-F238E27FC236}">
                <a16:creationId xmlns:a16="http://schemas.microsoft.com/office/drawing/2014/main" id="{77703C21-789B-439F-B65F-8205F271CFC0}"/>
              </a:ext>
            </a:extLst>
          </p:cNvPr>
          <p:cNvSpPr>
            <a:spLocks noGrp="1" noChangeArrowheads="1"/>
          </p:cNvSpPr>
          <p:nvPr>
            <p:ph type="dt" sz="half" idx="10"/>
          </p:nvPr>
        </p:nvSpPr>
        <p:spPr>
          <a:ln/>
        </p:spPr>
        <p:txBody>
          <a:bodyPr/>
          <a:lstStyle>
            <a:lvl1pPr>
              <a:defRPr/>
            </a:lvl1pPr>
          </a:lstStyle>
          <a:p>
            <a:pPr>
              <a:defRPr/>
            </a:pPr>
            <a:fld id="{78DF7CFD-E8D0-4B23-A775-2E2F92524BC7}" type="datetime1">
              <a:rPr lang="zh-CN" altLang="en-US"/>
              <a:pPr>
                <a:defRPr/>
              </a:pPr>
              <a:t>2019-12-03</a:t>
            </a:fld>
            <a:endParaRPr lang="zh-CN" altLang="en-US"/>
          </a:p>
        </p:txBody>
      </p:sp>
    </p:spTree>
    <p:extLst>
      <p:ext uri="{BB962C8B-B14F-4D97-AF65-F5344CB8AC3E}">
        <p14:creationId xmlns:p14="http://schemas.microsoft.com/office/powerpoint/2010/main" val="14953968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4BCE83BB-D29F-41CA-B79B-F8AD1595B5DC}"/>
              </a:ext>
            </a:extLst>
          </p:cNvPr>
          <p:cNvSpPr>
            <a:spLocks noGrp="1" noChangeArrowheads="1"/>
          </p:cNvSpPr>
          <p:nvPr>
            <p:ph type="dt" sz="half" idx="10"/>
          </p:nvPr>
        </p:nvSpPr>
        <p:spPr>
          <a:ln/>
        </p:spPr>
        <p:txBody>
          <a:bodyPr/>
          <a:lstStyle>
            <a:lvl1pPr>
              <a:defRPr/>
            </a:lvl1pPr>
          </a:lstStyle>
          <a:p>
            <a:pPr>
              <a:defRPr/>
            </a:pPr>
            <a:fld id="{31748909-A0BB-45D2-8C57-6750A0E0EAAE}" type="datetime1">
              <a:rPr lang="zh-CN" altLang="en-US"/>
              <a:pPr>
                <a:defRPr/>
              </a:pPr>
              <a:t>2019-12-03</a:t>
            </a:fld>
            <a:endParaRPr lang="zh-CN" altLang="en-US"/>
          </a:p>
        </p:txBody>
      </p:sp>
    </p:spTree>
    <p:extLst>
      <p:ext uri="{BB962C8B-B14F-4D97-AF65-F5344CB8AC3E}">
        <p14:creationId xmlns:p14="http://schemas.microsoft.com/office/powerpoint/2010/main" val="3144704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4">
            <a:extLst>
              <a:ext uri="{FF2B5EF4-FFF2-40B4-BE49-F238E27FC236}">
                <a16:creationId xmlns:a16="http://schemas.microsoft.com/office/drawing/2014/main" id="{C6911283-1FB0-4621-AC83-4FBC941D014E}"/>
              </a:ext>
            </a:extLst>
          </p:cNvPr>
          <p:cNvSpPr>
            <a:spLocks noGrp="1" noChangeArrowheads="1"/>
          </p:cNvSpPr>
          <p:nvPr>
            <p:ph type="dt" sz="half" idx="10"/>
          </p:nvPr>
        </p:nvSpPr>
        <p:spPr/>
        <p:txBody>
          <a:bodyPr/>
          <a:lstStyle>
            <a:lvl1pPr>
              <a:defRPr/>
            </a:lvl1pPr>
          </a:lstStyle>
          <a:p>
            <a:pPr>
              <a:defRPr/>
            </a:pPr>
            <a:fld id="{8FEEDBA2-59EC-45D9-BD9E-02F27BFE7730}" type="datetime1">
              <a:rPr lang="zh-CN" altLang="en-US"/>
              <a:pPr>
                <a:defRPr/>
              </a:pPr>
              <a:t>2019-12-03</a:t>
            </a:fld>
            <a:endParaRPr lang="zh-CN" altLang="en-US"/>
          </a:p>
        </p:txBody>
      </p:sp>
      <p:sp>
        <p:nvSpPr>
          <p:cNvPr id="5" name="Rectangle 5">
            <a:extLst>
              <a:ext uri="{FF2B5EF4-FFF2-40B4-BE49-F238E27FC236}">
                <a16:creationId xmlns:a16="http://schemas.microsoft.com/office/drawing/2014/main" id="{FC293028-3AE0-41E2-B580-2A2BB6955890}"/>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Rectangle 6">
            <a:extLst>
              <a:ext uri="{FF2B5EF4-FFF2-40B4-BE49-F238E27FC236}">
                <a16:creationId xmlns:a16="http://schemas.microsoft.com/office/drawing/2014/main" id="{08B4FBC9-2CE6-46CC-BE02-25C11D1C88AD}"/>
              </a:ext>
            </a:extLst>
          </p:cNvPr>
          <p:cNvSpPr>
            <a:spLocks noGrp="1" noChangeArrowheads="1"/>
          </p:cNvSpPr>
          <p:nvPr>
            <p:ph type="sldNum" sz="quarter" idx="12"/>
          </p:nvPr>
        </p:nvSpPr>
        <p:spPr/>
        <p:txBody>
          <a:bodyPr/>
          <a:lstStyle>
            <a:lvl1pPr>
              <a:defRPr/>
            </a:lvl1pPr>
          </a:lstStyle>
          <a:p>
            <a:pPr>
              <a:defRPr/>
            </a:pPr>
            <a:r>
              <a:rPr lang="en-US" altLang="zh-CN"/>
              <a:t>2-</a:t>
            </a:r>
            <a:fld id="{98F6AA66-B8BA-463C-B433-8B8977F88A4A}" type="slidenum">
              <a:rPr lang="en-US" altLang="zh-CN" dirty="0"/>
              <a:pPr>
                <a:defRPr/>
              </a:pPr>
              <a:t>‹#›</a:t>
            </a:fld>
            <a:endParaRPr lang="en-US" altLang="zh-CN"/>
          </a:p>
        </p:txBody>
      </p:sp>
    </p:spTree>
    <p:extLst>
      <p:ext uri="{BB962C8B-B14F-4D97-AF65-F5344CB8AC3E}">
        <p14:creationId xmlns:p14="http://schemas.microsoft.com/office/powerpoint/2010/main" val="11678787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4">
            <a:extLst>
              <a:ext uri="{FF2B5EF4-FFF2-40B4-BE49-F238E27FC236}">
                <a16:creationId xmlns:a16="http://schemas.microsoft.com/office/drawing/2014/main" id="{17F6BD45-17F9-49CF-A320-B3F6E3FABF98}"/>
              </a:ext>
            </a:extLst>
          </p:cNvPr>
          <p:cNvSpPr>
            <a:spLocks noGrp="1" noChangeArrowheads="1"/>
          </p:cNvSpPr>
          <p:nvPr>
            <p:ph type="dt" sz="half" idx="10"/>
          </p:nvPr>
        </p:nvSpPr>
        <p:spPr>
          <a:ln/>
        </p:spPr>
        <p:txBody>
          <a:bodyPr/>
          <a:lstStyle>
            <a:lvl1pPr>
              <a:defRPr/>
            </a:lvl1pPr>
          </a:lstStyle>
          <a:p>
            <a:pPr>
              <a:defRPr/>
            </a:pPr>
            <a:fld id="{E2983790-BB33-4AB8-BD10-D564991CAF07}" type="datetime1">
              <a:rPr lang="zh-CN" altLang="en-US"/>
              <a:pPr>
                <a:defRPr/>
              </a:pPr>
              <a:t>2019-12-03</a:t>
            </a:fld>
            <a:endParaRPr lang="zh-CN" altLang="en-US"/>
          </a:p>
        </p:txBody>
      </p:sp>
    </p:spTree>
    <p:extLst>
      <p:ext uri="{BB962C8B-B14F-4D97-AF65-F5344CB8AC3E}">
        <p14:creationId xmlns:p14="http://schemas.microsoft.com/office/powerpoint/2010/main" val="14581730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4">
            <a:extLst>
              <a:ext uri="{FF2B5EF4-FFF2-40B4-BE49-F238E27FC236}">
                <a16:creationId xmlns:a16="http://schemas.microsoft.com/office/drawing/2014/main" id="{E620E5F8-86B2-4BAB-8E73-3536A67B4E10}"/>
              </a:ext>
            </a:extLst>
          </p:cNvPr>
          <p:cNvSpPr>
            <a:spLocks noGrp="1" noChangeArrowheads="1"/>
          </p:cNvSpPr>
          <p:nvPr>
            <p:ph type="dt" sz="half" idx="10"/>
          </p:nvPr>
        </p:nvSpPr>
        <p:spPr>
          <a:ln/>
        </p:spPr>
        <p:txBody>
          <a:bodyPr/>
          <a:lstStyle>
            <a:lvl1pPr>
              <a:defRPr/>
            </a:lvl1pPr>
          </a:lstStyle>
          <a:p>
            <a:pPr>
              <a:defRPr/>
            </a:pPr>
            <a:fld id="{F8C56F3F-381E-4FCB-9E34-CBD365F21A18}" type="datetime1">
              <a:rPr lang="zh-CN" altLang="en-US"/>
              <a:pPr>
                <a:defRPr/>
              </a:pPr>
              <a:t>2019-12-03</a:t>
            </a:fld>
            <a:endParaRPr lang="zh-CN" altLang="en-US"/>
          </a:p>
        </p:txBody>
      </p:sp>
    </p:spTree>
    <p:extLst>
      <p:ext uri="{BB962C8B-B14F-4D97-AF65-F5344CB8AC3E}">
        <p14:creationId xmlns:p14="http://schemas.microsoft.com/office/powerpoint/2010/main" val="32760475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4">
            <a:extLst>
              <a:ext uri="{FF2B5EF4-FFF2-40B4-BE49-F238E27FC236}">
                <a16:creationId xmlns:a16="http://schemas.microsoft.com/office/drawing/2014/main" id="{DA754B51-EC4F-4806-8D56-41280EA741EC}"/>
              </a:ext>
            </a:extLst>
          </p:cNvPr>
          <p:cNvSpPr>
            <a:spLocks noGrp="1" noChangeArrowheads="1"/>
          </p:cNvSpPr>
          <p:nvPr>
            <p:ph type="dt" sz="half" idx="10"/>
          </p:nvPr>
        </p:nvSpPr>
        <p:spPr>
          <a:ln/>
        </p:spPr>
        <p:txBody>
          <a:bodyPr/>
          <a:lstStyle>
            <a:lvl1pPr>
              <a:defRPr/>
            </a:lvl1pPr>
          </a:lstStyle>
          <a:p>
            <a:pPr>
              <a:defRPr/>
            </a:pPr>
            <a:fld id="{CECC8C14-E8FF-4AA6-80EF-A4B8AE219124}" type="datetime1">
              <a:rPr lang="zh-CN" altLang="en-US"/>
              <a:pPr>
                <a:defRPr/>
              </a:pPr>
              <a:t>2019-12-03</a:t>
            </a:fld>
            <a:endParaRPr lang="zh-CN" altLang="en-US"/>
          </a:p>
        </p:txBody>
      </p:sp>
    </p:spTree>
    <p:extLst>
      <p:ext uri="{BB962C8B-B14F-4D97-AF65-F5344CB8AC3E}">
        <p14:creationId xmlns:p14="http://schemas.microsoft.com/office/powerpoint/2010/main" val="26454013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3091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533400" y="228600"/>
            <a:ext cx="5676900" cy="603091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4">
            <a:extLst>
              <a:ext uri="{FF2B5EF4-FFF2-40B4-BE49-F238E27FC236}">
                <a16:creationId xmlns:a16="http://schemas.microsoft.com/office/drawing/2014/main" id="{5B60D8A8-AFED-4A66-94A9-5C50A0D6FCE3}"/>
              </a:ext>
            </a:extLst>
          </p:cNvPr>
          <p:cNvSpPr>
            <a:spLocks noGrp="1" noChangeArrowheads="1"/>
          </p:cNvSpPr>
          <p:nvPr>
            <p:ph type="dt" sz="half" idx="10"/>
          </p:nvPr>
        </p:nvSpPr>
        <p:spPr>
          <a:ln/>
        </p:spPr>
        <p:txBody>
          <a:bodyPr/>
          <a:lstStyle>
            <a:lvl1pPr>
              <a:defRPr/>
            </a:lvl1pPr>
          </a:lstStyle>
          <a:p>
            <a:pPr>
              <a:defRPr/>
            </a:pPr>
            <a:fld id="{3FECCC62-2658-43B0-9CB5-F581EECB60E5}" type="datetime1">
              <a:rPr lang="zh-CN" altLang="en-US"/>
              <a:pPr>
                <a:defRPr/>
              </a:pPr>
              <a:t>2019-12-03</a:t>
            </a:fld>
            <a:endParaRPr lang="zh-CN" altLang="en-US"/>
          </a:p>
        </p:txBody>
      </p:sp>
    </p:spTree>
    <p:extLst>
      <p:ext uri="{BB962C8B-B14F-4D97-AF65-F5344CB8AC3E}">
        <p14:creationId xmlns:p14="http://schemas.microsoft.com/office/powerpoint/2010/main" val="36550578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Date Placeholder 3">
            <a:extLst>
              <a:ext uri="{FF2B5EF4-FFF2-40B4-BE49-F238E27FC236}">
                <a16:creationId xmlns:a16="http://schemas.microsoft.com/office/drawing/2014/main" id="{18BC4513-584D-4BCE-808C-4519994FAC6B}"/>
              </a:ext>
            </a:extLst>
          </p:cNvPr>
          <p:cNvSpPr>
            <a:spLocks noGrp="1" noChangeArrowheads="1"/>
          </p:cNvSpPr>
          <p:nvPr>
            <p:ph type="dt" sz="half" idx="10"/>
          </p:nvPr>
        </p:nvSpPr>
        <p:spPr>
          <a:ln/>
        </p:spPr>
        <p:txBody>
          <a:bodyPr/>
          <a:lstStyle>
            <a:lvl1pPr>
              <a:defRPr/>
            </a:lvl1pPr>
          </a:lstStyle>
          <a:p>
            <a:pPr>
              <a:defRPr/>
            </a:pPr>
            <a:fld id="{9608E6EB-D0D5-4561-B0B6-9AE6C50084A7}" type="datetime1">
              <a:rPr lang="zh-CN" altLang="en-US"/>
              <a:pPr>
                <a:defRPr/>
              </a:pPr>
              <a:t>2019-12-03</a:t>
            </a:fld>
            <a:endParaRPr lang="zh-CN" altLang="en-US"/>
          </a:p>
        </p:txBody>
      </p:sp>
    </p:spTree>
    <p:extLst>
      <p:ext uri="{BB962C8B-B14F-4D97-AF65-F5344CB8AC3E}">
        <p14:creationId xmlns:p14="http://schemas.microsoft.com/office/powerpoint/2010/main" val="22411215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a:extLst>
              <a:ext uri="{FF2B5EF4-FFF2-40B4-BE49-F238E27FC236}">
                <a16:creationId xmlns:a16="http://schemas.microsoft.com/office/drawing/2014/main" id="{1B01AFB9-82ED-4E41-B241-9252AE89E9D7}"/>
              </a:ext>
            </a:extLst>
          </p:cNvPr>
          <p:cNvSpPr>
            <a:spLocks noGrp="1" noChangeArrowheads="1"/>
          </p:cNvSpPr>
          <p:nvPr>
            <p:ph type="dt" sz="half" idx="10"/>
          </p:nvPr>
        </p:nvSpPr>
        <p:spPr>
          <a:ln/>
        </p:spPr>
        <p:txBody>
          <a:bodyPr/>
          <a:lstStyle>
            <a:lvl1pPr>
              <a:defRPr/>
            </a:lvl1pPr>
          </a:lstStyle>
          <a:p>
            <a:pPr>
              <a:defRPr/>
            </a:pPr>
            <a:fld id="{ABF75C0C-225A-43C3-8D31-E5A954564368}" type="datetime1">
              <a:rPr lang="zh-CN" altLang="en-US"/>
              <a:pPr>
                <a:defRPr/>
              </a:pPr>
              <a:t>2019-12-03</a:t>
            </a:fld>
            <a:endParaRPr lang="zh-CN" altLang="en-US"/>
          </a:p>
        </p:txBody>
      </p:sp>
    </p:spTree>
    <p:extLst>
      <p:ext uri="{BB962C8B-B14F-4D97-AF65-F5344CB8AC3E}">
        <p14:creationId xmlns:p14="http://schemas.microsoft.com/office/powerpoint/2010/main" val="6101726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Date Placeholder 3">
            <a:extLst>
              <a:ext uri="{FF2B5EF4-FFF2-40B4-BE49-F238E27FC236}">
                <a16:creationId xmlns:a16="http://schemas.microsoft.com/office/drawing/2014/main" id="{B417B22D-340F-44A9-9C21-E9646C188C60}"/>
              </a:ext>
            </a:extLst>
          </p:cNvPr>
          <p:cNvSpPr>
            <a:spLocks noGrp="1" noChangeArrowheads="1"/>
          </p:cNvSpPr>
          <p:nvPr>
            <p:ph type="dt" sz="half" idx="10"/>
          </p:nvPr>
        </p:nvSpPr>
        <p:spPr>
          <a:ln/>
        </p:spPr>
        <p:txBody>
          <a:bodyPr/>
          <a:lstStyle>
            <a:lvl1pPr>
              <a:defRPr/>
            </a:lvl1pPr>
          </a:lstStyle>
          <a:p>
            <a:pPr>
              <a:defRPr/>
            </a:pPr>
            <a:fld id="{F8C2628B-B3DF-46DA-8EEF-F7C3F65CBC4F}" type="datetime1">
              <a:rPr lang="zh-CN" altLang="en-US"/>
              <a:pPr>
                <a:defRPr/>
              </a:pPr>
              <a:t>2019-12-03</a:t>
            </a:fld>
            <a:endParaRPr lang="zh-CN" altLang="en-US"/>
          </a:p>
        </p:txBody>
      </p:sp>
    </p:spTree>
    <p:extLst>
      <p:ext uri="{BB962C8B-B14F-4D97-AF65-F5344CB8AC3E}">
        <p14:creationId xmlns:p14="http://schemas.microsoft.com/office/powerpoint/2010/main" val="6625525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a:extLst>
              <a:ext uri="{FF2B5EF4-FFF2-40B4-BE49-F238E27FC236}">
                <a16:creationId xmlns:a16="http://schemas.microsoft.com/office/drawing/2014/main" id="{E52C33DD-1467-4F36-93C7-B9DA722A3B4C}"/>
              </a:ext>
            </a:extLst>
          </p:cNvPr>
          <p:cNvSpPr>
            <a:spLocks noGrp="1" noChangeArrowheads="1"/>
          </p:cNvSpPr>
          <p:nvPr>
            <p:ph type="dt" sz="half" idx="10"/>
          </p:nvPr>
        </p:nvSpPr>
        <p:spPr>
          <a:ln/>
        </p:spPr>
        <p:txBody>
          <a:bodyPr/>
          <a:lstStyle>
            <a:lvl1pPr>
              <a:defRPr/>
            </a:lvl1pPr>
          </a:lstStyle>
          <a:p>
            <a:pPr>
              <a:defRPr/>
            </a:pPr>
            <a:fld id="{F00A17EE-D221-4656-BD1F-1E4295F6CD9F}" type="datetime1">
              <a:rPr lang="zh-CN" altLang="en-US"/>
              <a:pPr>
                <a:defRPr/>
              </a:pPr>
              <a:t>2019-12-03</a:t>
            </a:fld>
            <a:endParaRPr lang="zh-CN" altLang="en-US"/>
          </a:p>
        </p:txBody>
      </p:sp>
    </p:spTree>
    <p:extLst>
      <p:ext uri="{BB962C8B-B14F-4D97-AF65-F5344CB8AC3E}">
        <p14:creationId xmlns:p14="http://schemas.microsoft.com/office/powerpoint/2010/main" val="42022208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3">
            <a:extLst>
              <a:ext uri="{FF2B5EF4-FFF2-40B4-BE49-F238E27FC236}">
                <a16:creationId xmlns:a16="http://schemas.microsoft.com/office/drawing/2014/main" id="{3F6F652F-461D-4A6D-BB89-6A1939F4B0BE}"/>
              </a:ext>
            </a:extLst>
          </p:cNvPr>
          <p:cNvSpPr>
            <a:spLocks noGrp="1" noChangeArrowheads="1"/>
          </p:cNvSpPr>
          <p:nvPr>
            <p:ph type="dt" sz="half" idx="10"/>
          </p:nvPr>
        </p:nvSpPr>
        <p:spPr>
          <a:ln/>
        </p:spPr>
        <p:txBody>
          <a:bodyPr/>
          <a:lstStyle>
            <a:lvl1pPr>
              <a:defRPr/>
            </a:lvl1pPr>
          </a:lstStyle>
          <a:p>
            <a:pPr>
              <a:defRPr/>
            </a:pPr>
            <a:fld id="{15039F42-B792-438E-B116-440FB30FF10F}" type="datetime1">
              <a:rPr lang="zh-CN" altLang="en-US"/>
              <a:pPr>
                <a:defRPr/>
              </a:pPr>
              <a:t>2019-12-03</a:t>
            </a:fld>
            <a:endParaRPr lang="zh-CN" altLang="en-US"/>
          </a:p>
        </p:txBody>
      </p:sp>
    </p:spTree>
    <p:extLst>
      <p:ext uri="{BB962C8B-B14F-4D97-AF65-F5344CB8AC3E}">
        <p14:creationId xmlns:p14="http://schemas.microsoft.com/office/powerpoint/2010/main" val="41958121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a:extLst>
              <a:ext uri="{FF2B5EF4-FFF2-40B4-BE49-F238E27FC236}">
                <a16:creationId xmlns:a16="http://schemas.microsoft.com/office/drawing/2014/main" id="{3DF4D810-3E41-47A0-9D93-3FD6FAFA68AE}"/>
              </a:ext>
            </a:extLst>
          </p:cNvPr>
          <p:cNvSpPr>
            <a:spLocks noGrp="1" noChangeArrowheads="1"/>
          </p:cNvSpPr>
          <p:nvPr>
            <p:ph type="dt" sz="half" idx="10"/>
          </p:nvPr>
        </p:nvSpPr>
        <p:spPr>
          <a:ln/>
        </p:spPr>
        <p:txBody>
          <a:bodyPr/>
          <a:lstStyle>
            <a:lvl1pPr>
              <a:defRPr/>
            </a:lvl1pPr>
          </a:lstStyle>
          <a:p>
            <a:pPr>
              <a:defRPr/>
            </a:pPr>
            <a:fld id="{9530CCE4-37BB-460D-8ABA-0B82E6B0019B}" type="datetime1">
              <a:rPr lang="zh-CN" altLang="en-US"/>
              <a:pPr>
                <a:defRPr/>
              </a:pPr>
              <a:t>2019-12-03</a:t>
            </a:fld>
            <a:endParaRPr lang="zh-CN" altLang="en-US"/>
          </a:p>
        </p:txBody>
      </p:sp>
    </p:spTree>
    <p:extLst>
      <p:ext uri="{BB962C8B-B14F-4D97-AF65-F5344CB8AC3E}">
        <p14:creationId xmlns:p14="http://schemas.microsoft.com/office/powerpoint/2010/main" val="3065403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16:creationId xmlns:a16="http://schemas.microsoft.com/office/drawing/2014/main" id="{0A1DFED2-D8FF-400D-AA05-53B7D286887E}"/>
              </a:ext>
            </a:extLst>
          </p:cNvPr>
          <p:cNvSpPr>
            <a:spLocks noGrp="1" noChangeArrowheads="1"/>
          </p:cNvSpPr>
          <p:nvPr>
            <p:ph type="dt" sz="half" idx="10"/>
          </p:nvPr>
        </p:nvSpPr>
        <p:spPr/>
        <p:txBody>
          <a:bodyPr/>
          <a:lstStyle>
            <a:lvl1pPr>
              <a:defRPr/>
            </a:lvl1pPr>
          </a:lstStyle>
          <a:p>
            <a:pPr>
              <a:defRPr/>
            </a:pPr>
            <a:fld id="{735F8A2C-2E74-47FF-80F2-53F174A50176}" type="datetime1">
              <a:rPr lang="zh-CN" altLang="en-US"/>
              <a:pPr>
                <a:defRPr/>
              </a:pPr>
              <a:t>2019-12-03</a:t>
            </a:fld>
            <a:endParaRPr lang="zh-CN" altLang="en-US"/>
          </a:p>
        </p:txBody>
      </p:sp>
      <p:sp>
        <p:nvSpPr>
          <p:cNvPr id="6" name="Rectangle 5">
            <a:extLst>
              <a:ext uri="{FF2B5EF4-FFF2-40B4-BE49-F238E27FC236}">
                <a16:creationId xmlns:a16="http://schemas.microsoft.com/office/drawing/2014/main" id="{68C6C563-54A0-48C9-A371-14E72FE90544}"/>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7" name="Rectangle 6">
            <a:extLst>
              <a:ext uri="{FF2B5EF4-FFF2-40B4-BE49-F238E27FC236}">
                <a16:creationId xmlns:a16="http://schemas.microsoft.com/office/drawing/2014/main" id="{14E15B09-FF44-4F9B-A30D-4536ACD3489D}"/>
              </a:ext>
            </a:extLst>
          </p:cNvPr>
          <p:cNvSpPr>
            <a:spLocks noGrp="1" noChangeArrowheads="1"/>
          </p:cNvSpPr>
          <p:nvPr>
            <p:ph type="sldNum" sz="quarter" idx="12"/>
          </p:nvPr>
        </p:nvSpPr>
        <p:spPr/>
        <p:txBody>
          <a:bodyPr/>
          <a:lstStyle>
            <a:lvl1pPr>
              <a:defRPr/>
            </a:lvl1pPr>
          </a:lstStyle>
          <a:p>
            <a:pPr>
              <a:defRPr/>
            </a:pPr>
            <a:r>
              <a:rPr lang="en-US" altLang="zh-CN"/>
              <a:t>2-</a:t>
            </a:r>
            <a:fld id="{BF3795D7-9000-4766-8C8B-E1F1B82CF5E8}" type="slidenum">
              <a:rPr lang="en-US" altLang="zh-CN" dirty="0"/>
              <a:pPr>
                <a:defRPr/>
              </a:pPr>
              <a:t>‹#›</a:t>
            </a:fld>
            <a:endParaRPr lang="en-US" altLang="zh-CN"/>
          </a:p>
        </p:txBody>
      </p:sp>
    </p:spTree>
    <p:extLst>
      <p:ext uri="{BB962C8B-B14F-4D97-AF65-F5344CB8AC3E}">
        <p14:creationId xmlns:p14="http://schemas.microsoft.com/office/powerpoint/2010/main" val="41399741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1AFDE9D-0798-4D34-872E-42BF53C4B775}"/>
              </a:ext>
            </a:extLst>
          </p:cNvPr>
          <p:cNvSpPr>
            <a:spLocks noGrp="1" noChangeArrowheads="1"/>
          </p:cNvSpPr>
          <p:nvPr>
            <p:ph type="dt" sz="half" idx="10"/>
          </p:nvPr>
        </p:nvSpPr>
        <p:spPr>
          <a:ln/>
        </p:spPr>
        <p:txBody>
          <a:bodyPr/>
          <a:lstStyle>
            <a:lvl1pPr>
              <a:defRPr/>
            </a:lvl1pPr>
          </a:lstStyle>
          <a:p>
            <a:pPr>
              <a:defRPr/>
            </a:pPr>
            <a:fld id="{D6639D4C-EF1E-40B6-A3D7-B01C89C5533A}" type="datetime1">
              <a:rPr lang="zh-CN" altLang="en-US"/>
              <a:pPr>
                <a:defRPr/>
              </a:pPr>
              <a:t>2019-12-03</a:t>
            </a:fld>
            <a:endParaRPr lang="zh-CN" altLang="en-US"/>
          </a:p>
        </p:txBody>
      </p:sp>
    </p:spTree>
    <p:extLst>
      <p:ext uri="{BB962C8B-B14F-4D97-AF65-F5344CB8AC3E}">
        <p14:creationId xmlns:p14="http://schemas.microsoft.com/office/powerpoint/2010/main" val="42743867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3">
            <a:extLst>
              <a:ext uri="{FF2B5EF4-FFF2-40B4-BE49-F238E27FC236}">
                <a16:creationId xmlns:a16="http://schemas.microsoft.com/office/drawing/2014/main" id="{06BAE0B8-575E-41F8-B9B3-6890B835A029}"/>
              </a:ext>
            </a:extLst>
          </p:cNvPr>
          <p:cNvSpPr>
            <a:spLocks noGrp="1" noChangeArrowheads="1"/>
          </p:cNvSpPr>
          <p:nvPr>
            <p:ph type="dt" sz="half" idx="10"/>
          </p:nvPr>
        </p:nvSpPr>
        <p:spPr>
          <a:ln/>
        </p:spPr>
        <p:txBody>
          <a:bodyPr/>
          <a:lstStyle>
            <a:lvl1pPr>
              <a:defRPr/>
            </a:lvl1pPr>
          </a:lstStyle>
          <a:p>
            <a:pPr>
              <a:defRPr/>
            </a:pPr>
            <a:fld id="{B76AFA41-1BC8-4F4C-9782-F244BE271B3D}" type="datetime1">
              <a:rPr lang="zh-CN" altLang="en-US"/>
              <a:pPr>
                <a:defRPr/>
              </a:pPr>
              <a:t>2019-12-03</a:t>
            </a:fld>
            <a:endParaRPr lang="zh-CN" altLang="en-US"/>
          </a:p>
        </p:txBody>
      </p:sp>
    </p:spTree>
    <p:extLst>
      <p:ext uri="{BB962C8B-B14F-4D97-AF65-F5344CB8AC3E}">
        <p14:creationId xmlns:p14="http://schemas.microsoft.com/office/powerpoint/2010/main" val="41176106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3">
            <a:extLst>
              <a:ext uri="{FF2B5EF4-FFF2-40B4-BE49-F238E27FC236}">
                <a16:creationId xmlns:a16="http://schemas.microsoft.com/office/drawing/2014/main" id="{1D4DE5E3-8BF7-4A57-8BBB-552624CF987F}"/>
              </a:ext>
            </a:extLst>
          </p:cNvPr>
          <p:cNvSpPr>
            <a:spLocks noGrp="1" noChangeArrowheads="1"/>
          </p:cNvSpPr>
          <p:nvPr>
            <p:ph type="dt" sz="half" idx="10"/>
          </p:nvPr>
        </p:nvSpPr>
        <p:spPr>
          <a:ln/>
        </p:spPr>
        <p:txBody>
          <a:bodyPr/>
          <a:lstStyle>
            <a:lvl1pPr>
              <a:defRPr/>
            </a:lvl1pPr>
          </a:lstStyle>
          <a:p>
            <a:pPr>
              <a:defRPr/>
            </a:pPr>
            <a:fld id="{4B87102E-BDAB-46A5-93BB-5D401C141D59}" type="datetime1">
              <a:rPr lang="zh-CN" altLang="en-US"/>
              <a:pPr>
                <a:defRPr/>
              </a:pPr>
              <a:t>2019-12-03</a:t>
            </a:fld>
            <a:endParaRPr lang="zh-CN" altLang="en-US"/>
          </a:p>
        </p:txBody>
      </p:sp>
    </p:spTree>
    <p:extLst>
      <p:ext uri="{BB962C8B-B14F-4D97-AF65-F5344CB8AC3E}">
        <p14:creationId xmlns:p14="http://schemas.microsoft.com/office/powerpoint/2010/main" val="40858968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a:extLst>
              <a:ext uri="{FF2B5EF4-FFF2-40B4-BE49-F238E27FC236}">
                <a16:creationId xmlns:a16="http://schemas.microsoft.com/office/drawing/2014/main" id="{56CA0450-2F66-475D-A535-55B42F48BAB7}"/>
              </a:ext>
            </a:extLst>
          </p:cNvPr>
          <p:cNvSpPr>
            <a:spLocks noGrp="1" noChangeArrowheads="1"/>
          </p:cNvSpPr>
          <p:nvPr>
            <p:ph type="dt" sz="half" idx="10"/>
          </p:nvPr>
        </p:nvSpPr>
        <p:spPr>
          <a:ln/>
        </p:spPr>
        <p:txBody>
          <a:bodyPr/>
          <a:lstStyle>
            <a:lvl1pPr>
              <a:defRPr/>
            </a:lvl1pPr>
          </a:lstStyle>
          <a:p>
            <a:pPr>
              <a:defRPr/>
            </a:pPr>
            <a:fld id="{6A5B44D2-A067-4F81-BC53-673621246ABA}" type="datetime1">
              <a:rPr lang="zh-CN" altLang="en-US"/>
              <a:pPr>
                <a:defRPr/>
              </a:pPr>
              <a:t>2019-12-03</a:t>
            </a:fld>
            <a:endParaRPr lang="zh-CN" altLang="en-US"/>
          </a:p>
        </p:txBody>
      </p:sp>
    </p:spTree>
    <p:extLst>
      <p:ext uri="{BB962C8B-B14F-4D97-AF65-F5344CB8AC3E}">
        <p14:creationId xmlns:p14="http://schemas.microsoft.com/office/powerpoint/2010/main" val="25951340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3091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533400" y="228600"/>
            <a:ext cx="5676900" cy="603091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a:extLst>
              <a:ext uri="{FF2B5EF4-FFF2-40B4-BE49-F238E27FC236}">
                <a16:creationId xmlns:a16="http://schemas.microsoft.com/office/drawing/2014/main" id="{C5F17849-62EA-4046-B93A-4951AC52155E}"/>
              </a:ext>
            </a:extLst>
          </p:cNvPr>
          <p:cNvSpPr>
            <a:spLocks noGrp="1" noChangeArrowheads="1"/>
          </p:cNvSpPr>
          <p:nvPr>
            <p:ph type="dt" sz="half" idx="10"/>
          </p:nvPr>
        </p:nvSpPr>
        <p:spPr>
          <a:ln/>
        </p:spPr>
        <p:txBody>
          <a:bodyPr/>
          <a:lstStyle>
            <a:lvl1pPr>
              <a:defRPr/>
            </a:lvl1pPr>
          </a:lstStyle>
          <a:p>
            <a:pPr>
              <a:defRPr/>
            </a:pPr>
            <a:fld id="{6477B9EF-539C-4F52-A2AD-3984534D0B8E}" type="datetime1">
              <a:rPr lang="zh-CN" altLang="en-US"/>
              <a:pPr>
                <a:defRPr/>
              </a:pPr>
              <a:t>2019-12-03</a:t>
            </a:fld>
            <a:endParaRPr lang="zh-CN" altLang="en-US"/>
          </a:p>
        </p:txBody>
      </p:sp>
    </p:spTree>
    <p:extLst>
      <p:ext uri="{BB962C8B-B14F-4D97-AF65-F5344CB8AC3E}">
        <p14:creationId xmlns:p14="http://schemas.microsoft.com/office/powerpoint/2010/main" val="6445713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Date Placeholder 3">
            <a:extLst>
              <a:ext uri="{FF2B5EF4-FFF2-40B4-BE49-F238E27FC236}">
                <a16:creationId xmlns:a16="http://schemas.microsoft.com/office/drawing/2014/main" id="{BBA5B1A3-450B-480C-8616-64DC62531514}"/>
              </a:ext>
            </a:extLst>
          </p:cNvPr>
          <p:cNvSpPr>
            <a:spLocks noGrp="1" noChangeArrowheads="1"/>
          </p:cNvSpPr>
          <p:nvPr>
            <p:ph type="dt" sz="half" idx="10"/>
          </p:nvPr>
        </p:nvSpPr>
        <p:spPr>
          <a:ln/>
        </p:spPr>
        <p:txBody>
          <a:bodyPr/>
          <a:lstStyle>
            <a:lvl1pPr>
              <a:defRPr/>
            </a:lvl1pPr>
          </a:lstStyle>
          <a:p>
            <a:pPr>
              <a:defRPr/>
            </a:pPr>
            <a:fld id="{C2638D7D-7F12-4257-A735-6B7EA22B022C}" type="datetime1">
              <a:rPr lang="zh-CN" altLang="en-US"/>
              <a:pPr>
                <a:defRPr/>
              </a:pPr>
              <a:t>2019-12-03</a:t>
            </a:fld>
            <a:endParaRPr lang="zh-CN" altLang="en-US"/>
          </a:p>
        </p:txBody>
      </p:sp>
    </p:spTree>
    <p:extLst>
      <p:ext uri="{BB962C8B-B14F-4D97-AF65-F5344CB8AC3E}">
        <p14:creationId xmlns:p14="http://schemas.microsoft.com/office/powerpoint/2010/main" val="31755872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a:extLst>
              <a:ext uri="{FF2B5EF4-FFF2-40B4-BE49-F238E27FC236}">
                <a16:creationId xmlns:a16="http://schemas.microsoft.com/office/drawing/2014/main" id="{15D6EC30-577B-4BE3-A7A0-F6B055FB2E12}"/>
              </a:ext>
            </a:extLst>
          </p:cNvPr>
          <p:cNvSpPr>
            <a:spLocks noGrp="1" noChangeArrowheads="1"/>
          </p:cNvSpPr>
          <p:nvPr>
            <p:ph type="dt" sz="half" idx="10"/>
          </p:nvPr>
        </p:nvSpPr>
        <p:spPr>
          <a:ln/>
        </p:spPr>
        <p:txBody>
          <a:bodyPr/>
          <a:lstStyle>
            <a:lvl1pPr>
              <a:defRPr/>
            </a:lvl1pPr>
          </a:lstStyle>
          <a:p>
            <a:pPr>
              <a:defRPr/>
            </a:pPr>
            <a:fld id="{D8C6E60F-8644-4AD6-B0B9-239005113297}" type="datetime1">
              <a:rPr lang="zh-CN" altLang="en-US"/>
              <a:pPr>
                <a:defRPr/>
              </a:pPr>
              <a:t>2019-12-03</a:t>
            </a:fld>
            <a:endParaRPr lang="zh-CN" altLang="en-US"/>
          </a:p>
        </p:txBody>
      </p:sp>
    </p:spTree>
    <p:extLst>
      <p:ext uri="{BB962C8B-B14F-4D97-AF65-F5344CB8AC3E}">
        <p14:creationId xmlns:p14="http://schemas.microsoft.com/office/powerpoint/2010/main" val="38503146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Date Placeholder 3">
            <a:extLst>
              <a:ext uri="{FF2B5EF4-FFF2-40B4-BE49-F238E27FC236}">
                <a16:creationId xmlns:a16="http://schemas.microsoft.com/office/drawing/2014/main" id="{2E360706-8F3E-482E-B808-967B401693E7}"/>
              </a:ext>
            </a:extLst>
          </p:cNvPr>
          <p:cNvSpPr>
            <a:spLocks noGrp="1" noChangeArrowheads="1"/>
          </p:cNvSpPr>
          <p:nvPr>
            <p:ph type="dt" sz="half" idx="10"/>
          </p:nvPr>
        </p:nvSpPr>
        <p:spPr>
          <a:ln/>
        </p:spPr>
        <p:txBody>
          <a:bodyPr/>
          <a:lstStyle>
            <a:lvl1pPr>
              <a:defRPr/>
            </a:lvl1pPr>
          </a:lstStyle>
          <a:p>
            <a:pPr>
              <a:defRPr/>
            </a:pPr>
            <a:fld id="{592268AE-85D4-41DF-82E6-0D322094EF82}" type="datetime1">
              <a:rPr lang="zh-CN" altLang="en-US"/>
              <a:pPr>
                <a:defRPr/>
              </a:pPr>
              <a:t>2019-12-03</a:t>
            </a:fld>
            <a:endParaRPr lang="zh-CN" altLang="en-US"/>
          </a:p>
        </p:txBody>
      </p:sp>
    </p:spTree>
    <p:extLst>
      <p:ext uri="{BB962C8B-B14F-4D97-AF65-F5344CB8AC3E}">
        <p14:creationId xmlns:p14="http://schemas.microsoft.com/office/powerpoint/2010/main" val="19800140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a:extLst>
              <a:ext uri="{FF2B5EF4-FFF2-40B4-BE49-F238E27FC236}">
                <a16:creationId xmlns:a16="http://schemas.microsoft.com/office/drawing/2014/main" id="{F218FA0C-9419-4DF5-9E62-4A4FD228060A}"/>
              </a:ext>
            </a:extLst>
          </p:cNvPr>
          <p:cNvSpPr>
            <a:spLocks noGrp="1" noChangeArrowheads="1"/>
          </p:cNvSpPr>
          <p:nvPr>
            <p:ph type="dt" sz="half" idx="10"/>
          </p:nvPr>
        </p:nvSpPr>
        <p:spPr>
          <a:ln/>
        </p:spPr>
        <p:txBody>
          <a:bodyPr/>
          <a:lstStyle>
            <a:lvl1pPr>
              <a:defRPr/>
            </a:lvl1pPr>
          </a:lstStyle>
          <a:p>
            <a:pPr>
              <a:defRPr/>
            </a:pPr>
            <a:fld id="{FB47D210-2A9C-45BB-BDD8-C0BCE5F359B9}" type="datetime1">
              <a:rPr lang="zh-CN" altLang="en-US"/>
              <a:pPr>
                <a:defRPr/>
              </a:pPr>
              <a:t>2019-12-03</a:t>
            </a:fld>
            <a:endParaRPr lang="zh-CN" altLang="en-US"/>
          </a:p>
        </p:txBody>
      </p:sp>
    </p:spTree>
    <p:extLst>
      <p:ext uri="{BB962C8B-B14F-4D97-AF65-F5344CB8AC3E}">
        <p14:creationId xmlns:p14="http://schemas.microsoft.com/office/powerpoint/2010/main" val="8631670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a:extLst>
              <a:ext uri="{FF2B5EF4-FFF2-40B4-BE49-F238E27FC236}">
                <a16:creationId xmlns:a16="http://schemas.microsoft.com/office/drawing/2014/main" id="{8902AB37-4B42-4DC6-9DF9-DAE2EA27B7C6}"/>
              </a:ext>
            </a:extLst>
          </p:cNvPr>
          <p:cNvSpPr>
            <a:spLocks noGrp="1" noChangeArrowheads="1"/>
          </p:cNvSpPr>
          <p:nvPr>
            <p:ph type="dt" sz="half" idx="10"/>
          </p:nvPr>
        </p:nvSpPr>
        <p:spPr>
          <a:ln/>
        </p:spPr>
        <p:txBody>
          <a:bodyPr/>
          <a:lstStyle>
            <a:lvl1pPr>
              <a:defRPr/>
            </a:lvl1pPr>
          </a:lstStyle>
          <a:p>
            <a:pPr>
              <a:defRPr/>
            </a:pPr>
            <a:fld id="{E9BA6C2B-3A7D-43A3-B301-779689315535}" type="datetime1">
              <a:rPr lang="zh-CN" altLang="en-US"/>
              <a:pPr>
                <a:defRPr/>
              </a:pPr>
              <a:t>2019-12-03</a:t>
            </a:fld>
            <a:endParaRPr lang="zh-CN" altLang="en-US"/>
          </a:p>
        </p:txBody>
      </p:sp>
    </p:spTree>
    <p:extLst>
      <p:ext uri="{BB962C8B-B14F-4D97-AF65-F5344CB8AC3E}">
        <p14:creationId xmlns:p14="http://schemas.microsoft.com/office/powerpoint/2010/main" val="3339017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16:creationId xmlns:a16="http://schemas.microsoft.com/office/drawing/2014/main" id="{2250616E-01EE-45B7-85C9-63A6CE6DD7A1}"/>
              </a:ext>
            </a:extLst>
          </p:cNvPr>
          <p:cNvSpPr>
            <a:spLocks noGrp="1" noChangeArrowheads="1"/>
          </p:cNvSpPr>
          <p:nvPr>
            <p:ph type="dt" sz="half" idx="10"/>
          </p:nvPr>
        </p:nvSpPr>
        <p:spPr/>
        <p:txBody>
          <a:bodyPr/>
          <a:lstStyle>
            <a:lvl1pPr>
              <a:defRPr/>
            </a:lvl1pPr>
          </a:lstStyle>
          <a:p>
            <a:pPr>
              <a:defRPr/>
            </a:pPr>
            <a:fld id="{473BB667-0BF0-48DB-A253-80EA4B3B613C}" type="datetime1">
              <a:rPr lang="zh-CN" altLang="en-US"/>
              <a:pPr>
                <a:defRPr/>
              </a:pPr>
              <a:t>2019-12-03</a:t>
            </a:fld>
            <a:endParaRPr lang="zh-CN" altLang="en-US"/>
          </a:p>
        </p:txBody>
      </p:sp>
      <p:sp>
        <p:nvSpPr>
          <p:cNvPr id="8" name="Rectangle 5">
            <a:extLst>
              <a:ext uri="{FF2B5EF4-FFF2-40B4-BE49-F238E27FC236}">
                <a16:creationId xmlns:a16="http://schemas.microsoft.com/office/drawing/2014/main" id="{55C42969-493A-4E80-8916-6F08DD6B7E07}"/>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9" name="Rectangle 6">
            <a:extLst>
              <a:ext uri="{FF2B5EF4-FFF2-40B4-BE49-F238E27FC236}">
                <a16:creationId xmlns:a16="http://schemas.microsoft.com/office/drawing/2014/main" id="{38E846A4-0660-4A8A-8318-A87DDDA2FA0F}"/>
              </a:ext>
            </a:extLst>
          </p:cNvPr>
          <p:cNvSpPr>
            <a:spLocks noGrp="1" noChangeArrowheads="1"/>
          </p:cNvSpPr>
          <p:nvPr>
            <p:ph type="sldNum" sz="quarter" idx="12"/>
          </p:nvPr>
        </p:nvSpPr>
        <p:spPr/>
        <p:txBody>
          <a:bodyPr/>
          <a:lstStyle>
            <a:lvl1pPr>
              <a:defRPr/>
            </a:lvl1pPr>
          </a:lstStyle>
          <a:p>
            <a:pPr>
              <a:defRPr/>
            </a:pPr>
            <a:r>
              <a:rPr lang="en-US" altLang="zh-CN"/>
              <a:t>2-</a:t>
            </a:r>
            <a:fld id="{0AAF606A-1D14-4501-8FA6-7F3BC2A01F30}" type="slidenum">
              <a:rPr lang="en-US" altLang="zh-CN" dirty="0"/>
              <a:pPr>
                <a:defRPr/>
              </a:pPr>
              <a:t>‹#›</a:t>
            </a:fld>
            <a:endParaRPr lang="en-US" altLang="zh-CN"/>
          </a:p>
        </p:txBody>
      </p:sp>
    </p:spTree>
    <p:extLst>
      <p:ext uri="{BB962C8B-B14F-4D97-AF65-F5344CB8AC3E}">
        <p14:creationId xmlns:p14="http://schemas.microsoft.com/office/powerpoint/2010/main" val="6100450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329BFCF8-CA9C-47AA-A816-79934D89AB7E}"/>
              </a:ext>
            </a:extLst>
          </p:cNvPr>
          <p:cNvSpPr>
            <a:spLocks noGrp="1" noChangeArrowheads="1"/>
          </p:cNvSpPr>
          <p:nvPr>
            <p:ph type="dt" sz="half" idx="10"/>
          </p:nvPr>
        </p:nvSpPr>
        <p:spPr>
          <a:ln/>
        </p:spPr>
        <p:txBody>
          <a:bodyPr/>
          <a:lstStyle>
            <a:lvl1pPr>
              <a:defRPr/>
            </a:lvl1pPr>
          </a:lstStyle>
          <a:p>
            <a:pPr>
              <a:defRPr/>
            </a:pPr>
            <a:fld id="{FAAE2C1B-10DE-45BB-8EB7-4C491607B3AB}" type="datetime1">
              <a:rPr lang="zh-CN" altLang="en-US"/>
              <a:pPr>
                <a:defRPr/>
              </a:pPr>
              <a:t>2019-12-03</a:t>
            </a:fld>
            <a:endParaRPr lang="zh-CN" altLang="en-US"/>
          </a:p>
        </p:txBody>
      </p:sp>
    </p:spTree>
    <p:extLst>
      <p:ext uri="{BB962C8B-B14F-4D97-AF65-F5344CB8AC3E}">
        <p14:creationId xmlns:p14="http://schemas.microsoft.com/office/powerpoint/2010/main" val="24287294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3">
            <a:extLst>
              <a:ext uri="{FF2B5EF4-FFF2-40B4-BE49-F238E27FC236}">
                <a16:creationId xmlns:a16="http://schemas.microsoft.com/office/drawing/2014/main" id="{A7888497-0345-47BC-956C-30014B00F3AE}"/>
              </a:ext>
            </a:extLst>
          </p:cNvPr>
          <p:cNvSpPr>
            <a:spLocks noGrp="1" noChangeArrowheads="1"/>
          </p:cNvSpPr>
          <p:nvPr>
            <p:ph type="dt" sz="half" idx="10"/>
          </p:nvPr>
        </p:nvSpPr>
        <p:spPr>
          <a:ln/>
        </p:spPr>
        <p:txBody>
          <a:bodyPr/>
          <a:lstStyle>
            <a:lvl1pPr>
              <a:defRPr/>
            </a:lvl1pPr>
          </a:lstStyle>
          <a:p>
            <a:pPr>
              <a:defRPr/>
            </a:pPr>
            <a:fld id="{2EC32396-B5BE-471E-95B5-C75FD59E514D}" type="datetime1">
              <a:rPr lang="zh-CN" altLang="en-US"/>
              <a:pPr>
                <a:defRPr/>
              </a:pPr>
              <a:t>2019-12-03</a:t>
            </a:fld>
            <a:endParaRPr lang="zh-CN" altLang="en-US"/>
          </a:p>
        </p:txBody>
      </p:sp>
    </p:spTree>
    <p:extLst>
      <p:ext uri="{BB962C8B-B14F-4D97-AF65-F5344CB8AC3E}">
        <p14:creationId xmlns:p14="http://schemas.microsoft.com/office/powerpoint/2010/main" val="29800929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3">
            <a:extLst>
              <a:ext uri="{FF2B5EF4-FFF2-40B4-BE49-F238E27FC236}">
                <a16:creationId xmlns:a16="http://schemas.microsoft.com/office/drawing/2014/main" id="{63064545-0B82-4ABD-9F83-C58DD4F23467}"/>
              </a:ext>
            </a:extLst>
          </p:cNvPr>
          <p:cNvSpPr>
            <a:spLocks noGrp="1" noChangeArrowheads="1"/>
          </p:cNvSpPr>
          <p:nvPr>
            <p:ph type="dt" sz="half" idx="10"/>
          </p:nvPr>
        </p:nvSpPr>
        <p:spPr>
          <a:ln/>
        </p:spPr>
        <p:txBody>
          <a:bodyPr/>
          <a:lstStyle>
            <a:lvl1pPr>
              <a:defRPr/>
            </a:lvl1pPr>
          </a:lstStyle>
          <a:p>
            <a:pPr>
              <a:defRPr/>
            </a:pPr>
            <a:fld id="{394FA16C-3DCB-492C-ACB1-76CADD5B98F3}" type="datetime1">
              <a:rPr lang="zh-CN" altLang="en-US"/>
              <a:pPr>
                <a:defRPr/>
              </a:pPr>
              <a:t>2019-12-03</a:t>
            </a:fld>
            <a:endParaRPr lang="zh-CN" altLang="en-US"/>
          </a:p>
        </p:txBody>
      </p:sp>
    </p:spTree>
    <p:extLst>
      <p:ext uri="{BB962C8B-B14F-4D97-AF65-F5344CB8AC3E}">
        <p14:creationId xmlns:p14="http://schemas.microsoft.com/office/powerpoint/2010/main" val="2188298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16:creationId xmlns:a16="http://schemas.microsoft.com/office/drawing/2014/main" id="{76B03FF4-F25C-447F-AE8D-326B1E2D1C38}"/>
              </a:ext>
            </a:extLst>
          </p:cNvPr>
          <p:cNvSpPr>
            <a:spLocks noGrp="1" noChangeArrowheads="1"/>
          </p:cNvSpPr>
          <p:nvPr>
            <p:ph type="dt" sz="half" idx="10"/>
          </p:nvPr>
        </p:nvSpPr>
        <p:spPr/>
        <p:txBody>
          <a:bodyPr/>
          <a:lstStyle>
            <a:lvl1pPr>
              <a:defRPr/>
            </a:lvl1pPr>
          </a:lstStyle>
          <a:p>
            <a:pPr>
              <a:defRPr/>
            </a:pPr>
            <a:fld id="{C562C6F0-F6D3-4366-B93C-7F6003B8CF0B}" type="datetime1">
              <a:rPr lang="zh-CN" altLang="en-US"/>
              <a:pPr>
                <a:defRPr/>
              </a:pPr>
              <a:t>2019-12-03</a:t>
            </a:fld>
            <a:endParaRPr lang="zh-CN" altLang="en-US"/>
          </a:p>
        </p:txBody>
      </p:sp>
      <p:sp>
        <p:nvSpPr>
          <p:cNvPr id="4" name="Rectangle 5">
            <a:extLst>
              <a:ext uri="{FF2B5EF4-FFF2-40B4-BE49-F238E27FC236}">
                <a16:creationId xmlns:a16="http://schemas.microsoft.com/office/drawing/2014/main" id="{F568E030-6564-423E-BF78-470CCBF8F133}"/>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5" name="Rectangle 6">
            <a:extLst>
              <a:ext uri="{FF2B5EF4-FFF2-40B4-BE49-F238E27FC236}">
                <a16:creationId xmlns:a16="http://schemas.microsoft.com/office/drawing/2014/main" id="{3B46866F-424C-4B63-9C6C-54F46A6B920B}"/>
              </a:ext>
            </a:extLst>
          </p:cNvPr>
          <p:cNvSpPr>
            <a:spLocks noGrp="1" noChangeArrowheads="1"/>
          </p:cNvSpPr>
          <p:nvPr>
            <p:ph type="sldNum" sz="quarter" idx="12"/>
          </p:nvPr>
        </p:nvSpPr>
        <p:spPr/>
        <p:txBody>
          <a:bodyPr/>
          <a:lstStyle>
            <a:lvl1pPr>
              <a:defRPr/>
            </a:lvl1pPr>
          </a:lstStyle>
          <a:p>
            <a:pPr>
              <a:defRPr/>
            </a:pPr>
            <a:r>
              <a:rPr lang="en-US" altLang="zh-CN"/>
              <a:t>2-</a:t>
            </a:r>
            <a:fld id="{F73FC8FE-4D1E-438B-9399-6CA1FECA487A}" type="slidenum">
              <a:rPr lang="en-US" altLang="zh-CN" dirty="0"/>
              <a:pPr>
                <a:defRPr/>
              </a:pPr>
              <a:t>‹#›</a:t>
            </a:fld>
            <a:endParaRPr lang="en-US" altLang="zh-CN"/>
          </a:p>
        </p:txBody>
      </p:sp>
    </p:spTree>
    <p:extLst>
      <p:ext uri="{BB962C8B-B14F-4D97-AF65-F5344CB8AC3E}">
        <p14:creationId xmlns:p14="http://schemas.microsoft.com/office/powerpoint/2010/main" val="3282244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382D064-9AA5-4A22-84A7-4EBF92F4E50E}"/>
              </a:ext>
            </a:extLst>
          </p:cNvPr>
          <p:cNvSpPr>
            <a:spLocks noGrp="1" noChangeArrowheads="1"/>
          </p:cNvSpPr>
          <p:nvPr>
            <p:ph type="dt" sz="half" idx="10"/>
          </p:nvPr>
        </p:nvSpPr>
        <p:spPr/>
        <p:txBody>
          <a:bodyPr/>
          <a:lstStyle>
            <a:lvl1pPr>
              <a:defRPr/>
            </a:lvl1pPr>
          </a:lstStyle>
          <a:p>
            <a:pPr>
              <a:defRPr/>
            </a:pPr>
            <a:fld id="{2A3171D1-4ECF-4CA1-810E-FAF64D5E121E}" type="datetime1">
              <a:rPr lang="zh-CN" altLang="en-US"/>
              <a:pPr>
                <a:defRPr/>
              </a:pPr>
              <a:t>2019-12-03</a:t>
            </a:fld>
            <a:endParaRPr lang="zh-CN" altLang="en-US"/>
          </a:p>
        </p:txBody>
      </p:sp>
      <p:sp>
        <p:nvSpPr>
          <p:cNvPr id="3" name="Rectangle 5">
            <a:extLst>
              <a:ext uri="{FF2B5EF4-FFF2-40B4-BE49-F238E27FC236}">
                <a16:creationId xmlns:a16="http://schemas.microsoft.com/office/drawing/2014/main" id="{EF0BD870-D095-494F-B5D9-B1072D5DC5C5}"/>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4" name="Rectangle 6">
            <a:extLst>
              <a:ext uri="{FF2B5EF4-FFF2-40B4-BE49-F238E27FC236}">
                <a16:creationId xmlns:a16="http://schemas.microsoft.com/office/drawing/2014/main" id="{CB303773-86F3-48CC-9413-9A6D7E00F0C4}"/>
              </a:ext>
            </a:extLst>
          </p:cNvPr>
          <p:cNvSpPr>
            <a:spLocks noGrp="1" noChangeArrowheads="1"/>
          </p:cNvSpPr>
          <p:nvPr>
            <p:ph type="sldNum" sz="quarter" idx="12"/>
          </p:nvPr>
        </p:nvSpPr>
        <p:spPr/>
        <p:txBody>
          <a:bodyPr/>
          <a:lstStyle>
            <a:lvl1pPr>
              <a:defRPr/>
            </a:lvl1pPr>
          </a:lstStyle>
          <a:p>
            <a:pPr>
              <a:defRPr/>
            </a:pPr>
            <a:r>
              <a:rPr lang="en-US" altLang="zh-CN"/>
              <a:t>2-</a:t>
            </a:r>
            <a:fld id="{CB709629-FFC8-4AF1-829A-D5DB4C8C8A65}" type="slidenum">
              <a:rPr lang="en-US" altLang="zh-CN" dirty="0"/>
              <a:pPr>
                <a:defRPr/>
              </a:pPr>
              <a:t>‹#›</a:t>
            </a:fld>
            <a:endParaRPr lang="en-US" altLang="zh-CN"/>
          </a:p>
        </p:txBody>
      </p:sp>
    </p:spTree>
    <p:extLst>
      <p:ext uri="{BB962C8B-B14F-4D97-AF65-F5344CB8AC3E}">
        <p14:creationId xmlns:p14="http://schemas.microsoft.com/office/powerpoint/2010/main" val="585772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492559BF-6D2C-4FE7-ACFD-E581BF841A21}"/>
              </a:ext>
            </a:extLst>
          </p:cNvPr>
          <p:cNvSpPr>
            <a:spLocks noGrp="1" noChangeArrowheads="1"/>
          </p:cNvSpPr>
          <p:nvPr>
            <p:ph type="dt" sz="half" idx="10"/>
          </p:nvPr>
        </p:nvSpPr>
        <p:spPr/>
        <p:txBody>
          <a:bodyPr/>
          <a:lstStyle>
            <a:lvl1pPr>
              <a:defRPr/>
            </a:lvl1pPr>
          </a:lstStyle>
          <a:p>
            <a:pPr>
              <a:defRPr/>
            </a:pPr>
            <a:fld id="{D759077D-0449-4D7E-9F7C-8F97BC2C0E00}" type="datetime1">
              <a:rPr lang="zh-CN" altLang="en-US"/>
              <a:pPr>
                <a:defRPr/>
              </a:pPr>
              <a:t>2019-12-03</a:t>
            </a:fld>
            <a:endParaRPr lang="zh-CN" altLang="en-US"/>
          </a:p>
        </p:txBody>
      </p:sp>
      <p:sp>
        <p:nvSpPr>
          <p:cNvPr id="6" name="Rectangle 5">
            <a:extLst>
              <a:ext uri="{FF2B5EF4-FFF2-40B4-BE49-F238E27FC236}">
                <a16:creationId xmlns:a16="http://schemas.microsoft.com/office/drawing/2014/main" id="{7A45D794-B9B2-407F-973B-A9835423B3D9}"/>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7" name="Rectangle 6">
            <a:extLst>
              <a:ext uri="{FF2B5EF4-FFF2-40B4-BE49-F238E27FC236}">
                <a16:creationId xmlns:a16="http://schemas.microsoft.com/office/drawing/2014/main" id="{76EB1FA9-969F-4439-B7A6-C87AD98A057F}"/>
              </a:ext>
            </a:extLst>
          </p:cNvPr>
          <p:cNvSpPr>
            <a:spLocks noGrp="1" noChangeArrowheads="1"/>
          </p:cNvSpPr>
          <p:nvPr>
            <p:ph type="sldNum" sz="quarter" idx="12"/>
          </p:nvPr>
        </p:nvSpPr>
        <p:spPr/>
        <p:txBody>
          <a:bodyPr/>
          <a:lstStyle>
            <a:lvl1pPr>
              <a:defRPr/>
            </a:lvl1pPr>
          </a:lstStyle>
          <a:p>
            <a:pPr>
              <a:defRPr/>
            </a:pPr>
            <a:r>
              <a:rPr lang="en-US" altLang="zh-CN"/>
              <a:t>2-</a:t>
            </a:r>
            <a:fld id="{E20C228D-47C0-4CB2-B4AE-06CA49FDA76C}" type="slidenum">
              <a:rPr lang="en-US" altLang="zh-CN" dirty="0"/>
              <a:pPr>
                <a:defRPr/>
              </a:pPr>
              <a:t>‹#›</a:t>
            </a:fld>
            <a:endParaRPr lang="en-US" altLang="zh-CN"/>
          </a:p>
        </p:txBody>
      </p:sp>
    </p:spTree>
    <p:extLst>
      <p:ext uri="{BB962C8B-B14F-4D97-AF65-F5344CB8AC3E}">
        <p14:creationId xmlns:p14="http://schemas.microsoft.com/office/powerpoint/2010/main" val="1531945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59C940F2-62A6-4268-8F35-D6A669D4AC59}"/>
              </a:ext>
            </a:extLst>
          </p:cNvPr>
          <p:cNvSpPr>
            <a:spLocks noGrp="1" noChangeArrowheads="1"/>
          </p:cNvSpPr>
          <p:nvPr>
            <p:ph type="dt" sz="half" idx="10"/>
          </p:nvPr>
        </p:nvSpPr>
        <p:spPr/>
        <p:txBody>
          <a:bodyPr/>
          <a:lstStyle>
            <a:lvl1pPr>
              <a:defRPr/>
            </a:lvl1pPr>
          </a:lstStyle>
          <a:p>
            <a:pPr>
              <a:defRPr/>
            </a:pPr>
            <a:fld id="{1840D449-120F-499E-9DCA-1F86AAEB781A}" type="datetime1">
              <a:rPr lang="zh-CN" altLang="en-US"/>
              <a:pPr>
                <a:defRPr/>
              </a:pPr>
              <a:t>2019-12-03</a:t>
            </a:fld>
            <a:endParaRPr lang="zh-CN" altLang="en-US"/>
          </a:p>
        </p:txBody>
      </p:sp>
      <p:sp>
        <p:nvSpPr>
          <p:cNvPr id="6" name="Rectangle 5">
            <a:extLst>
              <a:ext uri="{FF2B5EF4-FFF2-40B4-BE49-F238E27FC236}">
                <a16:creationId xmlns:a16="http://schemas.microsoft.com/office/drawing/2014/main" id="{1B37EAF1-B2C6-43AD-A8BD-8A75331653E0}"/>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7" name="Rectangle 6">
            <a:extLst>
              <a:ext uri="{FF2B5EF4-FFF2-40B4-BE49-F238E27FC236}">
                <a16:creationId xmlns:a16="http://schemas.microsoft.com/office/drawing/2014/main" id="{F7BAB8B7-9751-407A-BCF6-E99EEA43299A}"/>
              </a:ext>
            </a:extLst>
          </p:cNvPr>
          <p:cNvSpPr>
            <a:spLocks noGrp="1" noChangeArrowheads="1"/>
          </p:cNvSpPr>
          <p:nvPr>
            <p:ph type="sldNum" sz="quarter" idx="12"/>
          </p:nvPr>
        </p:nvSpPr>
        <p:spPr/>
        <p:txBody>
          <a:bodyPr/>
          <a:lstStyle>
            <a:lvl1pPr>
              <a:defRPr/>
            </a:lvl1pPr>
          </a:lstStyle>
          <a:p>
            <a:pPr>
              <a:defRPr/>
            </a:pPr>
            <a:r>
              <a:rPr lang="en-US" altLang="zh-CN"/>
              <a:t>2-</a:t>
            </a:r>
            <a:fld id="{250E4831-88FC-4862-A931-2242F8260197}" type="slidenum">
              <a:rPr lang="en-US" altLang="zh-CN" dirty="0"/>
              <a:pPr>
                <a:defRPr/>
              </a:pPr>
              <a:t>‹#›</a:t>
            </a:fld>
            <a:endParaRPr lang="en-US" altLang="zh-CN"/>
          </a:p>
        </p:txBody>
      </p:sp>
    </p:spTree>
    <p:extLst>
      <p:ext uri="{BB962C8B-B14F-4D97-AF65-F5344CB8AC3E}">
        <p14:creationId xmlns:p14="http://schemas.microsoft.com/office/powerpoint/2010/main" val="3045216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3.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8AAE5A6-91EE-456E-80DE-2C3E5DE5BE91}"/>
              </a:ext>
            </a:extLst>
          </p:cNvPr>
          <p:cNvSpPr>
            <a:spLocks noGrp="1" noChangeArrowheads="1"/>
          </p:cNvSpPr>
          <p:nvPr>
            <p:ph type="title" idx="4294967295"/>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CB706AC-5793-405C-AB56-6FC01E8ACCBE}"/>
              </a:ext>
            </a:extLst>
          </p:cNvPr>
          <p:cNvSpPr>
            <a:spLocks noGrp="1" noChangeArrowheads="1"/>
          </p:cNvSpPr>
          <p:nvPr>
            <p:ph type="body" idx="4294967295"/>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62856D7-EAAF-498C-9746-02CABBAA2A5F}"/>
              </a:ext>
            </a:extLst>
          </p:cNvPr>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400">
                <a:latin typeface="Times New Roman" panose="02020603050405020304" pitchFamily="18" charset="0"/>
              </a:defRPr>
            </a:lvl1pPr>
          </a:lstStyle>
          <a:p>
            <a:pPr>
              <a:defRPr/>
            </a:pPr>
            <a:fld id="{BDB21736-6E66-47E5-9B87-3362D08C69C4}" type="datetime1">
              <a:rPr lang="zh-CN" altLang="en-US"/>
              <a:pPr>
                <a:defRPr/>
              </a:pPr>
              <a:t>2019-12-03</a:t>
            </a:fld>
            <a:endParaRPr lang="zh-CN" altLang="en-US"/>
          </a:p>
        </p:txBody>
      </p:sp>
      <p:sp>
        <p:nvSpPr>
          <p:cNvPr id="1029" name="Rectangle 5">
            <a:extLst>
              <a:ext uri="{FF2B5EF4-FFF2-40B4-BE49-F238E27FC236}">
                <a16:creationId xmlns:a16="http://schemas.microsoft.com/office/drawing/2014/main" id="{2DCA9D31-BEFC-40CB-BB31-F49D405B9591}"/>
              </a:ext>
            </a:extLst>
          </p:cNvPr>
          <p:cNvSpPr>
            <a:spLocks noGrp="1" noChangeArrowheads="1"/>
          </p:cNvSpPr>
          <p:nvPr>
            <p:ph type="ftr" sz="quarter" idx="3"/>
          </p:nvPr>
        </p:nvSpPr>
        <p:spPr bwMode="auto">
          <a:xfrm>
            <a:off x="5576888" y="6467475"/>
            <a:ext cx="2895600" cy="287338"/>
          </a:xfrm>
          <a:prstGeom prst="rect">
            <a:avLst/>
          </a:prstGeom>
          <a:noFill/>
          <a:ln w="9525">
            <a:noFill/>
            <a:miter lim="800000"/>
          </a:ln>
        </p:spPr>
        <p:txBody>
          <a:bodyPr vert="horz" wrap="square" lIns="91440" tIns="45720" rIns="91440" bIns="45720" numCol="1" anchor="t" anchorCtr="0" compatLnSpc="1"/>
          <a:lstStyle>
            <a:lvl1pPr algn="r" eaLnBrk="0" hangingPunct="0">
              <a:buFont typeface="Arial" panose="020B0604020202020204" pitchFamily="34" charset="0"/>
              <a:buNone/>
              <a:defRPr sz="1200">
                <a:latin typeface="Tahoma" panose="020B0604030504040204" pitchFamily="34" charset="0"/>
              </a:defRPr>
            </a:lvl1pPr>
          </a:lstStyle>
          <a:p>
            <a:pPr>
              <a:defRPr/>
            </a:pPr>
            <a:r>
              <a:rPr lang="en-US"/>
              <a:t>Introduction</a:t>
            </a:r>
          </a:p>
        </p:txBody>
      </p:sp>
      <p:sp>
        <p:nvSpPr>
          <p:cNvPr id="1030" name="Rectangle 6">
            <a:extLst>
              <a:ext uri="{FF2B5EF4-FFF2-40B4-BE49-F238E27FC236}">
                <a16:creationId xmlns:a16="http://schemas.microsoft.com/office/drawing/2014/main" id="{BDED0F2E-2552-4EA0-89AE-B402DA253389}"/>
              </a:ext>
            </a:extLst>
          </p:cNvPr>
          <p:cNvSpPr>
            <a:spLocks noGrp="1" noChangeArrowheads="1"/>
          </p:cNvSpPr>
          <p:nvPr>
            <p:ph type="sldNum" sz="quarter" idx="4"/>
          </p:nvPr>
        </p:nvSpPr>
        <p:spPr bwMode="auto">
          <a:xfrm>
            <a:off x="8324850" y="6462713"/>
            <a:ext cx="676275" cy="276225"/>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200" noProof="1">
                <a:latin typeface="Tahoma" panose="020B0604030504040204" pitchFamily="34" charset="0"/>
                <a:cs typeface="+mn-ea"/>
              </a:defRPr>
            </a:lvl1pPr>
          </a:lstStyle>
          <a:p>
            <a:pPr>
              <a:defRPr/>
            </a:pPr>
            <a:r>
              <a:rPr lang="en-US" altLang="zh-CN"/>
              <a:t>2-</a:t>
            </a:r>
            <a:fld id="{081682FB-979A-4B53-A262-F2B8A04D8743}" type="slidenum">
              <a:rPr lang="en-US" altLang="zh-CN"/>
              <a:pPr>
                <a:defRPr/>
              </a:pPr>
              <a:t>‹#›</a:t>
            </a:fld>
            <a:endParaRPr lang="en-US" altLang="zh-CN">
              <a:cs typeface="+mn-cs"/>
            </a:endParaRPr>
          </a:p>
        </p:txBody>
      </p:sp>
    </p:spTree>
  </p:cSld>
  <p:clrMap bg1="lt1" tx1="dk1" bg2="lt2" tx2="dk2" accent1="accent1" accent2="accent2" accent3="accent3" accent4="accent4" accent5="accent5" accent6="accent6" hlink="hlink" folHlink="folHlink"/>
  <p:sldLayoutIdLst>
    <p:sldLayoutId id="2147484294" r:id="rId1"/>
    <p:sldLayoutId id="2147484295" r:id="rId2"/>
    <p:sldLayoutId id="2147484296" r:id="rId3"/>
    <p:sldLayoutId id="2147484297" r:id="rId4"/>
    <p:sldLayoutId id="2147484298" r:id="rId5"/>
    <p:sldLayoutId id="2147484299" r:id="rId6"/>
    <p:sldLayoutId id="2147484300" r:id="rId7"/>
    <p:sldLayoutId id="2147484301" r:id="rId8"/>
    <p:sldLayoutId id="2147484302" r:id="rId9"/>
    <p:sldLayoutId id="2147484303" r:id="rId10"/>
    <p:sldLayoutId id="2147484304" r:id="rId11"/>
  </p:sldLayoutIdLst>
  <p:txStyles>
    <p:title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B7E65584-9668-4B5C-B8BF-B3C1077AF686}"/>
              </a:ext>
            </a:extLst>
          </p:cNvPr>
          <p:cNvSpPr>
            <a:spLocks noGrp="1" noChangeArrowheads="1"/>
          </p:cNvSpPr>
          <p:nvPr>
            <p:ph type="title" idx="4294967295"/>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2051" name="Rectangle 3">
            <a:extLst>
              <a:ext uri="{FF2B5EF4-FFF2-40B4-BE49-F238E27FC236}">
                <a16:creationId xmlns:a16="http://schemas.microsoft.com/office/drawing/2014/main" id="{66FFEA40-04A7-4664-A983-827CDB8C6FA5}"/>
              </a:ext>
            </a:extLst>
          </p:cNvPr>
          <p:cNvSpPr>
            <a:spLocks noGrp="1" noChangeArrowheads="1"/>
          </p:cNvSpPr>
          <p:nvPr>
            <p:ph type="body" idx="4294967295"/>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76" name="Date Placeholder 1">
            <a:extLst>
              <a:ext uri="{FF2B5EF4-FFF2-40B4-BE49-F238E27FC236}">
                <a16:creationId xmlns:a16="http://schemas.microsoft.com/office/drawing/2014/main" id="{387114E1-85BD-40DD-817B-6320131A5C57}"/>
              </a:ext>
            </a:extLst>
          </p:cNvPr>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400">
                <a:latin typeface="Times New Roman" panose="02020603050405020304" pitchFamily="18" charset="0"/>
              </a:defRPr>
            </a:lvl1pPr>
          </a:lstStyle>
          <a:p>
            <a:pPr>
              <a:defRPr/>
            </a:pPr>
            <a:fld id="{48F1033F-FDE4-4175-848F-BECAAB5387BF}" type="datetime1">
              <a:rPr lang="zh-CN" altLang="en-US"/>
              <a:pPr>
                <a:defRPr/>
              </a:pPr>
              <a:t>2019-12-03</a:t>
            </a:fld>
            <a:endParaRPr lang="zh-CN" altLang="en-US"/>
          </a:p>
        </p:txBody>
      </p:sp>
      <p:sp>
        <p:nvSpPr>
          <p:cNvPr id="3077" name="Footer Placeholder 2">
            <a:extLst>
              <a:ext uri="{FF2B5EF4-FFF2-40B4-BE49-F238E27FC236}">
                <a16:creationId xmlns:a16="http://schemas.microsoft.com/office/drawing/2014/main" id="{31A736CA-7CB7-4813-8224-9ADB87A21F9E}"/>
              </a:ext>
            </a:extLst>
          </p:cNvPr>
          <p:cNvSpPr>
            <a:spLocks noGrp="1" noChangeArrowheads="1"/>
          </p:cNvSpPr>
          <p:nvPr>
            <p:ph type="ftr" sz="quarter" idx="3"/>
          </p:nvPr>
        </p:nvSpPr>
        <p:spPr bwMode="auto">
          <a:xfrm>
            <a:off x="5576888" y="6467475"/>
            <a:ext cx="2895600" cy="287338"/>
          </a:xfrm>
          <a:prstGeom prst="rect">
            <a:avLst/>
          </a:prstGeom>
          <a:noFill/>
          <a:ln w="9525">
            <a:noFill/>
            <a:miter lim="800000"/>
          </a:ln>
        </p:spPr>
        <p:txBody>
          <a:bodyPr vert="horz" wrap="square" lIns="91440" tIns="45720" rIns="91440" bIns="45720" numCol="1" anchor="t" anchorCtr="0" compatLnSpc="1"/>
          <a:lstStyle>
            <a:lvl1pPr algn="r" eaLnBrk="0" hangingPunct="0">
              <a:buFont typeface="Arial" panose="020B0604020202020204" pitchFamily="34" charset="0"/>
              <a:buNone/>
              <a:defRPr sz="1200">
                <a:latin typeface="Tahoma" panose="020B0604030504040204" pitchFamily="34" charset="0"/>
              </a:defRPr>
            </a:lvl1pPr>
          </a:lstStyle>
          <a:p>
            <a:pPr>
              <a:defRPr/>
            </a:pPr>
            <a:r>
              <a:rPr lang="en-US"/>
              <a:t>Introduction</a:t>
            </a:r>
          </a:p>
        </p:txBody>
      </p:sp>
      <p:sp>
        <p:nvSpPr>
          <p:cNvPr id="3078" name="Slide Number Placeholder 3">
            <a:extLst>
              <a:ext uri="{FF2B5EF4-FFF2-40B4-BE49-F238E27FC236}">
                <a16:creationId xmlns:a16="http://schemas.microsoft.com/office/drawing/2014/main" id="{45450439-C2B3-4A84-9EF0-A574798D1EBB}"/>
              </a:ext>
            </a:extLst>
          </p:cNvPr>
          <p:cNvSpPr>
            <a:spLocks noGrp="1" noChangeArrowheads="1"/>
          </p:cNvSpPr>
          <p:nvPr>
            <p:ph type="sldNum" sz="quarter" idx="4"/>
          </p:nvPr>
        </p:nvSpPr>
        <p:spPr bwMode="auto">
          <a:xfrm>
            <a:off x="8324850" y="6462713"/>
            <a:ext cx="676275" cy="276225"/>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200" noProof="1">
                <a:latin typeface="Tahoma" panose="020B0604030504040204" pitchFamily="34" charset="0"/>
                <a:cs typeface="+mn-ea"/>
              </a:defRPr>
            </a:lvl1pPr>
          </a:lstStyle>
          <a:p>
            <a:pPr>
              <a:defRPr/>
            </a:pPr>
            <a:r>
              <a:rPr lang="en-US" altLang="zh-CN"/>
              <a:t>1-</a:t>
            </a:r>
            <a:fld id="{7AE1342C-C1BD-4369-84CF-FB83EABE687D}" type="slidenum">
              <a:rPr lang="en-US" altLang="zh-CN"/>
              <a:pPr>
                <a:defRPr/>
              </a:pPr>
              <a:t>‹#›</a:t>
            </a:fld>
            <a:endParaRPr lang="en-US" altLang="zh-CN">
              <a:cs typeface="+mn-cs"/>
            </a:endParaRPr>
          </a:p>
        </p:txBody>
      </p:sp>
    </p:spTree>
  </p:cSld>
  <p:clrMap bg1="lt1" tx1="dk1" bg2="lt2" tx2="dk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 id="2147484309" r:id="rId5"/>
    <p:sldLayoutId id="2147484310" r:id="rId6"/>
    <p:sldLayoutId id="2147484311" r:id="rId7"/>
    <p:sldLayoutId id="2147484312" r:id="rId8"/>
    <p:sldLayoutId id="2147484313" r:id="rId9"/>
    <p:sldLayoutId id="2147484314" r:id="rId10"/>
    <p:sldLayoutId id="2147484315" r:id="rId11"/>
    <p:sldLayoutId id="2147484316" r:id="rId12"/>
  </p:sldLayoutIdLst>
  <p:txStyles>
    <p:title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C6D0FEB8-D79A-458C-A801-F28322E8F1FA}"/>
              </a:ext>
            </a:extLst>
          </p:cNvPr>
          <p:cNvSpPr>
            <a:spLocks noGrp="1" noChangeArrowheads="1"/>
          </p:cNvSpPr>
          <p:nvPr>
            <p:ph type="title" idx="4294967295"/>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195F51A1-EC8C-4625-A183-7AA4A15D8822}"/>
              </a:ext>
            </a:extLst>
          </p:cNvPr>
          <p:cNvSpPr>
            <a:spLocks noGrp="1" noChangeArrowheads="1"/>
          </p:cNvSpPr>
          <p:nvPr>
            <p:ph type="body" idx="4294967295"/>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Date Placeholder 4">
            <a:extLst>
              <a:ext uri="{FF2B5EF4-FFF2-40B4-BE49-F238E27FC236}">
                <a16:creationId xmlns:a16="http://schemas.microsoft.com/office/drawing/2014/main" id="{5C283905-4E79-4734-8A99-5ECCB506A760}"/>
              </a:ext>
            </a:extLst>
          </p:cNvPr>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400">
                <a:latin typeface="Times New Roman" panose="02020603050405020304" pitchFamily="18" charset="0"/>
              </a:defRPr>
            </a:lvl1pPr>
          </a:lstStyle>
          <a:p>
            <a:pPr>
              <a:defRPr/>
            </a:pPr>
            <a:fld id="{D2461615-AB33-46B7-A3C6-3C965089CEF8}" type="datetime1">
              <a:rPr lang="zh-CN" altLang="en-US"/>
              <a:pPr>
                <a:defRPr/>
              </a:pPr>
              <a:t>2019-12-03</a:t>
            </a:fld>
            <a:endParaRPr lang="zh-CN" altLang="en-US"/>
          </a:p>
        </p:txBody>
      </p:sp>
    </p:spTree>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Lst>
  <p:txStyles>
    <p:title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FBAB15A2-B71D-4A90-B3B7-35CC74920673}"/>
              </a:ext>
            </a:extLst>
          </p:cNvPr>
          <p:cNvSpPr>
            <a:spLocks noGrp="1" noChangeArrowheads="1"/>
          </p:cNvSpPr>
          <p:nvPr>
            <p:ph type="title" idx="4294967295"/>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9F57E2A5-A4BE-4090-BF88-7447D5A8BF27}"/>
              </a:ext>
            </a:extLst>
          </p:cNvPr>
          <p:cNvSpPr>
            <a:spLocks noGrp="1" noChangeArrowheads="1"/>
          </p:cNvSpPr>
          <p:nvPr>
            <p:ph type="body" idx="4294967295"/>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124" name="Date Placeholder 3">
            <a:extLst>
              <a:ext uri="{FF2B5EF4-FFF2-40B4-BE49-F238E27FC236}">
                <a16:creationId xmlns:a16="http://schemas.microsoft.com/office/drawing/2014/main" id="{DB3C3CE9-717B-47DA-83A1-92CF59094A2C}"/>
              </a:ext>
            </a:extLst>
          </p:cNvPr>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400">
                <a:latin typeface="Times New Roman" panose="02020603050405020304" pitchFamily="18" charset="0"/>
              </a:defRPr>
            </a:lvl1pPr>
          </a:lstStyle>
          <a:p>
            <a:pPr>
              <a:defRPr/>
            </a:pPr>
            <a:fld id="{B9F3A21E-360A-4A72-9A43-A351029AE2FA}" type="datetime1">
              <a:rPr lang="zh-CN" altLang="en-US"/>
              <a:pPr>
                <a:defRPr/>
              </a:pPr>
              <a:t>2019-12-03</a:t>
            </a:fld>
            <a:endParaRPr lang="zh-CN" altLang="en-US"/>
          </a:p>
        </p:txBody>
      </p:sp>
    </p:spTree>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Lst>
  <p:txStyles>
    <p:title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751813D-18E7-438C-BA8B-17EC103FE2B2}"/>
              </a:ext>
            </a:extLst>
          </p:cNvPr>
          <p:cNvSpPr>
            <a:spLocks noGrp="1" noChangeArrowheads="1"/>
          </p:cNvSpPr>
          <p:nvPr>
            <p:ph type="title" idx="4294967295"/>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3" name="Rectangle 3">
            <a:extLst>
              <a:ext uri="{FF2B5EF4-FFF2-40B4-BE49-F238E27FC236}">
                <a16:creationId xmlns:a16="http://schemas.microsoft.com/office/drawing/2014/main" id="{51732F77-449B-4A1E-8B75-8A74EBAB0263}"/>
              </a:ext>
            </a:extLst>
          </p:cNvPr>
          <p:cNvSpPr>
            <a:spLocks noGrp="1" noChangeArrowheads="1"/>
          </p:cNvSpPr>
          <p:nvPr>
            <p:ph type="body" idx="4294967295"/>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8" name="Date Placeholder 3">
            <a:extLst>
              <a:ext uri="{FF2B5EF4-FFF2-40B4-BE49-F238E27FC236}">
                <a16:creationId xmlns:a16="http://schemas.microsoft.com/office/drawing/2014/main" id="{5493688A-171D-462B-AF95-5F076C37A759}"/>
              </a:ext>
            </a:extLst>
          </p:cNvPr>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400">
                <a:latin typeface="Times New Roman" panose="02020603050405020304" pitchFamily="18" charset="0"/>
              </a:defRPr>
            </a:lvl1pPr>
          </a:lstStyle>
          <a:p>
            <a:pPr>
              <a:defRPr/>
            </a:pPr>
            <a:fld id="{4CF757F8-13D5-494D-8204-786E1B44E4C2}" type="datetime1">
              <a:rPr lang="zh-CN" altLang="en-US"/>
              <a:pPr>
                <a:defRPr/>
              </a:pPr>
              <a:t>2019-12-03</a:t>
            </a:fld>
            <a:endParaRPr lang="zh-CN" altLang="en-US"/>
          </a:p>
        </p:txBody>
      </p:sp>
    </p:spTree>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Lst>
  <p:txStyles>
    <p:title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28.png"/><Relationship Id="rId4" Type="http://schemas.openxmlformats.org/officeDocument/2006/relationships/image" Target="../media/image27.emf"/></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27.emf"/></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48.jpe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5.xml"/><Relationship Id="rId5" Type="http://schemas.microsoft.com/office/2007/relationships/hdphoto" Target="../media/hdphoto1.wdp"/><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5.xml"/><Relationship Id="rId5" Type="http://schemas.microsoft.com/office/2007/relationships/hdphoto" Target="../media/hdphoto2.wdp"/><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5.xml"/><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13.xml"/><Relationship Id="rId5" Type="http://schemas.openxmlformats.org/officeDocument/2006/relationships/image" Target="../media/image1.pn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5.xml"/><Relationship Id="rId5" Type="http://schemas.openxmlformats.org/officeDocument/2006/relationships/image" Target="../media/image85.png"/><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5.xml"/><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5.xml"/><Relationship Id="rId5" Type="http://schemas.openxmlformats.org/officeDocument/2006/relationships/image" Target="../media/image87.png"/><Relationship Id="rId4" Type="http://schemas.openxmlformats.org/officeDocument/2006/relationships/image" Target="../media/image81.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5.xml"/><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5.xml"/><Relationship Id="rId4" Type="http://schemas.openxmlformats.org/officeDocument/2006/relationships/image" Target="../media/image89.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5.xml"/><Relationship Id="rId5" Type="http://schemas.openxmlformats.org/officeDocument/2006/relationships/image" Target="../media/image92.png"/><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5.xml"/><Relationship Id="rId4" Type="http://schemas.openxmlformats.org/officeDocument/2006/relationships/image" Target="../media/image93.png"/></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7.xml"/><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5.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5.xml"/><Relationship Id="rId4" Type="http://schemas.openxmlformats.org/officeDocument/2006/relationships/image" Target="../media/image99.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0.png"/><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77.png"/><Relationship Id="rId7" Type="http://schemas.openxmlformats.org/officeDocument/2006/relationships/image" Target="../media/image79.png"/><Relationship Id="rId2" Type="http://schemas.openxmlformats.org/officeDocument/2006/relationships/notesSlide" Target="../notesSlides/notesSlide61.xml"/><Relationship Id="rId1" Type="http://schemas.openxmlformats.org/officeDocument/2006/relationships/slideLayout" Target="../slideLayouts/slideLayout13.xml"/><Relationship Id="rId6" Type="http://schemas.openxmlformats.org/officeDocument/2006/relationships/image" Target="../media/image78.png"/><Relationship Id="rId5" Type="http://schemas.openxmlformats.org/officeDocument/2006/relationships/image" Target="../media/image102.png"/><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3.xml"/><Relationship Id="rId5" Type="http://schemas.openxmlformats.org/officeDocument/2006/relationships/image" Target="../media/image108.png"/><Relationship Id="rId4" Type="http://schemas.openxmlformats.org/officeDocument/2006/relationships/image" Target="../media/image107.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109.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3.xml"/><Relationship Id="rId5" Type="http://schemas.openxmlformats.org/officeDocument/2006/relationships/image" Target="../media/image111.png"/><Relationship Id="rId4" Type="http://schemas.openxmlformats.org/officeDocument/2006/relationships/image" Target="../media/image110.png"/></Relationships>
</file>

<file path=ppt/slides/_rels/slide7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7.xml"/><Relationship Id="rId1" Type="http://schemas.openxmlformats.org/officeDocument/2006/relationships/slideLayout" Target="../slideLayouts/slideLayout13.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8.xml"/><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image" Target="../media/image115.png"/><Relationship Id="rId4" Type="http://schemas.openxmlformats.org/officeDocument/2006/relationships/image" Target="../media/image114.png"/></Relationships>
</file>

<file path=ppt/slides/_rels/slide78.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06.png"/><Relationship Id="rId7" Type="http://schemas.openxmlformats.org/officeDocument/2006/relationships/image" Target="../media/image118.png"/><Relationship Id="rId2" Type="http://schemas.openxmlformats.org/officeDocument/2006/relationships/notesSlide" Target="../notesSlides/notesSlide69.xml"/><Relationship Id="rId1" Type="http://schemas.openxmlformats.org/officeDocument/2006/relationships/slideLayout" Target="../slideLayouts/slideLayout13.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png"/><Relationship Id="rId7" Type="http://schemas.openxmlformats.org/officeDocument/2006/relationships/image" Target="../media/image123.png"/><Relationship Id="rId2" Type="http://schemas.openxmlformats.org/officeDocument/2006/relationships/notesSlide" Target="../notesSlides/notesSlide70.xml"/><Relationship Id="rId1" Type="http://schemas.openxmlformats.org/officeDocument/2006/relationships/slideLayout" Target="../slideLayouts/slideLayout13.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8.png"/><Relationship Id="rId2" Type="http://schemas.openxmlformats.org/officeDocument/2006/relationships/notesSlide" Target="../notesSlides/notesSlide71.xml"/><Relationship Id="rId1" Type="http://schemas.openxmlformats.org/officeDocument/2006/relationships/slideLayout" Target="../slideLayouts/slideLayout13.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png"/><Relationship Id="rId7" Type="http://schemas.openxmlformats.org/officeDocument/2006/relationships/image" Target="../media/image132.png"/><Relationship Id="rId2" Type="http://schemas.openxmlformats.org/officeDocument/2006/relationships/notesSlide" Target="../notesSlides/notesSlide72.xml"/><Relationship Id="rId1" Type="http://schemas.openxmlformats.org/officeDocument/2006/relationships/slideLayout" Target="../slideLayouts/slideLayout13.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134.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3.xml"/><Relationship Id="rId4" Type="http://schemas.openxmlformats.org/officeDocument/2006/relationships/image" Target="../media/image135.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3.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85.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png"/><Relationship Id="rId7" Type="http://schemas.openxmlformats.org/officeDocument/2006/relationships/image" Target="../media/image142.png"/><Relationship Id="rId2" Type="http://schemas.openxmlformats.org/officeDocument/2006/relationships/notesSlide" Target="../notesSlides/notesSlide76.xml"/><Relationship Id="rId1" Type="http://schemas.openxmlformats.org/officeDocument/2006/relationships/slideLayout" Target="../slideLayouts/slideLayout13.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 Id="rId9" Type="http://schemas.openxmlformats.org/officeDocument/2006/relationships/image" Target="../media/image144.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3.xml"/><Relationship Id="rId4" Type="http://schemas.openxmlformats.org/officeDocument/2006/relationships/image" Target="../media/image14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a:extLst>
              <a:ext uri="{FF2B5EF4-FFF2-40B4-BE49-F238E27FC236}">
                <a16:creationId xmlns:a16="http://schemas.microsoft.com/office/drawing/2014/main" id="{97900E4F-47AD-459F-A42F-7B4608333ED8}"/>
              </a:ext>
            </a:extLst>
          </p:cNvPr>
          <p:cNvSpPr>
            <a:spLocks noChangeArrowheads="1"/>
          </p:cNvSpPr>
          <p:nvPr/>
        </p:nvSpPr>
        <p:spPr bwMode="auto">
          <a:xfrm>
            <a:off x="2657475" y="2919413"/>
            <a:ext cx="4694238" cy="96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SzTx/>
              <a:buFont typeface="Arial" panose="020B0604020202020204" pitchFamily="34" charset="0"/>
              <a:buNone/>
            </a:pPr>
            <a:r>
              <a:rPr lang="zh-CN" altLang="en-US" sz="4400" b="1">
                <a:latin typeface="Arial" panose="020B0604020202020204" pitchFamily="34" charset="0"/>
                <a:ea typeface="楷体_GB2312"/>
                <a:cs typeface="楷体_GB2312"/>
              </a:rPr>
              <a:t>智能机器人技术</a:t>
            </a:r>
            <a:endParaRPr lang="en-US" altLang="zh-CN" sz="4400">
              <a:solidFill>
                <a:srgbClr val="000099"/>
              </a:solidFill>
            </a:endParaRPr>
          </a:p>
        </p:txBody>
      </p:sp>
      <p:pic>
        <p:nvPicPr>
          <p:cNvPr id="29699" name="Picture 9" descr="underline_base">
            <a:extLst>
              <a:ext uri="{FF2B5EF4-FFF2-40B4-BE49-F238E27FC236}">
                <a16:creationId xmlns:a16="http://schemas.microsoft.com/office/drawing/2014/main" id="{A02D95CD-BA5A-498E-8C38-7BBD6C2D6B7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6138" y="3706813"/>
            <a:ext cx="51196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6" descr="D:\class\Introduction to Robotics\PPT_2015\introduction\materials\car1.jpg">
            <a:extLst>
              <a:ext uri="{FF2B5EF4-FFF2-40B4-BE49-F238E27FC236}">
                <a16:creationId xmlns:a16="http://schemas.microsoft.com/office/drawing/2014/main" id="{0CBE533A-C141-4AF7-B1CA-F6AE6D347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25" y="0"/>
            <a:ext cx="1201738"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7" descr="D:\class\Introduction to Robotics\PPT_2015\introduction\materials\car2.jpg">
            <a:extLst>
              <a:ext uri="{FF2B5EF4-FFF2-40B4-BE49-F238E27FC236}">
                <a16:creationId xmlns:a16="http://schemas.microsoft.com/office/drawing/2014/main" id="{26C6C21E-B8D8-42BA-8CAA-1912182DD9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8650" y="195263"/>
            <a:ext cx="99377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8" descr="D:\class\Introduction to Robotics\PPT_2015\introduction\materials\car3.jpg">
            <a:extLst>
              <a:ext uri="{FF2B5EF4-FFF2-40B4-BE49-F238E27FC236}">
                <a16:creationId xmlns:a16="http://schemas.microsoft.com/office/drawing/2014/main" id="{BE81BC2B-6FD1-443E-AB5E-C62872E5B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013" y="1306513"/>
            <a:ext cx="118745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TextBox 8">
            <a:extLst>
              <a:ext uri="{FF2B5EF4-FFF2-40B4-BE49-F238E27FC236}">
                <a16:creationId xmlns:a16="http://schemas.microsoft.com/office/drawing/2014/main" id="{7BFE2A6E-DD89-4644-9FEA-52B92D0B6C2E}"/>
              </a:ext>
            </a:extLst>
          </p:cNvPr>
          <p:cNvSpPr txBox="1">
            <a:spLocks noChangeArrowheads="1"/>
          </p:cNvSpPr>
          <p:nvPr/>
        </p:nvSpPr>
        <p:spPr bwMode="auto">
          <a:xfrm>
            <a:off x="4800600" y="244475"/>
            <a:ext cx="434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dirty="0">
                <a:latin typeface="华文中宋" panose="02010600040101010101" pitchFamily="2" charset="-122"/>
                <a:ea typeface="华文中宋" panose="02010600040101010101" pitchFamily="2" charset="-122"/>
              </a:rPr>
              <a:t>专业限选系列课程</a:t>
            </a:r>
          </a:p>
        </p:txBody>
      </p:sp>
      <p:sp>
        <p:nvSpPr>
          <p:cNvPr id="29704" name="TextBox 9">
            <a:extLst>
              <a:ext uri="{FF2B5EF4-FFF2-40B4-BE49-F238E27FC236}">
                <a16:creationId xmlns:a16="http://schemas.microsoft.com/office/drawing/2014/main" id="{EE0329E3-AB32-4CE1-855B-01FBE46A3814}"/>
              </a:ext>
            </a:extLst>
          </p:cNvPr>
          <p:cNvSpPr txBox="1">
            <a:spLocks noChangeArrowheads="1"/>
          </p:cNvSpPr>
          <p:nvPr/>
        </p:nvSpPr>
        <p:spPr bwMode="auto">
          <a:xfrm>
            <a:off x="2171700" y="4637088"/>
            <a:ext cx="475138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 typeface="Arial" panose="020B0604020202020204" pitchFamily="34" charset="0"/>
              <a:buNone/>
            </a:pPr>
            <a:r>
              <a:rPr lang="zh-CN" altLang="en-US" sz="2400"/>
              <a:t>赵振刚    </a:t>
            </a:r>
            <a:r>
              <a:rPr lang="en-US" altLang="zh-CN" sz="2400"/>
              <a:t>gavin@ustc.edu.cn</a:t>
            </a:r>
            <a:endParaRPr lang="zh-CN" altLang="en-US" sz="2400"/>
          </a:p>
        </p:txBody>
      </p:sp>
      <p:sp>
        <p:nvSpPr>
          <p:cNvPr id="29705" name="Rectangle 3">
            <a:extLst>
              <a:ext uri="{FF2B5EF4-FFF2-40B4-BE49-F238E27FC236}">
                <a16:creationId xmlns:a16="http://schemas.microsoft.com/office/drawing/2014/main" id="{40696369-4C8A-45B4-BEB6-78127154B148}"/>
              </a:ext>
            </a:extLst>
          </p:cNvPr>
          <p:cNvSpPr>
            <a:spLocks noChangeArrowheads="1"/>
          </p:cNvSpPr>
          <p:nvPr/>
        </p:nvSpPr>
        <p:spPr bwMode="auto">
          <a:xfrm>
            <a:off x="2430463" y="3640138"/>
            <a:ext cx="5824537" cy="96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SzTx/>
              <a:buFont typeface="Arial" panose="020B0604020202020204" pitchFamily="34" charset="0"/>
              <a:buNone/>
            </a:pPr>
            <a:r>
              <a:rPr lang="en-US" altLang="zh-CN" sz="2400" dirty="0"/>
              <a:t>---Introduction to Intelligent  Robotics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10</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79A536B0-48E3-4519-8D91-FA086DE69C40}"/>
              </a:ext>
            </a:extLst>
          </p:cNvPr>
          <p:cNvSpPr txBox="1">
            <a:spLocks noChangeArrowheads="1"/>
          </p:cNvSpPr>
          <p:nvPr/>
        </p:nvSpPr>
        <p:spPr>
          <a:xfrm>
            <a:off x="202422" y="1319214"/>
            <a:ext cx="8229600" cy="537376"/>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fontAlgn="auto">
              <a:lnSpc>
                <a:spcPct val="125000"/>
              </a:lnSpc>
              <a:spcBef>
                <a:spcPts val="0"/>
              </a:spcBef>
              <a:spcAft>
                <a:spcPts val="0"/>
              </a:spcAft>
              <a:buClr>
                <a:srgbClr val="6F1B1B"/>
              </a:buClr>
              <a:defRPr/>
            </a:pPr>
            <a:r>
              <a:rPr lang="zh-CN" altLang="en-US" sz="2000" dirty="0">
                <a:solidFill>
                  <a:srgbClr val="000000"/>
                </a:solidFill>
                <a:latin typeface="黑体" panose="02010609060101010101" pitchFamily="49" charset="-122"/>
                <a:ea typeface="黑体" panose="02010609060101010101" pitchFamily="49" charset="-122"/>
              </a:rPr>
              <a:t>小孔成像模型</a:t>
            </a:r>
            <a:endParaRPr lang="en-US" altLang="zh-CN" sz="2800" dirty="0">
              <a:solidFill>
                <a:srgbClr val="000000"/>
              </a:solidFill>
              <a:latin typeface="黑体" panose="02010609060101010101" pitchFamily="49" charset="-122"/>
              <a:ea typeface="黑体" panose="02010609060101010101" pitchFamily="49" charset="-122"/>
            </a:endParaRPr>
          </a:p>
        </p:txBody>
      </p:sp>
      <p:sp>
        <p:nvSpPr>
          <p:cNvPr id="7" name="内容占位符 2">
            <a:extLst>
              <a:ext uri="{FF2B5EF4-FFF2-40B4-BE49-F238E27FC236}">
                <a16:creationId xmlns:a16="http://schemas.microsoft.com/office/drawing/2014/main" id="{631FBC26-A9B8-4E56-A873-7451034FBB8F}"/>
              </a:ext>
            </a:extLst>
          </p:cNvPr>
          <p:cNvSpPr>
            <a:spLocks noGrp="1"/>
          </p:cNvSpPr>
          <p:nvPr>
            <p:ph idx="1"/>
          </p:nvPr>
        </p:nvSpPr>
        <p:spPr>
          <a:xfrm>
            <a:off x="202422" y="1998664"/>
            <a:ext cx="9603275" cy="3450613"/>
          </a:xfrm>
        </p:spPr>
        <p:txBody>
          <a:bodyPr/>
          <a:lstStyle/>
          <a:p>
            <a:r>
              <a:rPr lang="zh-CN" altLang="en-US" dirty="0"/>
              <a:t>投影顺序：世界</a:t>
            </a:r>
            <a:r>
              <a:rPr lang="en-US" altLang="zh-CN" dirty="0"/>
              <a:t>——</a:t>
            </a:r>
            <a:r>
              <a:rPr lang="zh-CN" altLang="en-US" dirty="0"/>
              <a:t>相机</a:t>
            </a:r>
            <a:r>
              <a:rPr lang="en-US" altLang="zh-CN" dirty="0"/>
              <a:t>——</a:t>
            </a:r>
            <a:r>
              <a:rPr lang="zh-CN" altLang="en-US" dirty="0"/>
              <a:t>归一化平面</a:t>
            </a:r>
            <a:r>
              <a:rPr lang="en-US" altLang="zh-CN" dirty="0"/>
              <a:t>——</a:t>
            </a:r>
            <a:r>
              <a:rPr lang="zh-CN" altLang="en-US" dirty="0"/>
              <a:t>像素</a:t>
            </a:r>
          </a:p>
        </p:txBody>
      </p:sp>
      <p:pic>
        <p:nvPicPr>
          <p:cNvPr id="8" name="图片 7">
            <a:extLst>
              <a:ext uri="{FF2B5EF4-FFF2-40B4-BE49-F238E27FC236}">
                <a16:creationId xmlns:a16="http://schemas.microsoft.com/office/drawing/2014/main" id="{024040FA-4E6F-47A3-A39C-475E40DA3763}"/>
              </a:ext>
            </a:extLst>
          </p:cNvPr>
          <p:cNvPicPr>
            <a:picLocks noChangeAspect="1"/>
          </p:cNvPicPr>
          <p:nvPr/>
        </p:nvPicPr>
        <p:blipFill>
          <a:blip r:embed="rId4"/>
          <a:stretch>
            <a:fillRect/>
          </a:stretch>
        </p:blipFill>
        <p:spPr>
          <a:xfrm>
            <a:off x="646441" y="2596207"/>
            <a:ext cx="7752909" cy="2853070"/>
          </a:xfrm>
          <a:prstGeom prst="rect">
            <a:avLst/>
          </a:prstGeom>
        </p:spPr>
      </p:pic>
      <p:sp>
        <p:nvSpPr>
          <p:cNvPr id="9" name="文本框 8">
            <a:extLst>
              <a:ext uri="{FF2B5EF4-FFF2-40B4-BE49-F238E27FC236}">
                <a16:creationId xmlns:a16="http://schemas.microsoft.com/office/drawing/2014/main" id="{AC1DFBAB-C82D-4B79-AA9B-FF17F014CC2A}"/>
              </a:ext>
            </a:extLst>
          </p:cNvPr>
          <p:cNvSpPr txBox="1"/>
          <p:nvPr/>
        </p:nvSpPr>
        <p:spPr>
          <a:xfrm>
            <a:off x="462588" y="6188894"/>
            <a:ext cx="3185487" cy="369332"/>
          </a:xfrm>
          <a:prstGeom prst="rect">
            <a:avLst/>
          </a:prstGeom>
          <a:noFill/>
        </p:spPr>
        <p:txBody>
          <a:bodyPr wrap="none" rtlCol="0">
            <a:spAutoFit/>
          </a:bodyPr>
          <a:lstStyle/>
          <a:p>
            <a:r>
              <a:rPr kumimoji="1" lang="zh-CN" altLang="en-US" dirty="0"/>
              <a:t>激光数据的观测模型更加简单</a:t>
            </a:r>
          </a:p>
        </p:txBody>
      </p:sp>
    </p:spTree>
    <p:extLst>
      <p:ext uri="{BB962C8B-B14F-4D97-AF65-F5344CB8AC3E}">
        <p14:creationId xmlns:p14="http://schemas.microsoft.com/office/powerpoint/2010/main" val="234722238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11</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79A536B0-48E3-4519-8D91-FA086DE69C40}"/>
              </a:ext>
            </a:extLst>
          </p:cNvPr>
          <p:cNvSpPr txBox="1">
            <a:spLocks noChangeArrowheads="1"/>
          </p:cNvSpPr>
          <p:nvPr/>
        </p:nvSpPr>
        <p:spPr>
          <a:xfrm>
            <a:off x="179387" y="1793475"/>
            <a:ext cx="8229600" cy="537376"/>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fontAlgn="auto">
              <a:lnSpc>
                <a:spcPct val="125000"/>
              </a:lnSpc>
              <a:spcBef>
                <a:spcPts val="0"/>
              </a:spcBef>
              <a:spcAft>
                <a:spcPts val="0"/>
              </a:spcAft>
              <a:buClr>
                <a:srgbClr val="6F1B1B"/>
              </a:buClr>
              <a:defRPr/>
            </a:pPr>
            <a:r>
              <a:rPr lang="zh-CN" altLang="en-US" sz="2000" dirty="0">
                <a:solidFill>
                  <a:srgbClr val="000000"/>
                </a:solidFill>
                <a:latin typeface="黑体" panose="02010609060101010101" pitchFamily="49" charset="-122"/>
                <a:ea typeface="黑体" panose="02010609060101010101" pitchFamily="49" charset="-122"/>
              </a:rPr>
              <a:t>小孔成像模型小结</a:t>
            </a:r>
            <a:endParaRPr lang="en-US" altLang="zh-CN" sz="2800" dirty="0">
              <a:solidFill>
                <a:srgbClr val="000000"/>
              </a:solidFill>
              <a:latin typeface="黑体" panose="02010609060101010101" pitchFamily="49" charset="-122"/>
              <a:ea typeface="黑体" panose="02010609060101010101" pitchFamily="49" charset="-122"/>
            </a:endParaRPr>
          </a:p>
        </p:txBody>
      </p:sp>
      <p:pic>
        <p:nvPicPr>
          <p:cNvPr id="7" name="图片 6">
            <a:extLst>
              <a:ext uri="{FF2B5EF4-FFF2-40B4-BE49-F238E27FC236}">
                <a16:creationId xmlns:a16="http://schemas.microsoft.com/office/drawing/2014/main" id="{5BEF515F-2375-4132-98A8-8BA51468513C}"/>
              </a:ext>
            </a:extLst>
          </p:cNvPr>
          <p:cNvPicPr>
            <a:picLocks noChangeAspect="1"/>
          </p:cNvPicPr>
          <p:nvPr/>
        </p:nvPicPr>
        <p:blipFill>
          <a:blip r:embed="rId4"/>
          <a:stretch>
            <a:fillRect/>
          </a:stretch>
        </p:blipFill>
        <p:spPr>
          <a:xfrm>
            <a:off x="179387" y="2492375"/>
            <a:ext cx="8229600" cy="2722373"/>
          </a:xfrm>
          <a:prstGeom prst="rect">
            <a:avLst/>
          </a:prstGeom>
        </p:spPr>
      </p:pic>
    </p:spTree>
    <p:extLst>
      <p:ext uri="{BB962C8B-B14F-4D97-AF65-F5344CB8AC3E}">
        <p14:creationId xmlns:p14="http://schemas.microsoft.com/office/powerpoint/2010/main" val="144756589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12</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79A536B0-48E3-4519-8D91-FA086DE69C40}"/>
              </a:ext>
            </a:extLst>
          </p:cNvPr>
          <p:cNvSpPr txBox="1">
            <a:spLocks noChangeArrowheads="1"/>
          </p:cNvSpPr>
          <p:nvPr/>
        </p:nvSpPr>
        <p:spPr>
          <a:xfrm>
            <a:off x="202422" y="1319213"/>
            <a:ext cx="8229600" cy="4991152"/>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fontAlgn="auto">
              <a:lnSpc>
                <a:spcPct val="125000"/>
              </a:lnSpc>
              <a:spcBef>
                <a:spcPts val="0"/>
              </a:spcBef>
              <a:spcAft>
                <a:spcPts val="0"/>
              </a:spcAft>
              <a:buClr>
                <a:srgbClr val="6F1B1B"/>
              </a:buClr>
              <a:buNone/>
              <a:defRPr/>
            </a:pPr>
            <a:r>
              <a:rPr lang="zh-CN" altLang="en-US" sz="2800" dirty="0">
                <a:solidFill>
                  <a:srgbClr val="000000"/>
                </a:solidFill>
                <a:latin typeface="黑体" panose="02010609060101010101" pitchFamily="49" charset="-122"/>
                <a:ea typeface="黑体" panose="02010609060101010101" pitchFamily="49" charset="-122"/>
              </a:rPr>
              <a:t>深度获取方法</a:t>
            </a:r>
            <a:endParaRPr lang="en-US" altLang="zh-CN" sz="2800" dirty="0">
              <a:solidFill>
                <a:srgbClr val="000000"/>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endParaRPr lang="en-US" altLang="zh-CN" sz="2800" dirty="0">
              <a:solidFill>
                <a:srgbClr val="000000"/>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endParaRPr lang="en-US" altLang="zh-CN" sz="2800" dirty="0">
              <a:solidFill>
                <a:srgbClr val="000000"/>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endParaRPr lang="en-US" altLang="zh-CN" sz="2800" dirty="0">
              <a:solidFill>
                <a:srgbClr val="000000"/>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endParaRPr lang="en-US" altLang="zh-CN" sz="2800" dirty="0">
              <a:solidFill>
                <a:srgbClr val="000000"/>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endParaRPr lang="en-US" altLang="zh-CN" sz="2800" dirty="0">
              <a:solidFill>
                <a:srgbClr val="000000"/>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r>
              <a:rPr lang="zh-CN" altLang="en-US" sz="2800" dirty="0">
                <a:solidFill>
                  <a:srgbClr val="000000"/>
                </a:solidFill>
                <a:latin typeface="黑体" panose="02010609060101010101" pitchFamily="49" charset="-122"/>
                <a:ea typeface="黑体" panose="02010609060101010101" pitchFamily="49" charset="-122"/>
              </a:rPr>
              <a:t>散焦深度法</a:t>
            </a:r>
            <a:endParaRPr lang="en-US" altLang="zh-CN" sz="2800" dirty="0">
              <a:solidFill>
                <a:srgbClr val="000000"/>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r>
              <a:rPr lang="zh-CN" altLang="en-US" sz="2800" dirty="0">
                <a:solidFill>
                  <a:srgbClr val="000000"/>
                </a:solidFill>
                <a:latin typeface="黑体" panose="02010609060101010101" pitchFamily="49" charset="-122"/>
                <a:ea typeface="黑体" panose="02010609060101010101" pitchFamily="49" charset="-122"/>
              </a:rPr>
              <a:t>双目视觉法</a:t>
            </a:r>
            <a:endParaRPr lang="en-US" altLang="zh-CN" sz="2800" dirty="0">
              <a:solidFill>
                <a:srgbClr val="000000"/>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r>
              <a:rPr lang="zh-CN" altLang="en-US" sz="2800" dirty="0">
                <a:solidFill>
                  <a:srgbClr val="000000"/>
                </a:solidFill>
                <a:latin typeface="黑体" panose="02010609060101010101" pitchFamily="49" charset="-122"/>
                <a:ea typeface="黑体" panose="02010609060101010101" pitchFamily="49" charset="-122"/>
              </a:rPr>
              <a:t>深度相机法</a:t>
            </a:r>
            <a:endParaRPr lang="en-US" altLang="zh-CN" sz="2800" dirty="0">
              <a:solidFill>
                <a:srgbClr val="000000"/>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endParaRPr lang="en-US" altLang="zh-CN" sz="2800" dirty="0">
              <a:solidFill>
                <a:srgbClr val="000000"/>
              </a:solidFill>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7A48B472-706F-4D9C-BE78-0655A6AE5A92}"/>
              </a:ext>
            </a:extLst>
          </p:cNvPr>
          <p:cNvPicPr>
            <a:picLocks noChangeAspect="1"/>
          </p:cNvPicPr>
          <p:nvPr/>
        </p:nvPicPr>
        <p:blipFill>
          <a:blip r:embed="rId4"/>
          <a:stretch>
            <a:fillRect/>
          </a:stretch>
        </p:blipFill>
        <p:spPr>
          <a:xfrm>
            <a:off x="561699" y="1901293"/>
            <a:ext cx="7345631" cy="2610914"/>
          </a:xfrm>
          <a:prstGeom prst="rect">
            <a:avLst/>
          </a:prstGeom>
        </p:spPr>
      </p:pic>
      <p:sp>
        <p:nvSpPr>
          <p:cNvPr id="3" name="矩形 2">
            <a:extLst>
              <a:ext uri="{FF2B5EF4-FFF2-40B4-BE49-F238E27FC236}">
                <a16:creationId xmlns:a16="http://schemas.microsoft.com/office/drawing/2014/main" id="{8AD7A414-0C8D-43C3-B4F0-158DED97EBB2}"/>
              </a:ext>
            </a:extLst>
          </p:cNvPr>
          <p:cNvSpPr/>
          <p:nvPr/>
        </p:nvSpPr>
        <p:spPr>
          <a:xfrm>
            <a:off x="466725" y="6491552"/>
            <a:ext cx="8776712" cy="338554"/>
          </a:xfrm>
          <a:prstGeom prst="rect">
            <a:avLst/>
          </a:prstGeom>
        </p:spPr>
        <p:txBody>
          <a:bodyPr wrap="square">
            <a:spAutoFit/>
          </a:bodyPr>
          <a:lstStyle/>
          <a:p>
            <a:r>
              <a:rPr lang="en-US" altLang="zh-CN" sz="1600" dirty="0"/>
              <a:t>P127 Book1_Autonomous_mobile_robots_ChineseV1.0</a:t>
            </a:r>
            <a:endParaRPr lang="zh-CN" altLang="en-US" sz="1600" dirty="0"/>
          </a:p>
        </p:txBody>
      </p:sp>
    </p:spTree>
    <p:extLst>
      <p:ext uri="{BB962C8B-B14F-4D97-AF65-F5344CB8AC3E}">
        <p14:creationId xmlns:p14="http://schemas.microsoft.com/office/powerpoint/2010/main" val="328128115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13</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r>
              <a:rPr lang="en-US" altLang="zh-CN" dirty="0"/>
              <a:t>-</a:t>
            </a:r>
            <a:r>
              <a:rPr lang="zh-CN" altLang="en-US" dirty="0"/>
              <a:t>深度获取</a:t>
            </a:r>
            <a:endParaRPr lang="en-US" altLang="zh-CN" dirty="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File:Diaphragm.svg">
            <a:extLst>
              <a:ext uri="{FF2B5EF4-FFF2-40B4-BE49-F238E27FC236}">
                <a16:creationId xmlns:a16="http://schemas.microsoft.com/office/drawing/2014/main" id="{B2057F73-0855-40AF-93AC-D0B8240F4E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905000"/>
            <a:ext cx="5053013"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
            <a:extLst>
              <a:ext uri="{FF2B5EF4-FFF2-40B4-BE49-F238E27FC236}">
                <a16:creationId xmlns:a16="http://schemas.microsoft.com/office/drawing/2014/main" id="{4126CEB3-A746-4D7A-A40F-C9B9C3E50B7E}"/>
              </a:ext>
            </a:extLst>
          </p:cNvPr>
          <p:cNvSpPr txBox="1">
            <a:spLocks noChangeArrowheads="1"/>
          </p:cNvSpPr>
          <p:nvPr/>
        </p:nvSpPr>
        <p:spPr bwMode="auto">
          <a:xfrm>
            <a:off x="457200" y="1293813"/>
            <a:ext cx="4800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i="1">
                <a:solidFill>
                  <a:srgbClr val="3C0023"/>
                </a:solidFill>
                <a:latin typeface="Arial" panose="020B0604020202020204" pitchFamily="34" charset="0"/>
              </a:defRPr>
            </a:lvl1pPr>
            <a:lvl2pPr marL="742950" indent="-285750">
              <a:buFont typeface="Arial" panose="020B0604020202020204" pitchFamily="34" charset="0"/>
              <a:defRPr sz="2400" b="1" i="1">
                <a:solidFill>
                  <a:srgbClr val="3C0023"/>
                </a:solidFill>
                <a:latin typeface="Arial" panose="020B0604020202020204" pitchFamily="34" charset="0"/>
              </a:defRPr>
            </a:lvl2pPr>
            <a:lvl3pPr marL="1143000" indent="-228600">
              <a:buFont typeface="Arial" panose="020B0604020202020204" pitchFamily="34" charset="0"/>
              <a:defRPr sz="2400" b="1" i="1">
                <a:solidFill>
                  <a:srgbClr val="3C0023"/>
                </a:solidFill>
                <a:latin typeface="Arial" panose="020B0604020202020204" pitchFamily="34" charset="0"/>
              </a:defRPr>
            </a:lvl3pPr>
            <a:lvl4pPr marL="1600200" indent="-228600">
              <a:buFont typeface="Arial" panose="020B0604020202020204" pitchFamily="34" charset="0"/>
              <a:defRPr sz="2400" b="1" i="1">
                <a:solidFill>
                  <a:srgbClr val="3C0023"/>
                </a:solidFill>
                <a:latin typeface="Arial" panose="020B0604020202020204" pitchFamily="34" charset="0"/>
              </a:defRPr>
            </a:lvl4pPr>
            <a:lvl5pPr marL="2057400" indent="-228600">
              <a:buFont typeface="Arial" panose="020B0604020202020204" pitchFamily="34" charset="0"/>
              <a:defRPr sz="2400" b="1" i="1">
                <a:solidFill>
                  <a:srgbClr val="3C0023"/>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9pPr>
          </a:lstStyle>
          <a:p>
            <a:r>
              <a:rPr lang="zh-CN" altLang="en-US">
                <a:latin typeface="微软雅黑" panose="020B0503020204020204" pitchFamily="34" charset="-122"/>
                <a:ea typeface="微软雅黑" panose="020B0503020204020204" pitchFamily="34" charset="-122"/>
              </a:rPr>
              <a:t>感光元件尺寸、焦距与景深的关系</a:t>
            </a:r>
          </a:p>
        </p:txBody>
      </p:sp>
      <p:pic>
        <p:nvPicPr>
          <p:cNvPr id="10" name="Picture 4" descr="http://upload.wikimedia.org/wikipedia/commons/thumb/5/51/Jonquil_flowers_at_f32.jpg/120px-Jonquil_flowers_at_f32.jpg">
            <a:extLst>
              <a:ext uri="{FF2B5EF4-FFF2-40B4-BE49-F238E27FC236}">
                <a16:creationId xmlns:a16="http://schemas.microsoft.com/office/drawing/2014/main" id="{4B0814AC-79B1-4F0C-A666-3F89298643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5613" y="1905000"/>
            <a:ext cx="19669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http://upload.wikimedia.org/wikipedia/commons/thumb/0/01/Jonquil_flowers_at_f5.jpg/120px-Jonquil_flowers_at_f5.jpg">
            <a:extLst>
              <a:ext uri="{FF2B5EF4-FFF2-40B4-BE49-F238E27FC236}">
                <a16:creationId xmlns:a16="http://schemas.microsoft.com/office/drawing/2014/main" id="{8B2D5039-A974-43ED-B470-0BEBFAF4A5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8313" y="3962400"/>
            <a:ext cx="1978025"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4">
            <a:extLst>
              <a:ext uri="{FF2B5EF4-FFF2-40B4-BE49-F238E27FC236}">
                <a16:creationId xmlns:a16="http://schemas.microsoft.com/office/drawing/2014/main" id="{2D1A416A-525D-4F91-BEE0-821FEC8DB69E}"/>
              </a:ext>
            </a:extLst>
          </p:cNvPr>
          <p:cNvSpPr>
            <a:spLocks noChangeArrowheads="1"/>
          </p:cNvSpPr>
          <p:nvPr/>
        </p:nvSpPr>
        <p:spPr bwMode="auto">
          <a:xfrm>
            <a:off x="6684963" y="3429000"/>
            <a:ext cx="22494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i="1">
                <a:solidFill>
                  <a:srgbClr val="3C0023"/>
                </a:solidFill>
                <a:latin typeface="Arial" panose="020B0604020202020204" pitchFamily="34" charset="0"/>
              </a:defRPr>
            </a:lvl1pPr>
            <a:lvl2pPr marL="742950" indent="-285750">
              <a:buFont typeface="Arial" panose="020B0604020202020204" pitchFamily="34" charset="0"/>
              <a:defRPr sz="2400" b="1" i="1">
                <a:solidFill>
                  <a:srgbClr val="3C0023"/>
                </a:solidFill>
                <a:latin typeface="Arial" panose="020B0604020202020204" pitchFamily="34" charset="0"/>
              </a:defRPr>
            </a:lvl2pPr>
            <a:lvl3pPr marL="1143000" indent="-228600">
              <a:buFont typeface="Arial" panose="020B0604020202020204" pitchFamily="34" charset="0"/>
              <a:defRPr sz="2400" b="1" i="1">
                <a:solidFill>
                  <a:srgbClr val="3C0023"/>
                </a:solidFill>
                <a:latin typeface="Arial" panose="020B0604020202020204" pitchFamily="34" charset="0"/>
              </a:defRPr>
            </a:lvl3pPr>
            <a:lvl4pPr marL="1600200" indent="-228600">
              <a:buFont typeface="Arial" panose="020B0604020202020204" pitchFamily="34" charset="0"/>
              <a:defRPr sz="2400" b="1" i="1">
                <a:solidFill>
                  <a:srgbClr val="3C0023"/>
                </a:solidFill>
                <a:latin typeface="Arial" panose="020B0604020202020204" pitchFamily="34" charset="0"/>
              </a:defRPr>
            </a:lvl4pPr>
            <a:lvl5pPr marL="2057400" indent="-228600">
              <a:buFont typeface="Arial" panose="020B0604020202020204" pitchFamily="34" charset="0"/>
              <a:defRPr sz="2400" b="1" i="1">
                <a:solidFill>
                  <a:srgbClr val="3C0023"/>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9pPr>
          </a:lstStyle>
          <a:p>
            <a:r>
              <a:rPr lang="zh-CN" altLang="en-US" sz="1800">
                <a:latin typeface="微软雅黑" panose="020B0503020204020204" pitchFamily="34" charset="-122"/>
                <a:ea typeface="微软雅黑" panose="020B0503020204020204" pitchFamily="34" charset="-122"/>
              </a:rPr>
              <a:t>在</a:t>
            </a:r>
            <a:r>
              <a:rPr lang="en-US" altLang="zh-CN" sz="1800">
                <a:latin typeface="微软雅黑" panose="020B0503020204020204" pitchFamily="34" charset="-122"/>
                <a:ea typeface="微软雅黑" panose="020B0503020204020204" pitchFamily="34" charset="-122"/>
              </a:rPr>
              <a:t>f/32</a:t>
            </a:r>
            <a:r>
              <a:rPr lang="zh-CN" altLang="en-US" sz="1800">
                <a:latin typeface="微软雅黑" panose="020B0503020204020204" pitchFamily="34" charset="-122"/>
                <a:ea typeface="微软雅黑" panose="020B0503020204020204" pitchFamily="34" charset="-122"/>
              </a:rPr>
              <a:t>，背景很清楚</a:t>
            </a:r>
          </a:p>
        </p:txBody>
      </p:sp>
      <p:sp>
        <p:nvSpPr>
          <p:cNvPr id="13" name="矩形 5">
            <a:extLst>
              <a:ext uri="{FF2B5EF4-FFF2-40B4-BE49-F238E27FC236}">
                <a16:creationId xmlns:a16="http://schemas.microsoft.com/office/drawing/2014/main" id="{AA54AA0D-B9EB-48B4-BD96-B715218F4C1E}"/>
              </a:ext>
            </a:extLst>
          </p:cNvPr>
          <p:cNvSpPr>
            <a:spLocks noChangeArrowheads="1"/>
          </p:cNvSpPr>
          <p:nvPr/>
        </p:nvSpPr>
        <p:spPr bwMode="auto">
          <a:xfrm>
            <a:off x="6805613" y="5410200"/>
            <a:ext cx="21288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b="1" i="1">
                <a:solidFill>
                  <a:srgbClr val="3C0023"/>
                </a:solidFill>
                <a:latin typeface="Arial" panose="020B0604020202020204" pitchFamily="34" charset="0"/>
              </a:defRPr>
            </a:lvl1pPr>
            <a:lvl2pPr marL="742950" indent="-285750">
              <a:buFont typeface="Arial" panose="020B0604020202020204" pitchFamily="34" charset="0"/>
              <a:defRPr sz="2400" b="1" i="1">
                <a:solidFill>
                  <a:srgbClr val="3C0023"/>
                </a:solidFill>
                <a:latin typeface="Arial" panose="020B0604020202020204" pitchFamily="34" charset="0"/>
              </a:defRPr>
            </a:lvl2pPr>
            <a:lvl3pPr marL="1143000" indent="-228600">
              <a:buFont typeface="Arial" panose="020B0604020202020204" pitchFamily="34" charset="0"/>
              <a:defRPr sz="2400" b="1" i="1">
                <a:solidFill>
                  <a:srgbClr val="3C0023"/>
                </a:solidFill>
                <a:latin typeface="Arial" panose="020B0604020202020204" pitchFamily="34" charset="0"/>
              </a:defRPr>
            </a:lvl3pPr>
            <a:lvl4pPr marL="1600200" indent="-228600">
              <a:buFont typeface="Arial" panose="020B0604020202020204" pitchFamily="34" charset="0"/>
              <a:defRPr sz="2400" b="1" i="1">
                <a:solidFill>
                  <a:srgbClr val="3C0023"/>
                </a:solidFill>
                <a:latin typeface="Arial" panose="020B0604020202020204" pitchFamily="34" charset="0"/>
              </a:defRPr>
            </a:lvl4pPr>
            <a:lvl5pPr marL="2057400" indent="-228600">
              <a:buFont typeface="Arial" panose="020B0604020202020204" pitchFamily="34" charset="0"/>
              <a:defRPr sz="2400" b="1" i="1">
                <a:solidFill>
                  <a:srgbClr val="3C0023"/>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9pPr>
          </a:lstStyle>
          <a:p>
            <a:r>
              <a:rPr lang="zh-CN" altLang="en-US" sz="1800">
                <a:latin typeface="微软雅黑" panose="020B0503020204020204" pitchFamily="34" charset="-122"/>
                <a:ea typeface="微软雅黑" panose="020B0503020204020204" pitchFamily="34" charset="-122"/>
              </a:rPr>
              <a:t>在</a:t>
            </a:r>
            <a:r>
              <a:rPr lang="en-US" altLang="zh-CN" sz="1800">
                <a:latin typeface="微软雅黑" panose="020B0503020204020204" pitchFamily="34" charset="-122"/>
                <a:ea typeface="微软雅黑" panose="020B0503020204020204" pitchFamily="34" charset="-122"/>
              </a:rPr>
              <a:t>f/5.6</a:t>
            </a:r>
            <a:r>
              <a:rPr lang="zh-CN" altLang="en-US" sz="1800">
                <a:latin typeface="微软雅黑" panose="020B0503020204020204" pitchFamily="34" charset="-122"/>
                <a:ea typeface="微软雅黑" panose="020B0503020204020204" pitchFamily="34" charset="-122"/>
              </a:rPr>
              <a:t>，光圈开大使背景模糊，让花与背景分离</a:t>
            </a:r>
          </a:p>
        </p:txBody>
      </p:sp>
    </p:spTree>
    <p:extLst>
      <p:ext uri="{BB962C8B-B14F-4D97-AF65-F5344CB8AC3E}">
        <p14:creationId xmlns:p14="http://schemas.microsoft.com/office/powerpoint/2010/main" val="95609105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14</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r>
              <a:rPr lang="en-US" altLang="zh-CN" dirty="0"/>
              <a:t>-</a:t>
            </a:r>
            <a:r>
              <a:rPr lang="zh-CN" altLang="en-US" dirty="0"/>
              <a:t>深度获取</a:t>
            </a:r>
            <a:endParaRPr lang="en-US" altLang="zh-CN" dirty="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3">
            <a:extLst>
              <a:ext uri="{FF2B5EF4-FFF2-40B4-BE49-F238E27FC236}">
                <a16:creationId xmlns:a16="http://schemas.microsoft.com/office/drawing/2014/main" id="{696FEBA1-12F6-426E-9411-8D2571E9CA68}"/>
              </a:ext>
            </a:extLst>
          </p:cNvPr>
          <p:cNvSpPr txBox="1">
            <a:spLocks noChangeArrowheads="1"/>
          </p:cNvSpPr>
          <p:nvPr/>
        </p:nvSpPr>
        <p:spPr bwMode="auto">
          <a:xfrm>
            <a:off x="457200" y="1219200"/>
            <a:ext cx="9067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a:lstStyle>
          <a:p>
            <a:pPr marL="0" indent="0">
              <a:buFont typeface="Monotype Sorts" pitchFamily="2" charset="2"/>
              <a:buNone/>
            </a:pPr>
            <a:r>
              <a:rPr lang="en-GB" altLang="en-US" kern="0" dirty="0">
                <a:ea typeface="宋体" panose="02010600030101010101" pitchFamily="2" charset="-122"/>
              </a:rPr>
              <a:t>  </a:t>
            </a:r>
            <a:r>
              <a:rPr lang="zh-CN" altLang="en-US" b="1" kern="0" dirty="0">
                <a:latin typeface="微软雅黑" panose="020B0503020204020204" pitchFamily="34" charset="-122"/>
                <a:ea typeface="微软雅黑" panose="020B0503020204020204" pitchFamily="34" charset="-122"/>
              </a:rPr>
              <a:t>散焦深度原理</a:t>
            </a:r>
            <a:endParaRPr lang="en-GB" altLang="en-US" b="1" kern="0" dirty="0">
              <a:latin typeface="微软雅黑" panose="020B0503020204020204" pitchFamily="34" charset="-122"/>
              <a:ea typeface="微软雅黑" panose="020B0503020204020204" pitchFamily="34" charset="-122"/>
            </a:endParaRPr>
          </a:p>
        </p:txBody>
      </p:sp>
      <p:pic>
        <p:nvPicPr>
          <p:cNvPr id="15" name="Picture 4">
            <a:extLst>
              <a:ext uri="{FF2B5EF4-FFF2-40B4-BE49-F238E27FC236}">
                <a16:creationId xmlns:a16="http://schemas.microsoft.com/office/drawing/2014/main" id="{86885A72-80EF-485E-BEBB-2DC1ADC186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817688"/>
            <a:ext cx="7772400"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a:extLst>
              <a:ext uri="{FF2B5EF4-FFF2-40B4-BE49-F238E27FC236}">
                <a16:creationId xmlns:a16="http://schemas.microsoft.com/office/drawing/2014/main" id="{C3A43F94-1E73-46FA-8BD1-532A37D6C2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5181600"/>
            <a:ext cx="2125663" cy="112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a:extLst>
              <a:ext uri="{FF2B5EF4-FFF2-40B4-BE49-F238E27FC236}">
                <a16:creationId xmlns:a16="http://schemas.microsoft.com/office/drawing/2014/main" id="{CFC3AB97-DB80-420D-83CD-4B4382A0F0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5154613"/>
            <a:ext cx="1600200" cy="112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CA44F292-1734-4F10-A006-33111A9B62FF}"/>
              </a:ext>
            </a:extLst>
          </p:cNvPr>
          <p:cNvSpPr/>
          <p:nvPr/>
        </p:nvSpPr>
        <p:spPr>
          <a:xfrm>
            <a:off x="4991100" y="1668462"/>
            <a:ext cx="1630575" cy="830997"/>
          </a:xfrm>
          <a:prstGeom prst="rect">
            <a:avLst/>
          </a:prstGeom>
        </p:spPr>
        <p:txBody>
          <a:bodyPr wrap="none">
            <a:spAutoFit/>
          </a:bodyPr>
          <a:lstStyle/>
          <a:p>
            <a:r>
              <a:rPr lang="zh-CN" altLang="en-US" b="1" kern="0" dirty="0">
                <a:latin typeface="微软雅黑" panose="020B0503020204020204" pitchFamily="34" charset="-122"/>
                <a:ea typeface="微软雅黑" panose="020B0503020204020204" pitchFamily="34" charset="-122"/>
              </a:rPr>
              <a:t>镜头直径</a:t>
            </a:r>
            <a:r>
              <a:rPr lang="en-US" altLang="zh-CN" b="1" kern="0" dirty="0">
                <a:latin typeface="微软雅黑" panose="020B0503020204020204" pitchFamily="34" charset="-122"/>
                <a:ea typeface="微软雅黑" panose="020B0503020204020204" pitchFamily="34" charset="-122"/>
              </a:rPr>
              <a:t>L</a:t>
            </a:r>
          </a:p>
          <a:p>
            <a:r>
              <a:rPr lang="zh-CN" altLang="en-US" b="1" kern="0" dirty="0">
                <a:latin typeface="微软雅黑" panose="020B0503020204020204" pitchFamily="34" charset="-122"/>
                <a:ea typeface="微软雅黑" panose="020B0503020204020204" pitchFamily="34" charset="-122"/>
              </a:rPr>
              <a:t>光斑半径</a:t>
            </a:r>
            <a:r>
              <a:rPr lang="en-US" altLang="zh-CN" b="1" kern="0" dirty="0">
                <a:latin typeface="微软雅黑" panose="020B0503020204020204" pitchFamily="34" charset="-122"/>
                <a:ea typeface="微软雅黑" panose="020B0503020204020204" pitchFamily="34" charset="-122"/>
              </a:rPr>
              <a:t>R</a:t>
            </a:r>
            <a:endParaRPr lang="zh-CN" altLang="en-US" dirty="0"/>
          </a:p>
        </p:txBody>
      </p:sp>
    </p:spTree>
    <p:extLst>
      <p:ext uri="{BB962C8B-B14F-4D97-AF65-F5344CB8AC3E}">
        <p14:creationId xmlns:p14="http://schemas.microsoft.com/office/powerpoint/2010/main" val="374947102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15</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r>
              <a:rPr lang="en-US" altLang="zh-CN" dirty="0"/>
              <a:t>-</a:t>
            </a:r>
            <a:r>
              <a:rPr lang="zh-CN" altLang="en-US" dirty="0"/>
              <a:t>深度获取</a:t>
            </a:r>
            <a:endParaRPr lang="en-US" altLang="zh-CN" dirty="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
            <a:extLst>
              <a:ext uri="{FF2B5EF4-FFF2-40B4-BE49-F238E27FC236}">
                <a16:creationId xmlns:a16="http://schemas.microsoft.com/office/drawing/2014/main" id="{3F2B45A8-C380-4564-9281-4AD969B967FA}"/>
              </a:ext>
            </a:extLst>
          </p:cNvPr>
          <p:cNvSpPr>
            <a:spLocks noChangeArrowheads="1"/>
          </p:cNvSpPr>
          <p:nvPr/>
        </p:nvSpPr>
        <p:spPr bwMode="auto">
          <a:xfrm>
            <a:off x="609600" y="1295400"/>
            <a:ext cx="6019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b="1" i="1">
                <a:solidFill>
                  <a:srgbClr val="3C0023"/>
                </a:solidFill>
                <a:latin typeface="Arial" panose="020B0604020202020204" pitchFamily="34" charset="0"/>
              </a:defRPr>
            </a:lvl1pPr>
            <a:lvl2pPr marL="742950" indent="-285750">
              <a:buFont typeface="Arial" panose="020B0604020202020204" pitchFamily="34" charset="0"/>
              <a:defRPr sz="2400" b="1" i="1">
                <a:solidFill>
                  <a:srgbClr val="3C0023"/>
                </a:solidFill>
                <a:latin typeface="Arial" panose="020B0604020202020204" pitchFamily="34" charset="0"/>
              </a:defRPr>
            </a:lvl2pPr>
            <a:lvl3pPr marL="1143000" indent="-228600">
              <a:buFont typeface="Arial" panose="020B0604020202020204" pitchFamily="34" charset="0"/>
              <a:defRPr sz="2400" b="1" i="1">
                <a:solidFill>
                  <a:srgbClr val="3C0023"/>
                </a:solidFill>
                <a:latin typeface="Arial" panose="020B0604020202020204" pitchFamily="34" charset="0"/>
              </a:defRPr>
            </a:lvl3pPr>
            <a:lvl4pPr marL="1600200" indent="-228600">
              <a:buFont typeface="Arial" panose="020B0604020202020204" pitchFamily="34" charset="0"/>
              <a:defRPr sz="2400" b="1" i="1">
                <a:solidFill>
                  <a:srgbClr val="3C0023"/>
                </a:solidFill>
                <a:latin typeface="Arial" panose="020B0604020202020204" pitchFamily="34" charset="0"/>
              </a:defRPr>
            </a:lvl4pPr>
            <a:lvl5pPr marL="2057400" indent="-228600">
              <a:buFont typeface="Arial" panose="020B0604020202020204" pitchFamily="34" charset="0"/>
              <a:defRPr sz="2400" b="1" i="1">
                <a:solidFill>
                  <a:srgbClr val="3C0023"/>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9pPr>
          </a:lstStyle>
          <a:p>
            <a:pPr>
              <a:buFont typeface="Monotype Sorts" pitchFamily="2" charset="2"/>
              <a:buNone/>
            </a:pPr>
            <a:r>
              <a:rPr lang="zh-CN" altLang="en-US">
                <a:latin typeface="微软雅黑" panose="020B0503020204020204" pitchFamily="34" charset="-122"/>
                <a:ea typeface="微软雅黑" panose="020B0503020204020204" pitchFamily="34" charset="-122"/>
              </a:rPr>
              <a:t>点扩散函数/Point Spread Function </a:t>
            </a:r>
            <a:r>
              <a:rPr lang="zh-CN" altLang="en-US">
                <a:ea typeface="宋体" panose="02010600030101010101" pitchFamily="2" charset="-122"/>
              </a:rPr>
              <a:t>h</a:t>
            </a:r>
            <a:endParaRPr lang="en-US" altLang="zh-CN">
              <a:ea typeface="宋体" panose="02010600030101010101" pitchFamily="2" charset="-122"/>
            </a:endParaRPr>
          </a:p>
        </p:txBody>
      </p:sp>
      <p:pic>
        <p:nvPicPr>
          <p:cNvPr id="7" name="Picture 8" descr="http://swift.gsfc.nasa.gov/analysis/batimages/psf-x4.png">
            <a:extLst>
              <a:ext uri="{FF2B5EF4-FFF2-40B4-BE49-F238E27FC236}">
                <a16:creationId xmlns:a16="http://schemas.microsoft.com/office/drawing/2014/main" id="{4713BB3F-CF29-433A-956E-0E19A4CB4F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063" y="1844675"/>
            <a:ext cx="5276850" cy="439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448342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16</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r>
              <a:rPr lang="en-US" altLang="zh-CN" dirty="0"/>
              <a:t>-</a:t>
            </a:r>
            <a:r>
              <a:rPr lang="zh-CN" altLang="en-US" dirty="0"/>
              <a:t>深度获取</a:t>
            </a:r>
            <a:endParaRPr lang="en-US" altLang="zh-CN" dirty="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A72D50F7-B5D7-46AA-B245-59F070D57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934" y="1216545"/>
            <a:ext cx="7894132" cy="2889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a:extLst>
              <a:ext uri="{FF2B5EF4-FFF2-40B4-BE49-F238E27FC236}">
                <a16:creationId xmlns:a16="http://schemas.microsoft.com/office/drawing/2014/main" id="{0206658B-2B60-44B9-AFB7-5DB9A5487177}"/>
              </a:ext>
            </a:extLst>
          </p:cNvPr>
          <p:cNvPicPr>
            <a:picLocks noChangeAspect="1"/>
          </p:cNvPicPr>
          <p:nvPr/>
        </p:nvPicPr>
        <p:blipFill>
          <a:blip r:embed="rId5"/>
          <a:stretch>
            <a:fillRect/>
          </a:stretch>
        </p:blipFill>
        <p:spPr>
          <a:xfrm>
            <a:off x="540736" y="4187266"/>
            <a:ext cx="7767551" cy="2670733"/>
          </a:xfrm>
          <a:prstGeom prst="rect">
            <a:avLst/>
          </a:prstGeom>
        </p:spPr>
      </p:pic>
    </p:spTree>
    <p:extLst>
      <p:ext uri="{BB962C8B-B14F-4D97-AF65-F5344CB8AC3E}">
        <p14:creationId xmlns:p14="http://schemas.microsoft.com/office/powerpoint/2010/main" val="330295046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17</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r>
              <a:rPr lang="en-US" altLang="zh-CN" dirty="0"/>
              <a:t>-</a:t>
            </a:r>
            <a:r>
              <a:rPr lang="zh-CN" altLang="en-US" dirty="0"/>
              <a:t>深度获取</a:t>
            </a:r>
            <a:endParaRPr lang="en-US" altLang="zh-CN" dirty="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096C14D6-B293-4740-B8CB-BAC285B35EA9}"/>
              </a:ext>
            </a:extLst>
          </p:cNvPr>
          <p:cNvSpPr txBox="1">
            <a:spLocks noChangeArrowheads="1"/>
          </p:cNvSpPr>
          <p:nvPr/>
        </p:nvSpPr>
        <p:spPr bwMode="auto">
          <a:xfrm>
            <a:off x="142875" y="4745038"/>
            <a:ext cx="9067800"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a:lstStyle>
          <a:p>
            <a:pPr marL="0" indent="0">
              <a:buFont typeface="Monotype Sorts" pitchFamily="2" charset="2"/>
              <a:buNone/>
            </a:pPr>
            <a:r>
              <a:rPr lang="zh-CN" altLang="en-US" b="1" kern="0" dirty="0">
                <a:latin typeface="微软雅黑" panose="020B0503020204020204" pitchFamily="34" charset="-122"/>
                <a:ea typeface="微软雅黑" panose="020B0503020204020204" pitchFamily="34" charset="-122"/>
              </a:rPr>
              <a:t>  聚焦深度原理</a:t>
            </a:r>
          </a:p>
          <a:p>
            <a:pPr marL="482600" lvl="1" indent="0">
              <a:buFont typeface="Monotype Sorts" pitchFamily="2" charset="2"/>
              <a:buNone/>
            </a:pPr>
            <a:r>
              <a:rPr lang="zh-CN" altLang="en-US" b="1" kern="0" dirty="0">
                <a:latin typeface="微软雅黑" panose="020B0503020204020204" pitchFamily="34" charset="-122"/>
                <a:ea typeface="微软雅黑" panose="020B0503020204020204" pitchFamily="34" charset="-122"/>
              </a:rPr>
              <a:t>锐度最大化</a:t>
            </a:r>
          </a:p>
          <a:p>
            <a:pPr marL="0" indent="0">
              <a:buFont typeface="Monotype Sorts" pitchFamily="2" charset="2"/>
              <a:buNone/>
            </a:pPr>
            <a:r>
              <a:rPr lang="zh-CN" altLang="en-US" b="1" kern="0" dirty="0">
                <a:latin typeface="微软雅黑" panose="020B0503020204020204" pitchFamily="34" charset="-122"/>
                <a:ea typeface="微软雅黑" panose="020B0503020204020204" pitchFamily="34" charset="-122"/>
              </a:rPr>
              <a:t>  纹理锐度计算：</a:t>
            </a:r>
          </a:p>
          <a:p>
            <a:pPr marL="482600" lvl="1" indent="0">
              <a:buFont typeface="Monotype Sorts" pitchFamily="2" charset="2"/>
              <a:buNone/>
            </a:pPr>
            <a:r>
              <a:rPr lang="zh-CN" altLang="en-US" b="1" kern="0" dirty="0">
                <a:latin typeface="微软雅黑" panose="020B0503020204020204" pitchFamily="34" charset="-122"/>
                <a:ea typeface="微软雅黑" panose="020B0503020204020204" pitchFamily="34" charset="-122"/>
              </a:rPr>
              <a:t>子图梯度</a:t>
            </a:r>
          </a:p>
        </p:txBody>
      </p:sp>
      <p:pic>
        <p:nvPicPr>
          <p:cNvPr id="7" name="Picture 4">
            <a:extLst>
              <a:ext uri="{FF2B5EF4-FFF2-40B4-BE49-F238E27FC236}">
                <a16:creationId xmlns:a16="http://schemas.microsoft.com/office/drawing/2014/main" id="{A72D50F7-B5D7-46AA-B245-59F070D57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275" y="1263650"/>
            <a:ext cx="8686800" cy="317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BC50C29D-F48F-474E-AA76-BB6CD8E49C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875" y="4633913"/>
            <a:ext cx="5295900"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399661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xfrm>
            <a:off x="8243887" y="6356353"/>
            <a:ext cx="676275" cy="2762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18</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r>
              <a:rPr lang="en-US" altLang="zh-CN" dirty="0"/>
              <a:t>-</a:t>
            </a:r>
            <a:r>
              <a:rPr lang="zh-CN" altLang="en-US" dirty="0"/>
              <a:t>深度获取</a:t>
            </a:r>
            <a:endParaRPr lang="en-US" altLang="zh-CN" dirty="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87031ACF-D78D-4F2E-981C-A88405484501}"/>
              </a:ext>
            </a:extLst>
          </p:cNvPr>
          <p:cNvSpPr txBox="1">
            <a:spLocks noChangeArrowheads="1"/>
          </p:cNvSpPr>
          <p:nvPr/>
        </p:nvSpPr>
        <p:spPr bwMode="auto">
          <a:xfrm>
            <a:off x="223838" y="1236664"/>
            <a:ext cx="9067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a:lstStyle>
          <a:p>
            <a:pPr marL="0" indent="0">
              <a:buFont typeface="Monotype Sorts" pitchFamily="2" charset="2"/>
              <a:buNone/>
            </a:pPr>
            <a:r>
              <a:rPr lang="zh-CN" altLang="en-US" b="1" kern="0" dirty="0">
                <a:latin typeface="微软雅黑" panose="020B0503020204020204" pitchFamily="34" charset="-122"/>
                <a:ea typeface="微软雅黑" panose="020B0503020204020204" pitchFamily="34" charset="-122"/>
              </a:rPr>
              <a:t> </a:t>
            </a:r>
            <a:endParaRPr lang="en-US" altLang="zh-CN"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endParaRPr lang="en-US" altLang="zh-CN" sz="1600"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r>
              <a:rPr lang="en-US" altLang="zh-CN" b="1" i="1" kern="0" dirty="0">
                <a:ea typeface="宋体" panose="02010600030101010101" pitchFamily="2" charset="-122"/>
              </a:rPr>
              <a:t>  </a:t>
            </a:r>
            <a:endParaRPr lang="zh-CN" altLang="en-US" b="1" kern="0" dirty="0">
              <a:latin typeface="微软雅黑" panose="020B0503020204020204" pitchFamily="34" charset="-122"/>
              <a:ea typeface="微软雅黑" panose="020B0503020204020204" pitchFamily="34" charset="-122"/>
            </a:endParaRPr>
          </a:p>
          <a:p>
            <a:pPr marL="0" indent="0">
              <a:buFont typeface="Monotype Sorts" pitchFamily="2" charset="2"/>
              <a:buNone/>
            </a:pPr>
            <a:endParaRPr lang="zh-CN" altLang="en-US" b="1" kern="0" dirty="0">
              <a:latin typeface="微软雅黑" panose="020B0503020204020204" pitchFamily="34" charset="-122"/>
              <a:ea typeface="微软雅黑" panose="020B0503020204020204" pitchFamily="34" charset="-122"/>
            </a:endParaRPr>
          </a:p>
          <a:p>
            <a:pPr marL="0" indent="0">
              <a:buFont typeface="Monotype Sorts" pitchFamily="2" charset="2"/>
              <a:buNone/>
            </a:pPr>
            <a:endParaRPr lang="zh-CN" altLang="en-US" b="1" kern="0" dirty="0">
              <a:latin typeface="微软雅黑" panose="020B0503020204020204" pitchFamily="34" charset="-122"/>
              <a:ea typeface="微软雅黑" panose="020B0503020204020204" pitchFamily="34" charset="-122"/>
            </a:endParaRPr>
          </a:p>
          <a:p>
            <a:pPr marL="0" indent="0">
              <a:buFont typeface="Monotype Sorts" pitchFamily="2" charset="2"/>
              <a:buNone/>
            </a:pPr>
            <a:endParaRPr lang="zh-CN" altLang="en-US" b="1" kern="0" dirty="0">
              <a:latin typeface="微软雅黑" panose="020B0503020204020204" pitchFamily="34" charset="-122"/>
              <a:ea typeface="微软雅黑" panose="020B0503020204020204" pitchFamily="34" charset="-122"/>
            </a:endParaRPr>
          </a:p>
          <a:p>
            <a:pPr marL="482600" lvl="1" indent="0">
              <a:buFont typeface="Monotype Sorts" pitchFamily="2" charset="2"/>
              <a:buNone/>
            </a:pPr>
            <a:r>
              <a:rPr lang="zh-CN" altLang="en-US" b="1" kern="0" dirty="0">
                <a:latin typeface="微软雅黑" panose="020B0503020204020204" pitchFamily="34" charset="-122"/>
                <a:ea typeface="微软雅黑" panose="020B0503020204020204" pitchFamily="34" charset="-122"/>
              </a:rPr>
              <a:t>  </a:t>
            </a:r>
          </a:p>
        </p:txBody>
      </p:sp>
      <p:pic>
        <p:nvPicPr>
          <p:cNvPr id="2" name="图片 1">
            <a:extLst>
              <a:ext uri="{FF2B5EF4-FFF2-40B4-BE49-F238E27FC236}">
                <a16:creationId xmlns:a16="http://schemas.microsoft.com/office/drawing/2014/main" id="{CB4C1E65-821D-458E-A4D0-ABA47D36B50D}"/>
              </a:ext>
            </a:extLst>
          </p:cNvPr>
          <p:cNvPicPr>
            <a:picLocks noChangeAspect="1"/>
          </p:cNvPicPr>
          <p:nvPr/>
        </p:nvPicPr>
        <p:blipFill>
          <a:blip r:embed="rId4"/>
          <a:stretch>
            <a:fillRect/>
          </a:stretch>
        </p:blipFill>
        <p:spPr>
          <a:xfrm>
            <a:off x="732253" y="1179899"/>
            <a:ext cx="7849771" cy="5100252"/>
          </a:xfrm>
          <a:prstGeom prst="rect">
            <a:avLst/>
          </a:prstGeom>
        </p:spPr>
      </p:pic>
      <p:pic>
        <p:nvPicPr>
          <p:cNvPr id="3" name="图片 2">
            <a:extLst>
              <a:ext uri="{FF2B5EF4-FFF2-40B4-BE49-F238E27FC236}">
                <a16:creationId xmlns:a16="http://schemas.microsoft.com/office/drawing/2014/main" id="{4EDFBF71-9732-4C3E-A530-3C9E03B8A3E0}"/>
              </a:ext>
            </a:extLst>
          </p:cNvPr>
          <p:cNvPicPr>
            <a:picLocks noChangeAspect="1"/>
          </p:cNvPicPr>
          <p:nvPr/>
        </p:nvPicPr>
        <p:blipFill>
          <a:blip r:embed="rId5"/>
          <a:stretch>
            <a:fillRect/>
          </a:stretch>
        </p:blipFill>
        <p:spPr>
          <a:xfrm>
            <a:off x="1447529" y="6182492"/>
            <a:ext cx="6248942" cy="685859"/>
          </a:xfrm>
          <a:prstGeom prst="rect">
            <a:avLst/>
          </a:prstGeom>
        </p:spPr>
      </p:pic>
    </p:spTree>
    <p:extLst>
      <p:ext uri="{BB962C8B-B14F-4D97-AF65-F5344CB8AC3E}">
        <p14:creationId xmlns:p14="http://schemas.microsoft.com/office/powerpoint/2010/main" val="68471196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xfrm>
            <a:off x="8243887" y="6356353"/>
            <a:ext cx="676275" cy="2762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19</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r>
              <a:rPr lang="en-US" altLang="zh-CN" dirty="0"/>
              <a:t>-</a:t>
            </a:r>
            <a:r>
              <a:rPr lang="zh-CN" altLang="en-US" dirty="0"/>
              <a:t>深度获取</a:t>
            </a:r>
            <a:endParaRPr lang="en-US" altLang="zh-CN" dirty="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87031ACF-D78D-4F2E-981C-A88405484501}"/>
              </a:ext>
            </a:extLst>
          </p:cNvPr>
          <p:cNvSpPr txBox="1">
            <a:spLocks noChangeArrowheads="1"/>
          </p:cNvSpPr>
          <p:nvPr/>
        </p:nvSpPr>
        <p:spPr bwMode="auto">
          <a:xfrm>
            <a:off x="223838" y="1236664"/>
            <a:ext cx="9067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a:lstStyle>
          <a:p>
            <a:pPr marL="0" indent="0">
              <a:buFont typeface="Monotype Sorts" pitchFamily="2" charset="2"/>
              <a:buNone/>
            </a:pPr>
            <a:r>
              <a:rPr lang="zh-CN" altLang="en-US" b="1" kern="0" dirty="0">
                <a:latin typeface="微软雅黑" panose="020B0503020204020204" pitchFamily="34" charset="-122"/>
                <a:ea typeface="微软雅黑" panose="020B0503020204020204" pitchFamily="34" charset="-122"/>
              </a:rPr>
              <a:t> </a:t>
            </a:r>
            <a:endParaRPr lang="en-US" altLang="zh-CN"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endParaRPr lang="en-US" altLang="zh-CN" sz="1600"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r>
              <a:rPr lang="en-US" altLang="zh-CN" b="1" i="1" kern="0" dirty="0">
                <a:ea typeface="宋体" panose="02010600030101010101" pitchFamily="2" charset="-122"/>
              </a:rPr>
              <a:t>  </a:t>
            </a:r>
            <a:endParaRPr lang="zh-CN" altLang="en-US" b="1" kern="0" dirty="0">
              <a:latin typeface="微软雅黑" panose="020B0503020204020204" pitchFamily="34" charset="-122"/>
              <a:ea typeface="微软雅黑" panose="020B0503020204020204" pitchFamily="34" charset="-122"/>
            </a:endParaRPr>
          </a:p>
          <a:p>
            <a:pPr marL="0" indent="0">
              <a:buFont typeface="Monotype Sorts" pitchFamily="2" charset="2"/>
              <a:buNone/>
            </a:pPr>
            <a:endParaRPr lang="zh-CN" altLang="en-US" b="1" kern="0" dirty="0">
              <a:latin typeface="微软雅黑" panose="020B0503020204020204" pitchFamily="34" charset="-122"/>
              <a:ea typeface="微软雅黑" panose="020B0503020204020204" pitchFamily="34" charset="-122"/>
            </a:endParaRPr>
          </a:p>
          <a:p>
            <a:pPr marL="0" indent="0">
              <a:buFont typeface="Monotype Sorts" pitchFamily="2" charset="2"/>
              <a:buNone/>
            </a:pPr>
            <a:endParaRPr lang="zh-CN" altLang="en-US" b="1" kern="0" dirty="0">
              <a:latin typeface="微软雅黑" panose="020B0503020204020204" pitchFamily="34" charset="-122"/>
              <a:ea typeface="微软雅黑" panose="020B0503020204020204" pitchFamily="34" charset="-122"/>
            </a:endParaRPr>
          </a:p>
          <a:p>
            <a:pPr marL="0" indent="0">
              <a:buFont typeface="Monotype Sorts" pitchFamily="2" charset="2"/>
              <a:buNone/>
            </a:pPr>
            <a:endParaRPr lang="zh-CN" altLang="en-US" b="1" kern="0" dirty="0">
              <a:latin typeface="微软雅黑" panose="020B0503020204020204" pitchFamily="34" charset="-122"/>
              <a:ea typeface="微软雅黑" panose="020B0503020204020204" pitchFamily="34" charset="-122"/>
            </a:endParaRPr>
          </a:p>
          <a:p>
            <a:pPr marL="482600" lvl="1" indent="0">
              <a:buFont typeface="Monotype Sorts" pitchFamily="2" charset="2"/>
              <a:buNone/>
            </a:pPr>
            <a:r>
              <a:rPr lang="zh-CN" altLang="en-US" b="1" kern="0" dirty="0">
                <a:latin typeface="微软雅黑" panose="020B0503020204020204" pitchFamily="34" charset="-122"/>
                <a:ea typeface="微软雅黑" panose="020B0503020204020204" pitchFamily="34" charset="-122"/>
              </a:rPr>
              <a:t>  </a:t>
            </a:r>
          </a:p>
        </p:txBody>
      </p:sp>
      <p:pic>
        <p:nvPicPr>
          <p:cNvPr id="3" name="图片 2">
            <a:extLst>
              <a:ext uri="{FF2B5EF4-FFF2-40B4-BE49-F238E27FC236}">
                <a16:creationId xmlns:a16="http://schemas.microsoft.com/office/drawing/2014/main" id="{C6F4B483-3952-494C-8071-1B883215A329}"/>
              </a:ext>
            </a:extLst>
          </p:cNvPr>
          <p:cNvPicPr>
            <a:picLocks noChangeAspect="1"/>
          </p:cNvPicPr>
          <p:nvPr/>
        </p:nvPicPr>
        <p:blipFill>
          <a:blip r:embed="rId4"/>
          <a:stretch>
            <a:fillRect/>
          </a:stretch>
        </p:blipFill>
        <p:spPr>
          <a:xfrm>
            <a:off x="820511" y="2171650"/>
            <a:ext cx="7201524" cy="4275190"/>
          </a:xfrm>
          <a:prstGeom prst="rect">
            <a:avLst/>
          </a:prstGeom>
        </p:spPr>
      </p:pic>
      <p:pic>
        <p:nvPicPr>
          <p:cNvPr id="4" name="图片 3">
            <a:extLst>
              <a:ext uri="{FF2B5EF4-FFF2-40B4-BE49-F238E27FC236}">
                <a16:creationId xmlns:a16="http://schemas.microsoft.com/office/drawing/2014/main" id="{2479A7E3-0F6F-4E72-94BA-5205188F76DA}"/>
              </a:ext>
            </a:extLst>
          </p:cNvPr>
          <p:cNvPicPr>
            <a:picLocks noChangeAspect="1"/>
          </p:cNvPicPr>
          <p:nvPr/>
        </p:nvPicPr>
        <p:blipFill>
          <a:blip r:embed="rId5"/>
          <a:stretch>
            <a:fillRect/>
          </a:stretch>
        </p:blipFill>
        <p:spPr>
          <a:xfrm>
            <a:off x="1312465" y="1432005"/>
            <a:ext cx="6378006" cy="694205"/>
          </a:xfrm>
          <a:prstGeom prst="rect">
            <a:avLst/>
          </a:prstGeom>
        </p:spPr>
      </p:pic>
    </p:spTree>
    <p:extLst>
      <p:ext uri="{BB962C8B-B14F-4D97-AF65-F5344CB8AC3E}">
        <p14:creationId xmlns:p14="http://schemas.microsoft.com/office/powerpoint/2010/main" val="21380354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a:extLst>
              <a:ext uri="{FF2B5EF4-FFF2-40B4-BE49-F238E27FC236}">
                <a16:creationId xmlns:a16="http://schemas.microsoft.com/office/drawing/2014/main" id="{3F26E4EE-A156-4DC2-AF17-A9901D8B2362}"/>
              </a:ext>
            </a:extLst>
          </p:cNvPr>
          <p:cNvSpPr>
            <a:spLocks noGrp="1" noChangeArrowheads="1"/>
          </p:cNvSpPr>
          <p:nvPr>
            <p:ph type="title"/>
          </p:nvPr>
        </p:nvSpPr>
        <p:spPr/>
        <p:txBody>
          <a:bodyPr/>
          <a:lstStyle/>
          <a:p>
            <a:r>
              <a:rPr lang="zh-CN" altLang="en-US" dirty="0">
                <a:latin typeface="Times New Roman" panose="02020603050405020304" pitchFamily="18" charset="0"/>
              </a:rPr>
              <a:t>机器人学的知识架构</a:t>
            </a:r>
            <a:endParaRPr lang="zh-CN" altLang="en-US" dirty="0"/>
          </a:p>
        </p:txBody>
      </p:sp>
      <p:sp>
        <p:nvSpPr>
          <p:cNvPr id="48131" name="内容占位符 2">
            <a:extLst>
              <a:ext uri="{FF2B5EF4-FFF2-40B4-BE49-F238E27FC236}">
                <a16:creationId xmlns:a16="http://schemas.microsoft.com/office/drawing/2014/main" id="{1CF01255-7A96-4F3A-9478-1A1592B189FF}"/>
              </a:ext>
            </a:extLst>
          </p:cNvPr>
          <p:cNvSpPr>
            <a:spLocks noGrp="1" noChangeArrowheads="1"/>
          </p:cNvSpPr>
          <p:nvPr>
            <p:ph idx="1"/>
          </p:nvPr>
        </p:nvSpPr>
        <p:spPr>
          <a:xfrm>
            <a:off x="533400" y="1192213"/>
            <a:ext cx="8101013" cy="4976812"/>
          </a:xfrm>
        </p:spPr>
        <p:txBody>
          <a:bodyPr/>
          <a:lstStyle/>
          <a:p>
            <a:pPr marL="0" indent="0">
              <a:buFont typeface="Wingdings" panose="05000000000000000000" pitchFamily="2" charset="2"/>
              <a:buNone/>
            </a:pPr>
            <a:r>
              <a:rPr kumimoji="1" lang="zh-CN" altLang="zh-CN" sz="2000" b="1" noProof="1">
                <a:solidFill>
                  <a:srgbClr val="C00000"/>
                </a:solidFill>
              </a:rPr>
              <a:t>  1.</a:t>
            </a:r>
            <a:r>
              <a:rPr kumimoji="1" lang="zh-CN" altLang="en-US" sz="2000" b="1" noProof="1">
                <a:solidFill>
                  <a:srgbClr val="C00000"/>
                </a:solidFill>
              </a:rPr>
              <a:t>感知</a:t>
            </a:r>
            <a:r>
              <a:rPr kumimoji="1" lang="zh-CN" altLang="en-US" sz="2000" noProof="1"/>
              <a:t>：视觉传感器、图像传感器、触觉和力传感器、惯导等；</a:t>
            </a:r>
          </a:p>
          <a:p>
            <a:pPr marL="0" indent="0">
              <a:buFont typeface="Wingdings" panose="05000000000000000000" pitchFamily="2" charset="2"/>
              <a:buNone/>
            </a:pPr>
            <a:r>
              <a:rPr kumimoji="1" lang="zh-CN" altLang="en-US" sz="2000" noProof="1"/>
              <a:t>  </a:t>
            </a:r>
            <a:r>
              <a:rPr kumimoji="1" lang="zh-CN" altLang="en-US" sz="2000" b="1" noProof="1">
                <a:solidFill>
                  <a:srgbClr val="C00000"/>
                </a:solidFill>
              </a:rPr>
              <a:t> </a:t>
            </a:r>
            <a:r>
              <a:rPr kumimoji="1" lang="zh-CN" altLang="zh-CN" sz="2000" b="1" noProof="1">
                <a:solidFill>
                  <a:srgbClr val="C00000"/>
                </a:solidFill>
              </a:rPr>
              <a:t>2.</a:t>
            </a:r>
            <a:r>
              <a:rPr kumimoji="1" lang="zh-CN" altLang="en-US" sz="2000" b="1" noProof="1">
                <a:solidFill>
                  <a:srgbClr val="C00000"/>
                </a:solidFill>
              </a:rPr>
              <a:t>认知</a:t>
            </a:r>
            <a:r>
              <a:rPr kumimoji="1" lang="zh-CN" altLang="en-US" sz="2000" noProof="1"/>
              <a:t>：人工智能、知识表达、规划、任务调度、机器学习等；</a:t>
            </a:r>
          </a:p>
          <a:p>
            <a:pPr marL="0" indent="0">
              <a:buFont typeface="Wingdings" panose="05000000000000000000" pitchFamily="2" charset="2"/>
              <a:buNone/>
            </a:pPr>
            <a:r>
              <a:rPr kumimoji="1" lang="zh-CN" altLang="en-US" sz="2000" noProof="1"/>
              <a:t>   </a:t>
            </a:r>
            <a:r>
              <a:rPr kumimoji="1" lang="zh-CN" altLang="zh-CN" sz="2000" b="1" noProof="1">
                <a:solidFill>
                  <a:srgbClr val="C00000"/>
                </a:solidFill>
              </a:rPr>
              <a:t>3.</a:t>
            </a:r>
            <a:r>
              <a:rPr kumimoji="1" lang="zh-CN" altLang="en-US" sz="2000" b="1" noProof="1">
                <a:solidFill>
                  <a:srgbClr val="C00000"/>
                </a:solidFill>
              </a:rPr>
              <a:t>行为</a:t>
            </a:r>
            <a:r>
              <a:rPr kumimoji="1" lang="zh-CN" altLang="en-US" sz="2000" noProof="1"/>
              <a:t>：运动学、动力学、控制、</a:t>
            </a:r>
            <a:r>
              <a:rPr kumimoji="1" lang="en-US" altLang="en-US" sz="2000" noProof="1"/>
              <a:t>manipulation</a:t>
            </a:r>
            <a:r>
              <a:rPr kumimoji="1" lang="zh-CN" altLang="en-US" sz="2000" noProof="1"/>
              <a:t>和</a:t>
            </a:r>
            <a:r>
              <a:rPr kumimoji="1" lang="en-US" altLang="en-US" sz="2000" noProof="1"/>
              <a:t>locomotion</a:t>
            </a:r>
            <a:r>
              <a:rPr kumimoji="1" lang="zh-CN" altLang="en-US" sz="2000" noProof="1"/>
              <a:t>等；</a:t>
            </a:r>
          </a:p>
          <a:p>
            <a:pPr marL="0" indent="0">
              <a:buFont typeface="Wingdings" panose="05000000000000000000" pitchFamily="2" charset="2"/>
              <a:buNone/>
            </a:pPr>
            <a:r>
              <a:rPr kumimoji="1" lang="zh-CN" altLang="en-US" sz="2000" noProof="1"/>
              <a:t>   </a:t>
            </a:r>
            <a:r>
              <a:rPr kumimoji="1" lang="zh-CN" altLang="zh-CN" sz="2000" b="1" noProof="1">
                <a:solidFill>
                  <a:srgbClr val="C00000"/>
                </a:solidFill>
              </a:rPr>
              <a:t>4.</a:t>
            </a:r>
            <a:r>
              <a:rPr kumimoji="1" lang="zh-CN" altLang="en-US" sz="2000" b="1" noProof="1">
                <a:solidFill>
                  <a:srgbClr val="C00000"/>
                </a:solidFill>
              </a:rPr>
              <a:t>数学基础</a:t>
            </a:r>
            <a:r>
              <a:rPr kumimoji="1" lang="zh-CN" altLang="en-US" sz="2000" noProof="1"/>
              <a:t>：最优估计、微分几何、计算几何、运筹学等；</a:t>
            </a:r>
          </a:p>
        </p:txBody>
      </p:sp>
      <p:pic>
        <p:nvPicPr>
          <p:cNvPr id="48132" name="Picture 12" descr="underline_base">
            <a:extLst>
              <a:ext uri="{FF2B5EF4-FFF2-40B4-BE49-F238E27FC236}">
                <a16:creationId xmlns:a16="http://schemas.microsoft.com/office/drawing/2014/main" id="{D42C27B2-38CF-413E-86AA-65E864D2FBD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030288"/>
            <a:ext cx="55721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33" name="组合 1">
            <a:extLst>
              <a:ext uri="{FF2B5EF4-FFF2-40B4-BE49-F238E27FC236}">
                <a16:creationId xmlns:a16="http://schemas.microsoft.com/office/drawing/2014/main" id="{B511BBDA-36D8-42A8-8170-B1B059507381}"/>
              </a:ext>
            </a:extLst>
          </p:cNvPr>
          <p:cNvGrpSpPr>
            <a:grpSpLocks/>
          </p:cNvGrpSpPr>
          <p:nvPr/>
        </p:nvGrpSpPr>
        <p:grpSpPr bwMode="auto">
          <a:xfrm>
            <a:off x="1852613" y="2582863"/>
            <a:ext cx="5505450" cy="3938587"/>
            <a:chOff x="0" y="0"/>
            <a:chExt cx="6304001" cy="4943475"/>
          </a:xfrm>
        </p:grpSpPr>
        <p:sp>
          <p:nvSpPr>
            <p:cNvPr id="48134" name="Rectangle 5">
              <a:extLst>
                <a:ext uri="{FF2B5EF4-FFF2-40B4-BE49-F238E27FC236}">
                  <a16:creationId xmlns:a16="http://schemas.microsoft.com/office/drawing/2014/main" id="{4E34469B-6ABC-4F39-B07E-1E9B88B62127}"/>
                </a:ext>
              </a:extLst>
            </p:cNvPr>
            <p:cNvSpPr>
              <a:spLocks noChangeArrowheads="1"/>
            </p:cNvSpPr>
            <p:nvPr/>
          </p:nvSpPr>
          <p:spPr bwMode="auto">
            <a:xfrm>
              <a:off x="372464" y="1920312"/>
              <a:ext cx="1880526" cy="38721"/>
            </a:xfrm>
            <a:prstGeom prst="rect">
              <a:avLst/>
            </a:prstGeom>
            <a:solidFill>
              <a:srgbClr val="E5CB0B"/>
            </a:solidFill>
            <a:ln w="9525">
              <a:solidFill>
                <a:srgbClr val="E5CB0B"/>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35" name="Rectangle 6">
              <a:extLst>
                <a:ext uri="{FF2B5EF4-FFF2-40B4-BE49-F238E27FC236}">
                  <a16:creationId xmlns:a16="http://schemas.microsoft.com/office/drawing/2014/main" id="{96B0A369-7D7A-4958-B88A-02872F5A0A7E}"/>
                </a:ext>
              </a:extLst>
            </p:cNvPr>
            <p:cNvSpPr>
              <a:spLocks noChangeArrowheads="1"/>
            </p:cNvSpPr>
            <p:nvPr/>
          </p:nvSpPr>
          <p:spPr bwMode="auto">
            <a:xfrm>
              <a:off x="2215184" y="1933218"/>
              <a:ext cx="37807" cy="2197100"/>
            </a:xfrm>
            <a:prstGeom prst="rect">
              <a:avLst/>
            </a:prstGeom>
            <a:solidFill>
              <a:srgbClr val="E5CB0B"/>
            </a:solidFill>
            <a:ln w="9525">
              <a:solidFill>
                <a:srgbClr val="E5CB0B"/>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36" name="Rectangle 7">
              <a:extLst>
                <a:ext uri="{FF2B5EF4-FFF2-40B4-BE49-F238E27FC236}">
                  <a16:creationId xmlns:a16="http://schemas.microsoft.com/office/drawing/2014/main" id="{BE243601-6E51-4A22-B446-B6EED56DCD4E}"/>
                </a:ext>
              </a:extLst>
            </p:cNvPr>
            <p:cNvSpPr>
              <a:spLocks noChangeArrowheads="1"/>
            </p:cNvSpPr>
            <p:nvPr/>
          </p:nvSpPr>
          <p:spPr bwMode="auto">
            <a:xfrm>
              <a:off x="359863" y="4093031"/>
              <a:ext cx="1867923" cy="37288"/>
            </a:xfrm>
            <a:prstGeom prst="rect">
              <a:avLst/>
            </a:prstGeom>
            <a:solidFill>
              <a:srgbClr val="E5CB0B"/>
            </a:solidFill>
            <a:ln w="9525">
              <a:solidFill>
                <a:srgbClr val="E5CB0B"/>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37" name="Rectangle 8">
              <a:extLst>
                <a:ext uri="{FF2B5EF4-FFF2-40B4-BE49-F238E27FC236}">
                  <a16:creationId xmlns:a16="http://schemas.microsoft.com/office/drawing/2014/main" id="{72040CFD-7899-4695-8542-8D93CBBA3848}"/>
                </a:ext>
              </a:extLst>
            </p:cNvPr>
            <p:cNvSpPr>
              <a:spLocks noChangeArrowheads="1"/>
            </p:cNvSpPr>
            <p:nvPr/>
          </p:nvSpPr>
          <p:spPr bwMode="auto">
            <a:xfrm>
              <a:off x="359863" y="1920312"/>
              <a:ext cx="39207" cy="2185627"/>
            </a:xfrm>
            <a:prstGeom prst="rect">
              <a:avLst/>
            </a:prstGeom>
            <a:solidFill>
              <a:srgbClr val="E5CB0B"/>
            </a:solidFill>
            <a:ln w="9525">
              <a:solidFill>
                <a:srgbClr val="E5CB0B"/>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38" name="Rectangle 9">
              <a:extLst>
                <a:ext uri="{FF2B5EF4-FFF2-40B4-BE49-F238E27FC236}">
                  <a16:creationId xmlns:a16="http://schemas.microsoft.com/office/drawing/2014/main" id="{CAE81D61-04E8-4C29-8069-3ED06AC7AAF0}"/>
                </a:ext>
              </a:extLst>
            </p:cNvPr>
            <p:cNvSpPr>
              <a:spLocks noChangeArrowheads="1"/>
            </p:cNvSpPr>
            <p:nvPr/>
          </p:nvSpPr>
          <p:spPr bwMode="auto">
            <a:xfrm>
              <a:off x="4083107" y="1920312"/>
              <a:ext cx="1891728" cy="38721"/>
            </a:xfrm>
            <a:prstGeom prst="rect">
              <a:avLst/>
            </a:prstGeom>
            <a:solidFill>
              <a:srgbClr val="A2C1FE"/>
            </a:solidFill>
            <a:ln w="9525">
              <a:solidFill>
                <a:srgbClr val="A2C1FE"/>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39" name="Rectangle 10">
              <a:extLst>
                <a:ext uri="{FF2B5EF4-FFF2-40B4-BE49-F238E27FC236}">
                  <a16:creationId xmlns:a16="http://schemas.microsoft.com/office/drawing/2014/main" id="{3F1AEC40-9739-4186-89E0-DF783C3FFF3C}"/>
                </a:ext>
              </a:extLst>
            </p:cNvPr>
            <p:cNvSpPr>
              <a:spLocks noChangeArrowheads="1"/>
            </p:cNvSpPr>
            <p:nvPr/>
          </p:nvSpPr>
          <p:spPr bwMode="auto">
            <a:xfrm>
              <a:off x="5937028" y="1933218"/>
              <a:ext cx="37807" cy="2197100"/>
            </a:xfrm>
            <a:prstGeom prst="rect">
              <a:avLst/>
            </a:prstGeom>
            <a:solidFill>
              <a:srgbClr val="A2C1FE"/>
            </a:solidFill>
            <a:ln w="9525">
              <a:solidFill>
                <a:srgbClr val="A2C1FE"/>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0" name="Rectangle 11">
              <a:extLst>
                <a:ext uri="{FF2B5EF4-FFF2-40B4-BE49-F238E27FC236}">
                  <a16:creationId xmlns:a16="http://schemas.microsoft.com/office/drawing/2014/main" id="{FB3CBAC5-FF3B-48A1-9F3E-FABD971BB7D5}"/>
                </a:ext>
              </a:extLst>
            </p:cNvPr>
            <p:cNvSpPr>
              <a:spLocks noChangeArrowheads="1"/>
            </p:cNvSpPr>
            <p:nvPr/>
          </p:nvSpPr>
          <p:spPr bwMode="auto">
            <a:xfrm>
              <a:off x="4070505" y="4093031"/>
              <a:ext cx="1879125" cy="37288"/>
            </a:xfrm>
            <a:prstGeom prst="rect">
              <a:avLst/>
            </a:prstGeom>
            <a:solidFill>
              <a:srgbClr val="A2C1FE"/>
            </a:solidFill>
            <a:ln w="9525">
              <a:solidFill>
                <a:srgbClr val="A2C1FE"/>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1" name="Rectangle 12">
              <a:extLst>
                <a:ext uri="{FF2B5EF4-FFF2-40B4-BE49-F238E27FC236}">
                  <a16:creationId xmlns:a16="http://schemas.microsoft.com/office/drawing/2014/main" id="{004F3555-5699-4630-9A57-32941CE426D7}"/>
                </a:ext>
              </a:extLst>
            </p:cNvPr>
            <p:cNvSpPr>
              <a:spLocks noChangeArrowheads="1"/>
            </p:cNvSpPr>
            <p:nvPr/>
          </p:nvSpPr>
          <p:spPr bwMode="auto">
            <a:xfrm>
              <a:off x="4070505" y="1920312"/>
              <a:ext cx="37806" cy="2185627"/>
            </a:xfrm>
            <a:prstGeom prst="rect">
              <a:avLst/>
            </a:prstGeom>
            <a:solidFill>
              <a:srgbClr val="A2C1FE"/>
            </a:solidFill>
            <a:ln w="9525">
              <a:solidFill>
                <a:srgbClr val="A2C1FE"/>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2" name="Rectangle 13">
              <a:extLst>
                <a:ext uri="{FF2B5EF4-FFF2-40B4-BE49-F238E27FC236}">
                  <a16:creationId xmlns:a16="http://schemas.microsoft.com/office/drawing/2014/main" id="{CF92ADC2-1370-47D8-8889-1AE33041C5FE}"/>
                </a:ext>
              </a:extLst>
            </p:cNvPr>
            <p:cNvSpPr>
              <a:spLocks noChangeArrowheads="1"/>
            </p:cNvSpPr>
            <p:nvPr/>
          </p:nvSpPr>
          <p:spPr bwMode="auto">
            <a:xfrm>
              <a:off x="4248336" y="3418986"/>
              <a:ext cx="1587875" cy="635324"/>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3" name="Rectangle 14">
              <a:extLst>
                <a:ext uri="{FF2B5EF4-FFF2-40B4-BE49-F238E27FC236}">
                  <a16:creationId xmlns:a16="http://schemas.microsoft.com/office/drawing/2014/main" id="{29FD597A-436C-4307-ADD8-F36A403E3A7F}"/>
                </a:ext>
              </a:extLst>
            </p:cNvPr>
            <p:cNvSpPr>
              <a:spLocks noChangeArrowheads="1"/>
            </p:cNvSpPr>
            <p:nvPr/>
          </p:nvSpPr>
          <p:spPr bwMode="auto">
            <a:xfrm>
              <a:off x="4248336" y="2047949"/>
              <a:ext cx="1587875" cy="622416"/>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4" name="Rectangle 15">
              <a:extLst>
                <a:ext uri="{FF2B5EF4-FFF2-40B4-BE49-F238E27FC236}">
                  <a16:creationId xmlns:a16="http://schemas.microsoft.com/office/drawing/2014/main" id="{885DB414-ABED-4858-9C88-5007319A3C52}"/>
                </a:ext>
              </a:extLst>
            </p:cNvPr>
            <p:cNvSpPr>
              <a:spLocks noChangeArrowheads="1"/>
            </p:cNvSpPr>
            <p:nvPr/>
          </p:nvSpPr>
          <p:spPr bwMode="auto">
            <a:xfrm>
              <a:off x="4248336" y="714201"/>
              <a:ext cx="1587875" cy="635324"/>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5" name="Rectangle 16">
              <a:extLst>
                <a:ext uri="{FF2B5EF4-FFF2-40B4-BE49-F238E27FC236}">
                  <a16:creationId xmlns:a16="http://schemas.microsoft.com/office/drawing/2014/main" id="{ECB1FEEE-9A60-4C34-BFB6-4C649B2CB5FB}"/>
                </a:ext>
              </a:extLst>
            </p:cNvPr>
            <p:cNvSpPr>
              <a:spLocks noChangeArrowheads="1"/>
            </p:cNvSpPr>
            <p:nvPr/>
          </p:nvSpPr>
          <p:spPr bwMode="auto">
            <a:xfrm>
              <a:off x="537693" y="714201"/>
              <a:ext cx="1587875" cy="635324"/>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6" name="Rectangle 17">
              <a:extLst>
                <a:ext uri="{FF2B5EF4-FFF2-40B4-BE49-F238E27FC236}">
                  <a16:creationId xmlns:a16="http://schemas.microsoft.com/office/drawing/2014/main" id="{BA9B24A9-4EC7-4B6F-9986-1E5AE893B7F6}"/>
                </a:ext>
              </a:extLst>
            </p:cNvPr>
            <p:cNvSpPr>
              <a:spLocks noChangeArrowheads="1"/>
            </p:cNvSpPr>
            <p:nvPr/>
          </p:nvSpPr>
          <p:spPr bwMode="auto">
            <a:xfrm>
              <a:off x="537693" y="3418986"/>
              <a:ext cx="1587875" cy="635324"/>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7" name="Rectangle 18">
              <a:extLst>
                <a:ext uri="{FF2B5EF4-FFF2-40B4-BE49-F238E27FC236}">
                  <a16:creationId xmlns:a16="http://schemas.microsoft.com/office/drawing/2014/main" id="{5055C716-1F55-46A8-AC46-7F0D8C9D21E8}"/>
                </a:ext>
              </a:extLst>
            </p:cNvPr>
            <p:cNvSpPr>
              <a:spLocks noChangeArrowheads="1"/>
            </p:cNvSpPr>
            <p:nvPr/>
          </p:nvSpPr>
          <p:spPr bwMode="auto">
            <a:xfrm>
              <a:off x="537693" y="2047949"/>
              <a:ext cx="1587875" cy="635324"/>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8" name="Freeform 19">
              <a:extLst>
                <a:ext uri="{FF2B5EF4-FFF2-40B4-BE49-F238E27FC236}">
                  <a16:creationId xmlns:a16="http://schemas.microsoft.com/office/drawing/2014/main" id="{1376AD62-46D2-48C5-BB1C-68173DF5B1A4}"/>
                </a:ext>
              </a:extLst>
            </p:cNvPr>
            <p:cNvSpPr>
              <a:spLocks noChangeArrowheads="1"/>
            </p:cNvSpPr>
            <p:nvPr/>
          </p:nvSpPr>
          <p:spPr bwMode="auto">
            <a:xfrm>
              <a:off x="4108311" y="955136"/>
              <a:ext cx="63011" cy="51629"/>
            </a:xfrm>
            <a:custGeom>
              <a:avLst/>
              <a:gdLst>
                <a:gd name="T0" fmla="*/ 0 w 40"/>
                <a:gd name="T1" fmla="*/ 2147483646 h 32"/>
                <a:gd name="T2" fmla="*/ 0 w 40"/>
                <a:gd name="T3" fmla="*/ 0 h 32"/>
                <a:gd name="T4" fmla="*/ 2147483646 w 40"/>
                <a:gd name="T5" fmla="*/ 2147483646 h 32"/>
                <a:gd name="T6" fmla="*/ 2147483646 w 40"/>
                <a:gd name="T7" fmla="*/ 2147483646 h 32"/>
                <a:gd name="T8" fmla="*/ 0 w 40"/>
                <a:gd name="T9" fmla="*/ 2147483646 h 32"/>
                <a:gd name="T10" fmla="*/ 0 w 40"/>
                <a:gd name="T11" fmla="*/ 2147483646 h 32"/>
                <a:gd name="T12" fmla="*/ 2147483646 w 40"/>
                <a:gd name="T13" fmla="*/ 2147483646 h 32"/>
                <a:gd name="T14" fmla="*/ 2147483646 w 40"/>
                <a:gd name="T15" fmla="*/ 2147483646 h 32"/>
                <a:gd name="T16" fmla="*/ 0 w 40"/>
                <a:gd name="T17" fmla="*/ 2147483646 h 32"/>
                <a:gd name="T18" fmla="*/ 0 w 40"/>
                <a:gd name="T19" fmla="*/ 0 h 32"/>
                <a:gd name="T20" fmla="*/ 2147483646 w 40"/>
                <a:gd name="T21" fmla="*/ 0 h 32"/>
                <a:gd name="T22" fmla="*/ 2147483646 w 40"/>
                <a:gd name="T23" fmla="*/ 2147483646 h 32"/>
                <a:gd name="T24" fmla="*/ 0 w 40"/>
                <a:gd name="T25" fmla="*/ 2147483646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 h="32">
                  <a:moveTo>
                    <a:pt x="0" y="16"/>
                  </a:moveTo>
                  <a:lnTo>
                    <a:pt x="0" y="0"/>
                  </a:lnTo>
                  <a:lnTo>
                    <a:pt x="40" y="16"/>
                  </a:lnTo>
                  <a:lnTo>
                    <a:pt x="40" y="24"/>
                  </a:lnTo>
                  <a:lnTo>
                    <a:pt x="0" y="32"/>
                  </a:lnTo>
                  <a:lnTo>
                    <a:pt x="0" y="24"/>
                  </a:lnTo>
                  <a:lnTo>
                    <a:pt x="40" y="16"/>
                  </a:lnTo>
                  <a:lnTo>
                    <a:pt x="40" y="24"/>
                  </a:lnTo>
                  <a:lnTo>
                    <a:pt x="0" y="8"/>
                  </a:lnTo>
                  <a:lnTo>
                    <a:pt x="0" y="0"/>
                  </a:lnTo>
                  <a:lnTo>
                    <a:pt x="8" y="0"/>
                  </a:lnTo>
                  <a:lnTo>
                    <a:pt x="8" y="16"/>
                  </a:lnTo>
                  <a:lnTo>
                    <a:pt x="0" y="16"/>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49" name="Freeform 21">
              <a:extLst>
                <a:ext uri="{FF2B5EF4-FFF2-40B4-BE49-F238E27FC236}">
                  <a16:creationId xmlns:a16="http://schemas.microsoft.com/office/drawing/2014/main" id="{75E0B0F7-159F-40DE-8C58-C14FB222ABC7}"/>
                </a:ext>
              </a:extLst>
            </p:cNvPr>
            <p:cNvSpPr>
              <a:spLocks noChangeArrowheads="1"/>
            </p:cNvSpPr>
            <p:nvPr/>
          </p:nvSpPr>
          <p:spPr bwMode="auto">
            <a:xfrm>
              <a:off x="4108311" y="955136"/>
              <a:ext cx="63011" cy="38722"/>
            </a:xfrm>
            <a:custGeom>
              <a:avLst/>
              <a:gdLst>
                <a:gd name="T0" fmla="*/ 0 w 40"/>
                <a:gd name="T1" fmla="*/ 2147483646 h 24"/>
                <a:gd name="T2" fmla="*/ 0 w 40"/>
                <a:gd name="T3" fmla="*/ 0 h 24"/>
                <a:gd name="T4" fmla="*/ 2147483646 w 40"/>
                <a:gd name="T5" fmla="*/ 2147483646 h 24"/>
                <a:gd name="T6" fmla="*/ 0 w 40"/>
                <a:gd name="T7" fmla="*/ 2147483646 h 24"/>
                <a:gd name="T8" fmla="*/ 0 w 40"/>
                <a:gd name="T9" fmla="*/ 2147483646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24">
                  <a:moveTo>
                    <a:pt x="0" y="16"/>
                  </a:moveTo>
                  <a:lnTo>
                    <a:pt x="0" y="0"/>
                  </a:lnTo>
                  <a:lnTo>
                    <a:pt x="40" y="16"/>
                  </a:lnTo>
                  <a:lnTo>
                    <a:pt x="0" y="24"/>
                  </a:lnTo>
                  <a:lnTo>
                    <a:pt x="0" y="16"/>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50" name="Rectangle 22">
              <a:extLst>
                <a:ext uri="{FF2B5EF4-FFF2-40B4-BE49-F238E27FC236}">
                  <a16:creationId xmlns:a16="http://schemas.microsoft.com/office/drawing/2014/main" id="{280DA1A3-A4BB-46ED-B35A-035A761D72A4}"/>
                </a:ext>
              </a:extLst>
            </p:cNvPr>
            <p:cNvSpPr>
              <a:spLocks noChangeArrowheads="1"/>
            </p:cNvSpPr>
            <p:nvPr/>
          </p:nvSpPr>
          <p:spPr bwMode="auto">
            <a:xfrm>
              <a:off x="2075159" y="980951"/>
              <a:ext cx="1401" cy="1290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51" name="Rectangle 23">
              <a:extLst>
                <a:ext uri="{FF2B5EF4-FFF2-40B4-BE49-F238E27FC236}">
                  <a16:creationId xmlns:a16="http://schemas.microsoft.com/office/drawing/2014/main" id="{A2CF947C-8855-443B-AA25-2DF0735E7FF7}"/>
                </a:ext>
              </a:extLst>
            </p:cNvPr>
            <p:cNvSpPr>
              <a:spLocks noChangeArrowheads="1"/>
            </p:cNvSpPr>
            <p:nvPr/>
          </p:nvSpPr>
          <p:spPr bwMode="auto">
            <a:xfrm>
              <a:off x="4095710" y="980951"/>
              <a:ext cx="1400" cy="1290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52" name="Rectangle 24">
              <a:extLst>
                <a:ext uri="{FF2B5EF4-FFF2-40B4-BE49-F238E27FC236}">
                  <a16:creationId xmlns:a16="http://schemas.microsoft.com/office/drawing/2014/main" id="{F0FE0284-5D5F-4F4D-8F4E-B8FF17C166D3}"/>
                </a:ext>
              </a:extLst>
            </p:cNvPr>
            <p:cNvSpPr>
              <a:spLocks noChangeArrowheads="1"/>
            </p:cNvSpPr>
            <p:nvPr/>
          </p:nvSpPr>
          <p:spPr bwMode="auto">
            <a:xfrm>
              <a:off x="2075159" y="980951"/>
              <a:ext cx="2020550" cy="1290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53" name="Freeform 25">
              <a:extLst>
                <a:ext uri="{FF2B5EF4-FFF2-40B4-BE49-F238E27FC236}">
                  <a16:creationId xmlns:a16="http://schemas.microsoft.com/office/drawing/2014/main" id="{0421E28B-8FD3-4CE2-BE6A-753C66089AFF}"/>
                </a:ext>
              </a:extLst>
            </p:cNvPr>
            <p:cNvSpPr>
              <a:spLocks noChangeArrowheads="1"/>
            </p:cNvSpPr>
            <p:nvPr/>
          </p:nvSpPr>
          <p:spPr bwMode="auto">
            <a:xfrm>
              <a:off x="4959659" y="1895931"/>
              <a:ext cx="50409" cy="63102"/>
            </a:xfrm>
            <a:custGeom>
              <a:avLst/>
              <a:gdLst>
                <a:gd name="T0" fmla="*/ 2147483646 w 32"/>
                <a:gd name="T1" fmla="*/ 0 h 40"/>
                <a:gd name="T2" fmla="*/ 2147483646 w 32"/>
                <a:gd name="T3" fmla="*/ 0 h 40"/>
                <a:gd name="T4" fmla="*/ 2147483646 w 32"/>
                <a:gd name="T5" fmla="*/ 2147483646 h 40"/>
                <a:gd name="T6" fmla="*/ 2147483646 w 32"/>
                <a:gd name="T7" fmla="*/ 2147483646 h 40"/>
                <a:gd name="T8" fmla="*/ 0 w 32"/>
                <a:gd name="T9" fmla="*/ 0 h 40"/>
                <a:gd name="T10" fmla="*/ 2147483646 w 32"/>
                <a:gd name="T11" fmla="*/ 0 h 40"/>
                <a:gd name="T12" fmla="*/ 2147483646 w 32"/>
                <a:gd name="T13" fmla="*/ 2147483646 h 40"/>
                <a:gd name="T14" fmla="*/ 2147483646 w 32"/>
                <a:gd name="T15" fmla="*/ 2147483646 h 40"/>
                <a:gd name="T16" fmla="*/ 2147483646 w 32"/>
                <a:gd name="T17" fmla="*/ 0 h 40"/>
                <a:gd name="T18" fmla="*/ 2147483646 w 32"/>
                <a:gd name="T19" fmla="*/ 0 h 40"/>
                <a:gd name="T20" fmla="*/ 2147483646 w 32"/>
                <a:gd name="T21" fmla="*/ 2147483646 h 40"/>
                <a:gd name="T22" fmla="*/ 2147483646 w 32"/>
                <a:gd name="T23" fmla="*/ 2147483646 h 40"/>
                <a:gd name="T24" fmla="*/ 2147483646 w 32"/>
                <a:gd name="T25" fmla="*/ 0 h 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2" h="40">
                  <a:moveTo>
                    <a:pt x="16" y="0"/>
                  </a:moveTo>
                  <a:lnTo>
                    <a:pt x="32" y="0"/>
                  </a:lnTo>
                  <a:lnTo>
                    <a:pt x="16" y="40"/>
                  </a:lnTo>
                  <a:lnTo>
                    <a:pt x="8" y="40"/>
                  </a:lnTo>
                  <a:lnTo>
                    <a:pt x="0" y="0"/>
                  </a:lnTo>
                  <a:lnTo>
                    <a:pt x="8" y="0"/>
                  </a:lnTo>
                  <a:lnTo>
                    <a:pt x="16" y="40"/>
                  </a:lnTo>
                  <a:lnTo>
                    <a:pt x="8" y="40"/>
                  </a:lnTo>
                  <a:lnTo>
                    <a:pt x="24" y="0"/>
                  </a:lnTo>
                  <a:lnTo>
                    <a:pt x="32" y="0"/>
                  </a:lnTo>
                  <a:lnTo>
                    <a:pt x="32" y="8"/>
                  </a:lnTo>
                  <a:lnTo>
                    <a:pt x="16" y="8"/>
                  </a:lnTo>
                  <a:lnTo>
                    <a:pt x="16" y="0"/>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54" name="Freeform 26">
              <a:extLst>
                <a:ext uri="{FF2B5EF4-FFF2-40B4-BE49-F238E27FC236}">
                  <a16:creationId xmlns:a16="http://schemas.microsoft.com/office/drawing/2014/main" id="{7FD3753F-E112-48AF-8496-60C93AE1E930}"/>
                </a:ext>
              </a:extLst>
            </p:cNvPr>
            <p:cNvSpPr>
              <a:spLocks noChangeArrowheads="1"/>
            </p:cNvSpPr>
            <p:nvPr/>
          </p:nvSpPr>
          <p:spPr bwMode="auto">
            <a:xfrm>
              <a:off x="4972261" y="1895931"/>
              <a:ext cx="12602" cy="12908"/>
            </a:xfrm>
            <a:custGeom>
              <a:avLst/>
              <a:gdLst>
                <a:gd name="T0" fmla="*/ 0 w 8"/>
                <a:gd name="T1" fmla="*/ 0 h 8"/>
                <a:gd name="T2" fmla="*/ 2147483646 w 8"/>
                <a:gd name="T3" fmla="*/ 0 h 8"/>
                <a:gd name="T4" fmla="*/ 2147483646 w 8"/>
                <a:gd name="T5" fmla="*/ 2147483646 h 8"/>
                <a:gd name="T6" fmla="*/ 0 w 8"/>
                <a:gd name="T7" fmla="*/ 2147483646 h 8"/>
                <a:gd name="T8" fmla="*/ 0 w 8"/>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8">
                  <a:moveTo>
                    <a:pt x="0" y="0"/>
                  </a:moveTo>
                  <a:lnTo>
                    <a:pt x="8" y="0"/>
                  </a:lnTo>
                  <a:lnTo>
                    <a:pt x="8" y="8"/>
                  </a:lnTo>
                  <a:lnTo>
                    <a:pt x="0" y="8"/>
                  </a:lnTo>
                  <a:lnTo>
                    <a:pt x="0" y="0"/>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55" name="Freeform 27">
              <a:extLst>
                <a:ext uri="{FF2B5EF4-FFF2-40B4-BE49-F238E27FC236}">
                  <a16:creationId xmlns:a16="http://schemas.microsoft.com/office/drawing/2014/main" id="{1C4767E5-8E41-4147-AF5D-26B0295B5675}"/>
                </a:ext>
              </a:extLst>
            </p:cNvPr>
            <p:cNvSpPr>
              <a:spLocks noChangeArrowheads="1"/>
            </p:cNvSpPr>
            <p:nvPr/>
          </p:nvSpPr>
          <p:spPr bwMode="auto">
            <a:xfrm>
              <a:off x="4972261" y="1895931"/>
              <a:ext cx="37806" cy="63102"/>
            </a:xfrm>
            <a:custGeom>
              <a:avLst/>
              <a:gdLst>
                <a:gd name="T0" fmla="*/ 2147483646 w 24"/>
                <a:gd name="T1" fmla="*/ 0 h 40"/>
                <a:gd name="T2" fmla="*/ 2147483646 w 24"/>
                <a:gd name="T3" fmla="*/ 0 h 40"/>
                <a:gd name="T4" fmla="*/ 2147483646 w 24"/>
                <a:gd name="T5" fmla="*/ 2147483646 h 40"/>
                <a:gd name="T6" fmla="*/ 0 w 24"/>
                <a:gd name="T7" fmla="*/ 0 h 40"/>
                <a:gd name="T8" fmla="*/ 2147483646 w 24"/>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0">
                  <a:moveTo>
                    <a:pt x="8" y="0"/>
                  </a:moveTo>
                  <a:lnTo>
                    <a:pt x="24" y="0"/>
                  </a:lnTo>
                  <a:lnTo>
                    <a:pt x="8" y="40"/>
                  </a:lnTo>
                  <a:lnTo>
                    <a:pt x="0" y="0"/>
                  </a:lnTo>
                  <a:lnTo>
                    <a:pt x="8" y="0"/>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56" name="Rectangle 28">
              <a:extLst>
                <a:ext uri="{FF2B5EF4-FFF2-40B4-BE49-F238E27FC236}">
                  <a16:creationId xmlns:a16="http://schemas.microsoft.com/office/drawing/2014/main" id="{FC53FC11-14B6-4BDD-932F-DCE89E9D4196}"/>
                </a:ext>
              </a:extLst>
            </p:cNvPr>
            <p:cNvSpPr>
              <a:spLocks noChangeArrowheads="1"/>
            </p:cNvSpPr>
            <p:nvPr/>
          </p:nvSpPr>
          <p:spPr bwMode="auto">
            <a:xfrm>
              <a:off x="4984863" y="1297896"/>
              <a:ext cx="12603" cy="286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57" name="Rectangle 29">
              <a:extLst>
                <a:ext uri="{FF2B5EF4-FFF2-40B4-BE49-F238E27FC236}">
                  <a16:creationId xmlns:a16="http://schemas.microsoft.com/office/drawing/2014/main" id="{C0FC531F-DA91-4223-A47C-CF6CC4964DE3}"/>
                </a:ext>
              </a:extLst>
            </p:cNvPr>
            <p:cNvSpPr>
              <a:spLocks noChangeArrowheads="1"/>
            </p:cNvSpPr>
            <p:nvPr/>
          </p:nvSpPr>
          <p:spPr bwMode="auto">
            <a:xfrm>
              <a:off x="4984863" y="1883024"/>
              <a:ext cx="12603" cy="1434"/>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58" name="Rectangle 30">
              <a:extLst>
                <a:ext uri="{FF2B5EF4-FFF2-40B4-BE49-F238E27FC236}">
                  <a16:creationId xmlns:a16="http://schemas.microsoft.com/office/drawing/2014/main" id="{30E2E13E-3AB9-4DE3-B78A-9C3F05D0B7E7}"/>
                </a:ext>
              </a:extLst>
            </p:cNvPr>
            <p:cNvSpPr>
              <a:spLocks noChangeArrowheads="1"/>
            </p:cNvSpPr>
            <p:nvPr/>
          </p:nvSpPr>
          <p:spPr bwMode="auto">
            <a:xfrm>
              <a:off x="4984863" y="1297896"/>
              <a:ext cx="12603" cy="58512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59" name="Freeform 31">
              <a:extLst>
                <a:ext uri="{FF2B5EF4-FFF2-40B4-BE49-F238E27FC236}">
                  <a16:creationId xmlns:a16="http://schemas.microsoft.com/office/drawing/2014/main" id="{F59B203B-4B8F-47CB-9B8D-FECC1405C9A7}"/>
                </a:ext>
              </a:extLst>
            </p:cNvPr>
            <p:cNvSpPr>
              <a:spLocks noChangeArrowheads="1"/>
            </p:cNvSpPr>
            <p:nvPr/>
          </p:nvSpPr>
          <p:spPr bwMode="auto">
            <a:xfrm>
              <a:off x="4959659" y="3266967"/>
              <a:ext cx="50409" cy="76010"/>
            </a:xfrm>
            <a:custGeom>
              <a:avLst/>
              <a:gdLst>
                <a:gd name="T0" fmla="*/ 2147483646 w 32"/>
                <a:gd name="T1" fmla="*/ 0 h 48"/>
                <a:gd name="T2" fmla="*/ 2147483646 w 32"/>
                <a:gd name="T3" fmla="*/ 0 h 48"/>
                <a:gd name="T4" fmla="*/ 2147483646 w 32"/>
                <a:gd name="T5" fmla="*/ 2147483646 h 48"/>
                <a:gd name="T6" fmla="*/ 2147483646 w 32"/>
                <a:gd name="T7" fmla="*/ 2147483646 h 48"/>
                <a:gd name="T8" fmla="*/ 0 w 32"/>
                <a:gd name="T9" fmla="*/ 0 h 48"/>
                <a:gd name="T10" fmla="*/ 2147483646 w 32"/>
                <a:gd name="T11" fmla="*/ 0 h 48"/>
                <a:gd name="T12" fmla="*/ 2147483646 w 32"/>
                <a:gd name="T13" fmla="*/ 2147483646 h 48"/>
                <a:gd name="T14" fmla="*/ 2147483646 w 32"/>
                <a:gd name="T15" fmla="*/ 2147483646 h 48"/>
                <a:gd name="T16" fmla="*/ 2147483646 w 32"/>
                <a:gd name="T17" fmla="*/ 0 h 48"/>
                <a:gd name="T18" fmla="*/ 2147483646 w 32"/>
                <a:gd name="T19" fmla="*/ 0 h 48"/>
                <a:gd name="T20" fmla="*/ 2147483646 w 32"/>
                <a:gd name="T21" fmla="*/ 2147483646 h 48"/>
                <a:gd name="T22" fmla="*/ 2147483646 w 32"/>
                <a:gd name="T23" fmla="*/ 2147483646 h 48"/>
                <a:gd name="T24" fmla="*/ 2147483646 w 32"/>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2" h="48">
                  <a:moveTo>
                    <a:pt x="16" y="0"/>
                  </a:moveTo>
                  <a:lnTo>
                    <a:pt x="32" y="0"/>
                  </a:lnTo>
                  <a:lnTo>
                    <a:pt x="16" y="48"/>
                  </a:lnTo>
                  <a:lnTo>
                    <a:pt x="8" y="48"/>
                  </a:lnTo>
                  <a:lnTo>
                    <a:pt x="0" y="0"/>
                  </a:lnTo>
                  <a:lnTo>
                    <a:pt x="8" y="0"/>
                  </a:lnTo>
                  <a:lnTo>
                    <a:pt x="16" y="48"/>
                  </a:lnTo>
                  <a:lnTo>
                    <a:pt x="8" y="48"/>
                  </a:lnTo>
                  <a:lnTo>
                    <a:pt x="24" y="0"/>
                  </a:lnTo>
                  <a:lnTo>
                    <a:pt x="32" y="0"/>
                  </a:lnTo>
                  <a:lnTo>
                    <a:pt x="32" y="8"/>
                  </a:lnTo>
                  <a:lnTo>
                    <a:pt x="16" y="8"/>
                  </a:lnTo>
                  <a:lnTo>
                    <a:pt x="16" y="0"/>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60" name="Freeform 32">
              <a:extLst>
                <a:ext uri="{FF2B5EF4-FFF2-40B4-BE49-F238E27FC236}">
                  <a16:creationId xmlns:a16="http://schemas.microsoft.com/office/drawing/2014/main" id="{3B639BD9-080D-45FD-BFCD-3DF200333C78}"/>
                </a:ext>
              </a:extLst>
            </p:cNvPr>
            <p:cNvSpPr>
              <a:spLocks noChangeArrowheads="1"/>
            </p:cNvSpPr>
            <p:nvPr/>
          </p:nvSpPr>
          <p:spPr bwMode="auto">
            <a:xfrm>
              <a:off x="4972261" y="3266967"/>
              <a:ext cx="12602" cy="12908"/>
            </a:xfrm>
            <a:custGeom>
              <a:avLst/>
              <a:gdLst>
                <a:gd name="T0" fmla="*/ 0 w 8"/>
                <a:gd name="T1" fmla="*/ 0 h 8"/>
                <a:gd name="T2" fmla="*/ 2147483646 w 8"/>
                <a:gd name="T3" fmla="*/ 0 h 8"/>
                <a:gd name="T4" fmla="*/ 2147483646 w 8"/>
                <a:gd name="T5" fmla="*/ 2147483646 h 8"/>
                <a:gd name="T6" fmla="*/ 0 w 8"/>
                <a:gd name="T7" fmla="*/ 2147483646 h 8"/>
                <a:gd name="T8" fmla="*/ 0 w 8"/>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8">
                  <a:moveTo>
                    <a:pt x="0" y="0"/>
                  </a:moveTo>
                  <a:lnTo>
                    <a:pt x="8" y="0"/>
                  </a:lnTo>
                  <a:lnTo>
                    <a:pt x="8" y="8"/>
                  </a:lnTo>
                  <a:lnTo>
                    <a:pt x="0" y="8"/>
                  </a:lnTo>
                  <a:lnTo>
                    <a:pt x="0" y="0"/>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61" name="Freeform 33">
              <a:extLst>
                <a:ext uri="{FF2B5EF4-FFF2-40B4-BE49-F238E27FC236}">
                  <a16:creationId xmlns:a16="http://schemas.microsoft.com/office/drawing/2014/main" id="{BDE2EDA9-2CF4-4792-8680-A94602404594}"/>
                </a:ext>
              </a:extLst>
            </p:cNvPr>
            <p:cNvSpPr>
              <a:spLocks noChangeArrowheads="1"/>
            </p:cNvSpPr>
            <p:nvPr/>
          </p:nvSpPr>
          <p:spPr bwMode="auto">
            <a:xfrm>
              <a:off x="4972261" y="3266967"/>
              <a:ext cx="37806" cy="76010"/>
            </a:xfrm>
            <a:custGeom>
              <a:avLst/>
              <a:gdLst>
                <a:gd name="T0" fmla="*/ 2147483646 w 24"/>
                <a:gd name="T1" fmla="*/ 0 h 48"/>
                <a:gd name="T2" fmla="*/ 2147483646 w 24"/>
                <a:gd name="T3" fmla="*/ 0 h 48"/>
                <a:gd name="T4" fmla="*/ 2147483646 w 24"/>
                <a:gd name="T5" fmla="*/ 2147483646 h 48"/>
                <a:gd name="T6" fmla="*/ 0 w 24"/>
                <a:gd name="T7" fmla="*/ 0 h 48"/>
                <a:gd name="T8" fmla="*/ 2147483646 w 24"/>
                <a:gd name="T9" fmla="*/ 0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8">
                  <a:moveTo>
                    <a:pt x="8" y="0"/>
                  </a:moveTo>
                  <a:lnTo>
                    <a:pt x="24" y="0"/>
                  </a:lnTo>
                  <a:lnTo>
                    <a:pt x="8" y="48"/>
                  </a:lnTo>
                  <a:lnTo>
                    <a:pt x="0" y="0"/>
                  </a:lnTo>
                  <a:lnTo>
                    <a:pt x="8" y="0"/>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62" name="Rectangle 34">
              <a:extLst>
                <a:ext uri="{FF2B5EF4-FFF2-40B4-BE49-F238E27FC236}">
                  <a16:creationId xmlns:a16="http://schemas.microsoft.com/office/drawing/2014/main" id="{CD21A34C-3A73-4755-A618-CB5B99BA69E4}"/>
                </a:ext>
              </a:extLst>
            </p:cNvPr>
            <p:cNvSpPr>
              <a:spLocks noChangeArrowheads="1"/>
            </p:cNvSpPr>
            <p:nvPr/>
          </p:nvSpPr>
          <p:spPr bwMode="auto">
            <a:xfrm>
              <a:off x="4984863" y="2670365"/>
              <a:ext cx="12603" cy="1435"/>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63" name="Rectangle 35">
              <a:extLst>
                <a:ext uri="{FF2B5EF4-FFF2-40B4-BE49-F238E27FC236}">
                  <a16:creationId xmlns:a16="http://schemas.microsoft.com/office/drawing/2014/main" id="{7C62A874-CA0F-4D6F-A498-03CE238C39D6}"/>
                </a:ext>
              </a:extLst>
            </p:cNvPr>
            <p:cNvSpPr>
              <a:spLocks noChangeArrowheads="1"/>
            </p:cNvSpPr>
            <p:nvPr/>
          </p:nvSpPr>
          <p:spPr bwMode="auto">
            <a:xfrm>
              <a:off x="4984863" y="3266967"/>
              <a:ext cx="12603" cy="1435"/>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64" name="Rectangle 36">
              <a:extLst>
                <a:ext uri="{FF2B5EF4-FFF2-40B4-BE49-F238E27FC236}">
                  <a16:creationId xmlns:a16="http://schemas.microsoft.com/office/drawing/2014/main" id="{DC848C2C-112A-424F-8E2C-F0F8C8F74CAA}"/>
                </a:ext>
              </a:extLst>
            </p:cNvPr>
            <p:cNvSpPr>
              <a:spLocks noChangeArrowheads="1"/>
            </p:cNvSpPr>
            <p:nvPr/>
          </p:nvSpPr>
          <p:spPr bwMode="auto">
            <a:xfrm>
              <a:off x="4984863" y="2670365"/>
              <a:ext cx="12603" cy="596602"/>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65" name="Freeform 37">
              <a:extLst>
                <a:ext uri="{FF2B5EF4-FFF2-40B4-BE49-F238E27FC236}">
                  <a16:creationId xmlns:a16="http://schemas.microsoft.com/office/drawing/2014/main" id="{FB3FC26F-0360-4788-AD1E-271D6C295291}"/>
                </a:ext>
              </a:extLst>
            </p:cNvPr>
            <p:cNvSpPr>
              <a:spLocks noChangeArrowheads="1"/>
            </p:cNvSpPr>
            <p:nvPr/>
          </p:nvSpPr>
          <p:spPr bwMode="auto">
            <a:xfrm>
              <a:off x="1261619" y="2657459"/>
              <a:ext cx="51809" cy="101823"/>
            </a:xfrm>
            <a:custGeom>
              <a:avLst/>
              <a:gdLst>
                <a:gd name="T0" fmla="*/ 2147483646 w 32"/>
                <a:gd name="T1" fmla="*/ 2147483646 h 64"/>
                <a:gd name="T2" fmla="*/ 0 w 32"/>
                <a:gd name="T3" fmla="*/ 2147483646 h 64"/>
                <a:gd name="T4" fmla="*/ 2147483646 w 32"/>
                <a:gd name="T5" fmla="*/ 2147483646 h 64"/>
                <a:gd name="T6" fmla="*/ 2147483646 w 32"/>
                <a:gd name="T7" fmla="*/ 0 h 64"/>
                <a:gd name="T8" fmla="*/ 2147483646 w 32"/>
                <a:gd name="T9" fmla="*/ 2147483646 h 64"/>
                <a:gd name="T10" fmla="*/ 2147483646 w 32"/>
                <a:gd name="T11" fmla="*/ 2147483646 h 64"/>
                <a:gd name="T12" fmla="*/ 2147483646 w 32"/>
                <a:gd name="T13" fmla="*/ 2147483646 h 64"/>
                <a:gd name="T14" fmla="*/ 2147483646 w 32"/>
                <a:gd name="T15" fmla="*/ 2147483646 h 64"/>
                <a:gd name="T16" fmla="*/ 2147483646 w 32"/>
                <a:gd name="T17" fmla="*/ 2147483646 h 64"/>
                <a:gd name="T18" fmla="*/ 2147483646 w 32"/>
                <a:gd name="T19" fmla="*/ 2147483646 h 64"/>
                <a:gd name="T20" fmla="*/ 0 w 32"/>
                <a:gd name="T21" fmla="*/ 2147483646 h 64"/>
                <a:gd name="T22" fmla="*/ 0 w 32"/>
                <a:gd name="T23" fmla="*/ 2147483646 h 64"/>
                <a:gd name="T24" fmla="*/ 2147483646 w 32"/>
                <a:gd name="T25" fmla="*/ 2147483646 h 64"/>
                <a:gd name="T26" fmla="*/ 2147483646 w 32"/>
                <a:gd name="T27" fmla="*/ 2147483646 h 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2" h="64">
                  <a:moveTo>
                    <a:pt x="8" y="64"/>
                  </a:moveTo>
                  <a:lnTo>
                    <a:pt x="0" y="64"/>
                  </a:lnTo>
                  <a:lnTo>
                    <a:pt x="8" y="24"/>
                  </a:lnTo>
                  <a:lnTo>
                    <a:pt x="8" y="0"/>
                  </a:lnTo>
                  <a:lnTo>
                    <a:pt x="16" y="24"/>
                  </a:lnTo>
                  <a:lnTo>
                    <a:pt x="32" y="64"/>
                  </a:lnTo>
                  <a:lnTo>
                    <a:pt x="24" y="64"/>
                  </a:lnTo>
                  <a:lnTo>
                    <a:pt x="8" y="24"/>
                  </a:lnTo>
                  <a:lnTo>
                    <a:pt x="16" y="24"/>
                  </a:lnTo>
                  <a:lnTo>
                    <a:pt x="8" y="64"/>
                  </a:lnTo>
                  <a:lnTo>
                    <a:pt x="0" y="64"/>
                  </a:lnTo>
                  <a:lnTo>
                    <a:pt x="0" y="56"/>
                  </a:lnTo>
                  <a:lnTo>
                    <a:pt x="8" y="56"/>
                  </a:lnTo>
                  <a:lnTo>
                    <a:pt x="8" y="64"/>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66" name="Freeform 38">
              <a:extLst>
                <a:ext uri="{FF2B5EF4-FFF2-40B4-BE49-F238E27FC236}">
                  <a16:creationId xmlns:a16="http://schemas.microsoft.com/office/drawing/2014/main" id="{F3DD21CB-1D96-4467-809B-46DB641CC603}"/>
                </a:ext>
              </a:extLst>
            </p:cNvPr>
            <p:cNvSpPr>
              <a:spLocks noChangeArrowheads="1"/>
            </p:cNvSpPr>
            <p:nvPr/>
          </p:nvSpPr>
          <p:spPr bwMode="auto">
            <a:xfrm>
              <a:off x="1274221" y="2746375"/>
              <a:ext cx="26605" cy="12907"/>
            </a:xfrm>
            <a:custGeom>
              <a:avLst/>
              <a:gdLst>
                <a:gd name="T0" fmla="*/ 2147483646 w 16"/>
                <a:gd name="T1" fmla="*/ 2147483646 h 8"/>
                <a:gd name="T2" fmla="*/ 0 w 16"/>
                <a:gd name="T3" fmla="*/ 2147483646 h 8"/>
                <a:gd name="T4" fmla="*/ 0 w 16"/>
                <a:gd name="T5" fmla="*/ 0 h 8"/>
                <a:gd name="T6" fmla="*/ 2147483646 w 16"/>
                <a:gd name="T7" fmla="*/ 0 h 8"/>
                <a:gd name="T8" fmla="*/ 2147483646 w 16"/>
                <a:gd name="T9" fmla="*/ 2147483646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8">
                  <a:moveTo>
                    <a:pt x="16" y="8"/>
                  </a:moveTo>
                  <a:lnTo>
                    <a:pt x="0" y="8"/>
                  </a:lnTo>
                  <a:lnTo>
                    <a:pt x="0" y="0"/>
                  </a:lnTo>
                  <a:lnTo>
                    <a:pt x="16" y="0"/>
                  </a:lnTo>
                  <a:lnTo>
                    <a:pt x="16" y="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67" name="Freeform 39">
              <a:extLst>
                <a:ext uri="{FF2B5EF4-FFF2-40B4-BE49-F238E27FC236}">
                  <a16:creationId xmlns:a16="http://schemas.microsoft.com/office/drawing/2014/main" id="{F7A42F45-00B3-42CF-969B-952123091922}"/>
                </a:ext>
              </a:extLst>
            </p:cNvPr>
            <p:cNvSpPr>
              <a:spLocks noChangeArrowheads="1"/>
            </p:cNvSpPr>
            <p:nvPr/>
          </p:nvSpPr>
          <p:spPr bwMode="auto">
            <a:xfrm>
              <a:off x="1261619" y="2696180"/>
              <a:ext cx="39207" cy="63102"/>
            </a:xfrm>
            <a:custGeom>
              <a:avLst/>
              <a:gdLst>
                <a:gd name="T0" fmla="*/ 2147483646 w 24"/>
                <a:gd name="T1" fmla="*/ 2147483646 h 40"/>
                <a:gd name="T2" fmla="*/ 0 w 24"/>
                <a:gd name="T3" fmla="*/ 2147483646 h 40"/>
                <a:gd name="T4" fmla="*/ 2147483646 w 24"/>
                <a:gd name="T5" fmla="*/ 0 h 40"/>
                <a:gd name="T6" fmla="*/ 2147483646 w 24"/>
                <a:gd name="T7" fmla="*/ 2147483646 h 40"/>
                <a:gd name="T8" fmla="*/ 2147483646 w 24"/>
                <a:gd name="T9" fmla="*/ 214748364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0">
                  <a:moveTo>
                    <a:pt x="8" y="40"/>
                  </a:moveTo>
                  <a:lnTo>
                    <a:pt x="0" y="40"/>
                  </a:lnTo>
                  <a:lnTo>
                    <a:pt x="8" y="0"/>
                  </a:lnTo>
                  <a:lnTo>
                    <a:pt x="24" y="40"/>
                  </a:lnTo>
                  <a:lnTo>
                    <a:pt x="8" y="40"/>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68" name="Rectangle 40">
              <a:extLst>
                <a:ext uri="{FF2B5EF4-FFF2-40B4-BE49-F238E27FC236}">
                  <a16:creationId xmlns:a16="http://schemas.microsoft.com/office/drawing/2014/main" id="{72127C58-82A5-457E-AECB-F3EBDE7EC21B}"/>
                </a:ext>
              </a:extLst>
            </p:cNvPr>
            <p:cNvSpPr>
              <a:spLocks noChangeArrowheads="1"/>
            </p:cNvSpPr>
            <p:nvPr/>
          </p:nvSpPr>
          <p:spPr bwMode="auto">
            <a:xfrm>
              <a:off x="1274221" y="3418986"/>
              <a:ext cx="12603" cy="1435"/>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69" name="Rectangle 41">
              <a:extLst>
                <a:ext uri="{FF2B5EF4-FFF2-40B4-BE49-F238E27FC236}">
                  <a16:creationId xmlns:a16="http://schemas.microsoft.com/office/drawing/2014/main" id="{73FC390B-401F-4AA3-971E-662988A8AC92}"/>
                </a:ext>
              </a:extLst>
            </p:cNvPr>
            <p:cNvSpPr>
              <a:spLocks noChangeArrowheads="1"/>
            </p:cNvSpPr>
            <p:nvPr/>
          </p:nvSpPr>
          <p:spPr bwMode="auto">
            <a:xfrm>
              <a:off x="1274221" y="2772190"/>
              <a:ext cx="12603" cy="1434"/>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70" name="Rectangle 42">
              <a:extLst>
                <a:ext uri="{FF2B5EF4-FFF2-40B4-BE49-F238E27FC236}">
                  <a16:creationId xmlns:a16="http://schemas.microsoft.com/office/drawing/2014/main" id="{4B763F78-598C-4F49-A335-F50D858E300E}"/>
                </a:ext>
              </a:extLst>
            </p:cNvPr>
            <p:cNvSpPr>
              <a:spLocks noChangeArrowheads="1"/>
            </p:cNvSpPr>
            <p:nvPr/>
          </p:nvSpPr>
          <p:spPr bwMode="auto">
            <a:xfrm>
              <a:off x="1274221" y="2772190"/>
              <a:ext cx="12603" cy="646796"/>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71" name="Freeform 43">
              <a:extLst>
                <a:ext uri="{FF2B5EF4-FFF2-40B4-BE49-F238E27FC236}">
                  <a16:creationId xmlns:a16="http://schemas.microsoft.com/office/drawing/2014/main" id="{51BB2E55-F921-4484-9FC6-E0EC7777272D}"/>
                </a:ext>
              </a:extLst>
            </p:cNvPr>
            <p:cNvSpPr>
              <a:spLocks noChangeArrowheads="1"/>
            </p:cNvSpPr>
            <p:nvPr/>
          </p:nvSpPr>
          <p:spPr bwMode="auto">
            <a:xfrm>
              <a:off x="1261619" y="1310802"/>
              <a:ext cx="51809" cy="76010"/>
            </a:xfrm>
            <a:custGeom>
              <a:avLst/>
              <a:gdLst>
                <a:gd name="T0" fmla="*/ 2147483646 w 32"/>
                <a:gd name="T1" fmla="*/ 2147483646 h 48"/>
                <a:gd name="T2" fmla="*/ 0 w 32"/>
                <a:gd name="T3" fmla="*/ 2147483646 h 48"/>
                <a:gd name="T4" fmla="*/ 2147483646 w 32"/>
                <a:gd name="T5" fmla="*/ 0 h 48"/>
                <a:gd name="T6" fmla="*/ 2147483646 w 32"/>
                <a:gd name="T7" fmla="*/ 0 h 48"/>
                <a:gd name="T8" fmla="*/ 2147483646 w 32"/>
                <a:gd name="T9" fmla="*/ 2147483646 h 48"/>
                <a:gd name="T10" fmla="*/ 2147483646 w 32"/>
                <a:gd name="T11" fmla="*/ 2147483646 h 48"/>
                <a:gd name="T12" fmla="*/ 2147483646 w 32"/>
                <a:gd name="T13" fmla="*/ 0 h 48"/>
                <a:gd name="T14" fmla="*/ 2147483646 w 32"/>
                <a:gd name="T15" fmla="*/ 0 h 48"/>
                <a:gd name="T16" fmla="*/ 2147483646 w 32"/>
                <a:gd name="T17" fmla="*/ 2147483646 h 48"/>
                <a:gd name="T18" fmla="*/ 0 w 32"/>
                <a:gd name="T19" fmla="*/ 2147483646 h 48"/>
                <a:gd name="T20" fmla="*/ 0 w 32"/>
                <a:gd name="T21" fmla="*/ 2147483646 h 48"/>
                <a:gd name="T22" fmla="*/ 2147483646 w 32"/>
                <a:gd name="T23" fmla="*/ 2147483646 h 48"/>
                <a:gd name="T24" fmla="*/ 2147483646 w 32"/>
                <a:gd name="T25" fmla="*/ 2147483646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2" h="48">
                  <a:moveTo>
                    <a:pt x="8" y="48"/>
                  </a:moveTo>
                  <a:lnTo>
                    <a:pt x="0" y="48"/>
                  </a:lnTo>
                  <a:lnTo>
                    <a:pt x="8" y="0"/>
                  </a:lnTo>
                  <a:lnTo>
                    <a:pt x="16" y="0"/>
                  </a:lnTo>
                  <a:lnTo>
                    <a:pt x="32" y="48"/>
                  </a:lnTo>
                  <a:lnTo>
                    <a:pt x="24" y="48"/>
                  </a:lnTo>
                  <a:lnTo>
                    <a:pt x="8" y="0"/>
                  </a:lnTo>
                  <a:lnTo>
                    <a:pt x="16" y="0"/>
                  </a:lnTo>
                  <a:lnTo>
                    <a:pt x="8" y="48"/>
                  </a:lnTo>
                  <a:lnTo>
                    <a:pt x="0" y="48"/>
                  </a:lnTo>
                  <a:lnTo>
                    <a:pt x="0" y="40"/>
                  </a:lnTo>
                  <a:lnTo>
                    <a:pt x="8" y="40"/>
                  </a:lnTo>
                  <a:lnTo>
                    <a:pt x="8" y="4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72" name="Freeform 44">
              <a:extLst>
                <a:ext uri="{FF2B5EF4-FFF2-40B4-BE49-F238E27FC236}">
                  <a16:creationId xmlns:a16="http://schemas.microsoft.com/office/drawing/2014/main" id="{969EA528-BF23-4153-AA47-A127FF5CCA8C}"/>
                </a:ext>
              </a:extLst>
            </p:cNvPr>
            <p:cNvSpPr>
              <a:spLocks noChangeArrowheads="1"/>
            </p:cNvSpPr>
            <p:nvPr/>
          </p:nvSpPr>
          <p:spPr bwMode="auto">
            <a:xfrm>
              <a:off x="1274221" y="1375339"/>
              <a:ext cx="26605" cy="11473"/>
            </a:xfrm>
            <a:custGeom>
              <a:avLst/>
              <a:gdLst>
                <a:gd name="T0" fmla="*/ 2147483646 w 16"/>
                <a:gd name="T1" fmla="*/ 2147483646 h 8"/>
                <a:gd name="T2" fmla="*/ 0 w 16"/>
                <a:gd name="T3" fmla="*/ 2147483646 h 8"/>
                <a:gd name="T4" fmla="*/ 0 w 16"/>
                <a:gd name="T5" fmla="*/ 0 h 8"/>
                <a:gd name="T6" fmla="*/ 2147483646 w 16"/>
                <a:gd name="T7" fmla="*/ 0 h 8"/>
                <a:gd name="T8" fmla="*/ 2147483646 w 16"/>
                <a:gd name="T9" fmla="*/ 2147483646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8">
                  <a:moveTo>
                    <a:pt x="16" y="8"/>
                  </a:moveTo>
                  <a:lnTo>
                    <a:pt x="0" y="8"/>
                  </a:lnTo>
                  <a:lnTo>
                    <a:pt x="0" y="0"/>
                  </a:lnTo>
                  <a:lnTo>
                    <a:pt x="16" y="0"/>
                  </a:lnTo>
                  <a:lnTo>
                    <a:pt x="16" y="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73" name="Freeform 45">
              <a:extLst>
                <a:ext uri="{FF2B5EF4-FFF2-40B4-BE49-F238E27FC236}">
                  <a16:creationId xmlns:a16="http://schemas.microsoft.com/office/drawing/2014/main" id="{945DAEE4-FAD4-4D60-AC48-66166A70A139}"/>
                </a:ext>
              </a:extLst>
            </p:cNvPr>
            <p:cNvSpPr>
              <a:spLocks noChangeArrowheads="1"/>
            </p:cNvSpPr>
            <p:nvPr/>
          </p:nvSpPr>
          <p:spPr bwMode="auto">
            <a:xfrm>
              <a:off x="1261619" y="1310802"/>
              <a:ext cx="39207" cy="76010"/>
            </a:xfrm>
            <a:custGeom>
              <a:avLst/>
              <a:gdLst>
                <a:gd name="T0" fmla="*/ 2147483646 w 24"/>
                <a:gd name="T1" fmla="*/ 2147483646 h 48"/>
                <a:gd name="T2" fmla="*/ 0 w 24"/>
                <a:gd name="T3" fmla="*/ 2147483646 h 48"/>
                <a:gd name="T4" fmla="*/ 2147483646 w 24"/>
                <a:gd name="T5" fmla="*/ 0 h 48"/>
                <a:gd name="T6" fmla="*/ 2147483646 w 24"/>
                <a:gd name="T7" fmla="*/ 2147483646 h 48"/>
                <a:gd name="T8" fmla="*/ 2147483646 w 24"/>
                <a:gd name="T9" fmla="*/ 2147483646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8">
                  <a:moveTo>
                    <a:pt x="8" y="48"/>
                  </a:moveTo>
                  <a:lnTo>
                    <a:pt x="0" y="48"/>
                  </a:lnTo>
                  <a:lnTo>
                    <a:pt x="8" y="0"/>
                  </a:lnTo>
                  <a:lnTo>
                    <a:pt x="24" y="48"/>
                  </a:lnTo>
                  <a:lnTo>
                    <a:pt x="8" y="4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74" name="Rectangle 46">
              <a:extLst>
                <a:ext uri="{FF2B5EF4-FFF2-40B4-BE49-F238E27FC236}">
                  <a16:creationId xmlns:a16="http://schemas.microsoft.com/office/drawing/2014/main" id="{B7885C5F-3E33-46A8-97FC-FDB25B12AACA}"/>
                </a:ext>
              </a:extLst>
            </p:cNvPr>
            <p:cNvSpPr>
              <a:spLocks noChangeArrowheads="1"/>
            </p:cNvSpPr>
            <p:nvPr/>
          </p:nvSpPr>
          <p:spPr bwMode="auto">
            <a:xfrm>
              <a:off x="1274221" y="2035043"/>
              <a:ext cx="12603" cy="1434"/>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75" name="Rectangle 47">
              <a:extLst>
                <a:ext uri="{FF2B5EF4-FFF2-40B4-BE49-F238E27FC236}">
                  <a16:creationId xmlns:a16="http://schemas.microsoft.com/office/drawing/2014/main" id="{3B126A81-6DF2-488D-B160-A1D21BB6C2AF}"/>
                </a:ext>
              </a:extLst>
            </p:cNvPr>
            <p:cNvSpPr>
              <a:spLocks noChangeArrowheads="1"/>
            </p:cNvSpPr>
            <p:nvPr/>
          </p:nvSpPr>
          <p:spPr bwMode="auto">
            <a:xfrm>
              <a:off x="1274221" y="1386812"/>
              <a:ext cx="12603" cy="286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76" name="Rectangle 48">
              <a:extLst>
                <a:ext uri="{FF2B5EF4-FFF2-40B4-BE49-F238E27FC236}">
                  <a16:creationId xmlns:a16="http://schemas.microsoft.com/office/drawing/2014/main" id="{03E09191-E6CF-4B47-94D3-101D0E49C818}"/>
                </a:ext>
              </a:extLst>
            </p:cNvPr>
            <p:cNvSpPr>
              <a:spLocks noChangeArrowheads="1"/>
            </p:cNvSpPr>
            <p:nvPr/>
          </p:nvSpPr>
          <p:spPr bwMode="auto">
            <a:xfrm>
              <a:off x="1274221" y="1386812"/>
              <a:ext cx="12603" cy="648230"/>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77" name="Freeform 49">
              <a:extLst>
                <a:ext uri="{FF2B5EF4-FFF2-40B4-BE49-F238E27FC236}">
                  <a16:creationId xmlns:a16="http://schemas.microsoft.com/office/drawing/2014/main" id="{6540F28F-2131-4989-B99C-5A459BE32085}"/>
                </a:ext>
              </a:extLst>
            </p:cNvPr>
            <p:cNvSpPr>
              <a:spLocks noChangeArrowheads="1"/>
            </p:cNvSpPr>
            <p:nvPr/>
          </p:nvSpPr>
          <p:spPr bwMode="auto">
            <a:xfrm>
              <a:off x="3803058" y="3978300"/>
              <a:ext cx="77014" cy="76010"/>
            </a:xfrm>
            <a:custGeom>
              <a:avLst/>
              <a:gdLst>
                <a:gd name="T0" fmla="*/ 2147483646 w 48"/>
                <a:gd name="T1" fmla="*/ 2147483646 h 48"/>
                <a:gd name="T2" fmla="*/ 2147483646 w 48"/>
                <a:gd name="T3" fmla="*/ 2147483646 h 48"/>
                <a:gd name="T4" fmla="*/ 2147483646 w 48"/>
                <a:gd name="T5" fmla="*/ 2147483646 h 48"/>
                <a:gd name="T6" fmla="*/ 0 w 48"/>
                <a:gd name="T7" fmla="*/ 2147483646 h 48"/>
                <a:gd name="T8" fmla="*/ 2147483646 w 48"/>
                <a:gd name="T9" fmla="*/ 0 h 48"/>
                <a:gd name="T10" fmla="*/ 2147483646 w 48"/>
                <a:gd name="T11" fmla="*/ 2147483646 h 48"/>
                <a:gd name="T12" fmla="*/ 2147483646 w 48"/>
                <a:gd name="T13" fmla="*/ 2147483646 h 48"/>
                <a:gd name="T14" fmla="*/ 0 w 48"/>
                <a:gd name="T15" fmla="*/ 2147483646 h 48"/>
                <a:gd name="T16" fmla="*/ 2147483646 w 48"/>
                <a:gd name="T17" fmla="*/ 2147483646 h 48"/>
                <a:gd name="T18" fmla="*/ 2147483646 w 48"/>
                <a:gd name="T19" fmla="*/ 2147483646 h 48"/>
                <a:gd name="T20" fmla="*/ 2147483646 w 48"/>
                <a:gd name="T21" fmla="*/ 2147483646 h 48"/>
                <a:gd name="T22" fmla="*/ 2147483646 w 48"/>
                <a:gd name="T23" fmla="*/ 2147483646 h 48"/>
                <a:gd name="T24" fmla="*/ 2147483646 w 48"/>
                <a:gd name="T25" fmla="*/ 2147483646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8" h="48">
                  <a:moveTo>
                    <a:pt x="40" y="16"/>
                  </a:moveTo>
                  <a:lnTo>
                    <a:pt x="48" y="24"/>
                  </a:lnTo>
                  <a:lnTo>
                    <a:pt x="8" y="48"/>
                  </a:lnTo>
                  <a:lnTo>
                    <a:pt x="0" y="40"/>
                  </a:lnTo>
                  <a:lnTo>
                    <a:pt x="24" y="0"/>
                  </a:lnTo>
                  <a:lnTo>
                    <a:pt x="32" y="8"/>
                  </a:lnTo>
                  <a:lnTo>
                    <a:pt x="8" y="48"/>
                  </a:lnTo>
                  <a:lnTo>
                    <a:pt x="0" y="40"/>
                  </a:lnTo>
                  <a:lnTo>
                    <a:pt x="40" y="16"/>
                  </a:lnTo>
                  <a:lnTo>
                    <a:pt x="48" y="24"/>
                  </a:lnTo>
                  <a:lnTo>
                    <a:pt x="40" y="32"/>
                  </a:lnTo>
                  <a:lnTo>
                    <a:pt x="32" y="24"/>
                  </a:lnTo>
                  <a:lnTo>
                    <a:pt x="40" y="16"/>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78" name="Freeform 50">
              <a:extLst>
                <a:ext uri="{FF2B5EF4-FFF2-40B4-BE49-F238E27FC236}">
                  <a16:creationId xmlns:a16="http://schemas.microsoft.com/office/drawing/2014/main" id="{0A01BE89-BE83-4CF8-AD98-DB7F0F472DFE}"/>
                </a:ext>
              </a:extLst>
            </p:cNvPr>
            <p:cNvSpPr>
              <a:spLocks noChangeArrowheads="1"/>
            </p:cNvSpPr>
            <p:nvPr/>
          </p:nvSpPr>
          <p:spPr bwMode="auto">
            <a:xfrm>
              <a:off x="3842265" y="3991207"/>
              <a:ext cx="25204" cy="25814"/>
            </a:xfrm>
            <a:custGeom>
              <a:avLst/>
              <a:gdLst>
                <a:gd name="T0" fmla="*/ 2147483646 w 16"/>
                <a:gd name="T1" fmla="*/ 0 h 16"/>
                <a:gd name="T2" fmla="*/ 2147483646 w 16"/>
                <a:gd name="T3" fmla="*/ 2147483646 h 16"/>
                <a:gd name="T4" fmla="*/ 2147483646 w 16"/>
                <a:gd name="T5" fmla="*/ 2147483646 h 16"/>
                <a:gd name="T6" fmla="*/ 0 w 16"/>
                <a:gd name="T7" fmla="*/ 2147483646 h 16"/>
                <a:gd name="T8" fmla="*/ 2147483646 w 16"/>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6">
                  <a:moveTo>
                    <a:pt x="8" y="0"/>
                  </a:moveTo>
                  <a:lnTo>
                    <a:pt x="16" y="8"/>
                  </a:lnTo>
                  <a:lnTo>
                    <a:pt x="8" y="16"/>
                  </a:lnTo>
                  <a:lnTo>
                    <a:pt x="0" y="8"/>
                  </a:lnTo>
                  <a:lnTo>
                    <a:pt x="8" y="0"/>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79" name="Freeform 51">
              <a:extLst>
                <a:ext uri="{FF2B5EF4-FFF2-40B4-BE49-F238E27FC236}">
                  <a16:creationId xmlns:a16="http://schemas.microsoft.com/office/drawing/2014/main" id="{E8ED4C3D-CC85-426F-A806-6653BACC351D}"/>
                </a:ext>
              </a:extLst>
            </p:cNvPr>
            <p:cNvSpPr>
              <a:spLocks noChangeArrowheads="1"/>
            </p:cNvSpPr>
            <p:nvPr/>
          </p:nvSpPr>
          <p:spPr bwMode="auto">
            <a:xfrm>
              <a:off x="3815661" y="3991207"/>
              <a:ext cx="64411" cy="63102"/>
            </a:xfrm>
            <a:custGeom>
              <a:avLst/>
              <a:gdLst>
                <a:gd name="T0" fmla="*/ 2147483646 w 40"/>
                <a:gd name="T1" fmla="*/ 2147483646 h 40"/>
                <a:gd name="T2" fmla="*/ 2147483646 w 40"/>
                <a:gd name="T3" fmla="*/ 2147483646 h 40"/>
                <a:gd name="T4" fmla="*/ 0 w 40"/>
                <a:gd name="T5" fmla="*/ 2147483646 h 40"/>
                <a:gd name="T6" fmla="*/ 2147483646 w 40"/>
                <a:gd name="T7" fmla="*/ 0 h 40"/>
                <a:gd name="T8" fmla="*/ 2147483646 w 40"/>
                <a:gd name="T9" fmla="*/ 214748364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2" y="8"/>
                  </a:moveTo>
                  <a:lnTo>
                    <a:pt x="40" y="16"/>
                  </a:lnTo>
                  <a:lnTo>
                    <a:pt x="0" y="40"/>
                  </a:lnTo>
                  <a:lnTo>
                    <a:pt x="24" y="0"/>
                  </a:lnTo>
                  <a:lnTo>
                    <a:pt x="32" y="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0" name="Freeform 52">
              <a:extLst>
                <a:ext uri="{FF2B5EF4-FFF2-40B4-BE49-F238E27FC236}">
                  <a16:creationId xmlns:a16="http://schemas.microsoft.com/office/drawing/2014/main" id="{9FA7EB65-811B-4A95-9032-4DD7ECAD10E6}"/>
                </a:ext>
              </a:extLst>
            </p:cNvPr>
            <p:cNvSpPr>
              <a:spLocks noChangeArrowheads="1"/>
            </p:cNvSpPr>
            <p:nvPr/>
          </p:nvSpPr>
          <p:spPr bwMode="auto">
            <a:xfrm>
              <a:off x="4197927" y="3685735"/>
              <a:ext cx="12603" cy="12908"/>
            </a:xfrm>
            <a:custGeom>
              <a:avLst/>
              <a:gdLst>
                <a:gd name="T0" fmla="*/ 2147483646 w 8"/>
                <a:gd name="T1" fmla="*/ 2147483646 h 8"/>
                <a:gd name="T2" fmla="*/ 2147483646 w 8"/>
                <a:gd name="T3" fmla="*/ 2147483646 h 8"/>
                <a:gd name="T4" fmla="*/ 0 w 8"/>
                <a:gd name="T5" fmla="*/ 0 h 8"/>
                <a:gd name="T6" fmla="*/ 2147483646 w 8"/>
                <a:gd name="T7" fmla="*/ 2147483646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8" y="8"/>
                  </a:moveTo>
                  <a:lnTo>
                    <a:pt x="8" y="8"/>
                  </a:lnTo>
                  <a:lnTo>
                    <a:pt x="0" y="0"/>
                  </a:lnTo>
                  <a:lnTo>
                    <a:pt x="8" y="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1" name="Freeform 53">
              <a:extLst>
                <a:ext uri="{FF2B5EF4-FFF2-40B4-BE49-F238E27FC236}">
                  <a16:creationId xmlns:a16="http://schemas.microsoft.com/office/drawing/2014/main" id="{88592D62-F059-44C6-B3CF-2B0EDA316E14}"/>
                </a:ext>
              </a:extLst>
            </p:cNvPr>
            <p:cNvSpPr>
              <a:spLocks noChangeArrowheads="1"/>
            </p:cNvSpPr>
            <p:nvPr/>
          </p:nvSpPr>
          <p:spPr bwMode="auto">
            <a:xfrm>
              <a:off x="3867470" y="4004114"/>
              <a:ext cx="12603" cy="12908"/>
            </a:xfrm>
            <a:custGeom>
              <a:avLst/>
              <a:gdLst>
                <a:gd name="T0" fmla="*/ 2147483646 w 8"/>
                <a:gd name="T1" fmla="*/ 2147483646 h 8"/>
                <a:gd name="T2" fmla="*/ 2147483646 w 8"/>
                <a:gd name="T3" fmla="*/ 2147483646 h 8"/>
                <a:gd name="T4" fmla="*/ 0 w 8"/>
                <a:gd name="T5" fmla="*/ 0 h 8"/>
                <a:gd name="T6" fmla="*/ 2147483646 w 8"/>
                <a:gd name="T7" fmla="*/ 2147483646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8" y="8"/>
                  </a:moveTo>
                  <a:lnTo>
                    <a:pt x="8" y="8"/>
                  </a:lnTo>
                  <a:lnTo>
                    <a:pt x="0" y="0"/>
                  </a:lnTo>
                  <a:lnTo>
                    <a:pt x="8" y="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2" name="Freeform 54">
              <a:extLst>
                <a:ext uri="{FF2B5EF4-FFF2-40B4-BE49-F238E27FC236}">
                  <a16:creationId xmlns:a16="http://schemas.microsoft.com/office/drawing/2014/main" id="{3C902B06-965E-46D8-B9F7-D7E774C95D68}"/>
                </a:ext>
              </a:extLst>
            </p:cNvPr>
            <p:cNvSpPr>
              <a:spLocks noChangeArrowheads="1"/>
            </p:cNvSpPr>
            <p:nvPr/>
          </p:nvSpPr>
          <p:spPr bwMode="auto">
            <a:xfrm>
              <a:off x="3867470" y="3685735"/>
              <a:ext cx="343060" cy="331286"/>
            </a:xfrm>
            <a:custGeom>
              <a:avLst/>
              <a:gdLst>
                <a:gd name="T0" fmla="*/ 2147483646 w 216"/>
                <a:gd name="T1" fmla="*/ 2147483646 h 208"/>
                <a:gd name="T2" fmla="*/ 2147483646 w 216"/>
                <a:gd name="T3" fmla="*/ 0 h 208"/>
                <a:gd name="T4" fmla="*/ 0 w 216"/>
                <a:gd name="T5" fmla="*/ 2147483646 h 208"/>
                <a:gd name="T6" fmla="*/ 2147483646 w 216"/>
                <a:gd name="T7" fmla="*/ 2147483646 h 208"/>
                <a:gd name="T8" fmla="*/ 2147483646 w 216"/>
                <a:gd name="T9" fmla="*/ 2147483646 h 2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 h="208">
                  <a:moveTo>
                    <a:pt x="216" y="8"/>
                  </a:moveTo>
                  <a:lnTo>
                    <a:pt x="208" y="0"/>
                  </a:lnTo>
                  <a:lnTo>
                    <a:pt x="0" y="200"/>
                  </a:lnTo>
                  <a:lnTo>
                    <a:pt x="8" y="208"/>
                  </a:lnTo>
                  <a:lnTo>
                    <a:pt x="216" y="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3" name="Freeform 55">
              <a:extLst>
                <a:ext uri="{FF2B5EF4-FFF2-40B4-BE49-F238E27FC236}">
                  <a16:creationId xmlns:a16="http://schemas.microsoft.com/office/drawing/2014/main" id="{63594CCB-B92C-4B94-B6FE-524BFB02486C}"/>
                </a:ext>
              </a:extLst>
            </p:cNvPr>
            <p:cNvSpPr>
              <a:spLocks noChangeArrowheads="1"/>
            </p:cNvSpPr>
            <p:nvPr/>
          </p:nvSpPr>
          <p:spPr bwMode="auto">
            <a:xfrm>
              <a:off x="2087762" y="3685735"/>
              <a:ext cx="75613" cy="76010"/>
            </a:xfrm>
            <a:custGeom>
              <a:avLst/>
              <a:gdLst>
                <a:gd name="T0" fmla="*/ 2147483646 w 48"/>
                <a:gd name="T1" fmla="*/ 2147483646 h 48"/>
                <a:gd name="T2" fmla="*/ 2147483646 w 48"/>
                <a:gd name="T3" fmla="*/ 2147483646 h 48"/>
                <a:gd name="T4" fmla="*/ 0 w 48"/>
                <a:gd name="T5" fmla="*/ 2147483646 h 48"/>
                <a:gd name="T6" fmla="*/ 2147483646 w 48"/>
                <a:gd name="T7" fmla="*/ 0 h 48"/>
                <a:gd name="T8" fmla="*/ 2147483646 w 48"/>
                <a:gd name="T9" fmla="*/ 2147483646 h 48"/>
                <a:gd name="T10" fmla="*/ 2147483646 w 48"/>
                <a:gd name="T11" fmla="*/ 2147483646 h 48"/>
                <a:gd name="T12" fmla="*/ 0 w 48"/>
                <a:gd name="T13" fmla="*/ 2147483646 h 48"/>
                <a:gd name="T14" fmla="*/ 2147483646 w 48"/>
                <a:gd name="T15" fmla="*/ 0 h 48"/>
                <a:gd name="T16" fmla="*/ 2147483646 w 48"/>
                <a:gd name="T17" fmla="*/ 2147483646 h 48"/>
                <a:gd name="T18" fmla="*/ 2147483646 w 48"/>
                <a:gd name="T19" fmla="*/ 2147483646 h 48"/>
                <a:gd name="T20" fmla="*/ 2147483646 w 48"/>
                <a:gd name="T21" fmla="*/ 2147483646 h 48"/>
                <a:gd name="T22" fmla="*/ 2147483646 w 48"/>
                <a:gd name="T23" fmla="*/ 2147483646 h 48"/>
                <a:gd name="T24" fmla="*/ 2147483646 w 48"/>
                <a:gd name="T25" fmla="*/ 2147483646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8" h="48">
                  <a:moveTo>
                    <a:pt x="32" y="40"/>
                  </a:moveTo>
                  <a:lnTo>
                    <a:pt x="24" y="48"/>
                  </a:lnTo>
                  <a:lnTo>
                    <a:pt x="0" y="8"/>
                  </a:lnTo>
                  <a:lnTo>
                    <a:pt x="8" y="0"/>
                  </a:lnTo>
                  <a:lnTo>
                    <a:pt x="48" y="24"/>
                  </a:lnTo>
                  <a:lnTo>
                    <a:pt x="40" y="32"/>
                  </a:lnTo>
                  <a:lnTo>
                    <a:pt x="0" y="8"/>
                  </a:lnTo>
                  <a:lnTo>
                    <a:pt x="8" y="0"/>
                  </a:lnTo>
                  <a:lnTo>
                    <a:pt x="32" y="40"/>
                  </a:lnTo>
                  <a:lnTo>
                    <a:pt x="24" y="48"/>
                  </a:lnTo>
                  <a:lnTo>
                    <a:pt x="16" y="40"/>
                  </a:lnTo>
                  <a:lnTo>
                    <a:pt x="24" y="32"/>
                  </a:lnTo>
                  <a:lnTo>
                    <a:pt x="32" y="40"/>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4" name="Freeform 56">
              <a:extLst>
                <a:ext uri="{FF2B5EF4-FFF2-40B4-BE49-F238E27FC236}">
                  <a16:creationId xmlns:a16="http://schemas.microsoft.com/office/drawing/2014/main" id="{0E3155E6-FC4D-45BF-9A69-3FF2654D3BD3}"/>
                </a:ext>
              </a:extLst>
            </p:cNvPr>
            <p:cNvSpPr>
              <a:spLocks noChangeArrowheads="1"/>
            </p:cNvSpPr>
            <p:nvPr/>
          </p:nvSpPr>
          <p:spPr bwMode="auto">
            <a:xfrm>
              <a:off x="2125568" y="3724457"/>
              <a:ext cx="25204" cy="25814"/>
            </a:xfrm>
            <a:custGeom>
              <a:avLst/>
              <a:gdLst>
                <a:gd name="T0" fmla="*/ 2147483646 w 16"/>
                <a:gd name="T1" fmla="*/ 2147483646 h 16"/>
                <a:gd name="T2" fmla="*/ 2147483646 w 16"/>
                <a:gd name="T3" fmla="*/ 2147483646 h 16"/>
                <a:gd name="T4" fmla="*/ 0 w 16"/>
                <a:gd name="T5" fmla="*/ 2147483646 h 16"/>
                <a:gd name="T6" fmla="*/ 2147483646 w 16"/>
                <a:gd name="T7" fmla="*/ 0 h 16"/>
                <a:gd name="T8" fmla="*/ 2147483646 w 16"/>
                <a:gd name="T9" fmla="*/ 214748364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6">
                  <a:moveTo>
                    <a:pt x="16" y="8"/>
                  </a:moveTo>
                  <a:lnTo>
                    <a:pt x="8" y="16"/>
                  </a:lnTo>
                  <a:lnTo>
                    <a:pt x="0" y="8"/>
                  </a:lnTo>
                  <a:lnTo>
                    <a:pt x="8" y="0"/>
                  </a:lnTo>
                  <a:lnTo>
                    <a:pt x="16" y="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5" name="Freeform 57">
              <a:extLst>
                <a:ext uri="{FF2B5EF4-FFF2-40B4-BE49-F238E27FC236}">
                  <a16:creationId xmlns:a16="http://schemas.microsoft.com/office/drawing/2014/main" id="{D9287BC6-F1EC-4722-90BB-B09C2932968D}"/>
                </a:ext>
              </a:extLst>
            </p:cNvPr>
            <p:cNvSpPr>
              <a:spLocks noChangeArrowheads="1"/>
            </p:cNvSpPr>
            <p:nvPr/>
          </p:nvSpPr>
          <p:spPr bwMode="auto">
            <a:xfrm>
              <a:off x="2087762" y="3698643"/>
              <a:ext cx="63010" cy="63102"/>
            </a:xfrm>
            <a:custGeom>
              <a:avLst/>
              <a:gdLst>
                <a:gd name="T0" fmla="*/ 2147483646 w 40"/>
                <a:gd name="T1" fmla="*/ 2147483646 h 40"/>
                <a:gd name="T2" fmla="*/ 2147483646 w 40"/>
                <a:gd name="T3" fmla="*/ 2147483646 h 40"/>
                <a:gd name="T4" fmla="*/ 0 w 40"/>
                <a:gd name="T5" fmla="*/ 0 h 40"/>
                <a:gd name="T6" fmla="*/ 2147483646 w 40"/>
                <a:gd name="T7" fmla="*/ 2147483646 h 40"/>
                <a:gd name="T8" fmla="*/ 2147483646 w 40"/>
                <a:gd name="T9" fmla="*/ 214748364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2" y="32"/>
                  </a:moveTo>
                  <a:lnTo>
                    <a:pt x="24" y="40"/>
                  </a:lnTo>
                  <a:lnTo>
                    <a:pt x="0" y="0"/>
                  </a:lnTo>
                  <a:lnTo>
                    <a:pt x="40" y="24"/>
                  </a:lnTo>
                  <a:lnTo>
                    <a:pt x="32" y="32"/>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6" name="Freeform 58">
              <a:extLst>
                <a:ext uri="{FF2B5EF4-FFF2-40B4-BE49-F238E27FC236}">
                  <a16:creationId xmlns:a16="http://schemas.microsoft.com/office/drawing/2014/main" id="{D7CF74F5-B083-4E0B-BEBB-D9E9B9D942D1}"/>
                </a:ext>
              </a:extLst>
            </p:cNvPr>
            <p:cNvSpPr>
              <a:spLocks noChangeArrowheads="1"/>
            </p:cNvSpPr>
            <p:nvPr/>
          </p:nvSpPr>
          <p:spPr bwMode="auto">
            <a:xfrm>
              <a:off x="2138171" y="3750272"/>
              <a:ext cx="12602" cy="11473"/>
            </a:xfrm>
            <a:custGeom>
              <a:avLst/>
              <a:gdLst>
                <a:gd name="T0" fmla="*/ 2147483646 w 8"/>
                <a:gd name="T1" fmla="*/ 0 h 8"/>
                <a:gd name="T2" fmla="*/ 2147483646 w 8"/>
                <a:gd name="T3" fmla="*/ 0 h 8"/>
                <a:gd name="T4" fmla="*/ 0 w 8"/>
                <a:gd name="T5" fmla="*/ 2147483646 h 8"/>
                <a:gd name="T6" fmla="*/ 2147483646 w 8"/>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8" y="0"/>
                  </a:moveTo>
                  <a:lnTo>
                    <a:pt x="8" y="0"/>
                  </a:lnTo>
                  <a:lnTo>
                    <a:pt x="0" y="8"/>
                  </a:lnTo>
                  <a:lnTo>
                    <a:pt x="8" y="0"/>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7" name="Freeform 59">
              <a:extLst>
                <a:ext uri="{FF2B5EF4-FFF2-40B4-BE49-F238E27FC236}">
                  <a16:creationId xmlns:a16="http://schemas.microsoft.com/office/drawing/2014/main" id="{83EDFDC3-656B-4222-AF9F-FF071C7CC27C}"/>
                </a:ext>
              </a:extLst>
            </p:cNvPr>
            <p:cNvSpPr>
              <a:spLocks noChangeArrowheads="1"/>
            </p:cNvSpPr>
            <p:nvPr/>
          </p:nvSpPr>
          <p:spPr bwMode="auto">
            <a:xfrm>
              <a:off x="2519037" y="4130318"/>
              <a:ext cx="12602" cy="12908"/>
            </a:xfrm>
            <a:custGeom>
              <a:avLst/>
              <a:gdLst>
                <a:gd name="T0" fmla="*/ 2147483646 w 8"/>
                <a:gd name="T1" fmla="*/ 0 h 8"/>
                <a:gd name="T2" fmla="*/ 2147483646 w 8"/>
                <a:gd name="T3" fmla="*/ 0 h 8"/>
                <a:gd name="T4" fmla="*/ 0 w 8"/>
                <a:gd name="T5" fmla="*/ 2147483646 h 8"/>
                <a:gd name="T6" fmla="*/ 2147483646 w 8"/>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8" y="0"/>
                  </a:moveTo>
                  <a:lnTo>
                    <a:pt x="8" y="0"/>
                  </a:lnTo>
                  <a:lnTo>
                    <a:pt x="0" y="8"/>
                  </a:lnTo>
                  <a:lnTo>
                    <a:pt x="8" y="0"/>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8" name="Freeform 60">
              <a:extLst>
                <a:ext uri="{FF2B5EF4-FFF2-40B4-BE49-F238E27FC236}">
                  <a16:creationId xmlns:a16="http://schemas.microsoft.com/office/drawing/2014/main" id="{BB8D40B5-BA26-4E29-9F8B-4DF995B5329C}"/>
                </a:ext>
              </a:extLst>
            </p:cNvPr>
            <p:cNvSpPr>
              <a:spLocks noChangeArrowheads="1"/>
            </p:cNvSpPr>
            <p:nvPr/>
          </p:nvSpPr>
          <p:spPr bwMode="auto">
            <a:xfrm>
              <a:off x="2138171" y="3750272"/>
              <a:ext cx="393468" cy="392954"/>
            </a:xfrm>
            <a:custGeom>
              <a:avLst/>
              <a:gdLst>
                <a:gd name="T0" fmla="*/ 2147483646 w 248"/>
                <a:gd name="T1" fmla="*/ 0 h 248"/>
                <a:gd name="T2" fmla="*/ 0 w 248"/>
                <a:gd name="T3" fmla="*/ 2147483646 h 248"/>
                <a:gd name="T4" fmla="*/ 2147483646 w 248"/>
                <a:gd name="T5" fmla="*/ 2147483646 h 248"/>
                <a:gd name="T6" fmla="*/ 2147483646 w 248"/>
                <a:gd name="T7" fmla="*/ 2147483646 h 248"/>
                <a:gd name="T8" fmla="*/ 2147483646 w 248"/>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248">
                  <a:moveTo>
                    <a:pt x="8" y="0"/>
                  </a:moveTo>
                  <a:lnTo>
                    <a:pt x="0" y="8"/>
                  </a:lnTo>
                  <a:lnTo>
                    <a:pt x="240" y="248"/>
                  </a:lnTo>
                  <a:lnTo>
                    <a:pt x="248" y="240"/>
                  </a:lnTo>
                  <a:lnTo>
                    <a:pt x="8" y="0"/>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9" name="Rectangle 61">
              <a:extLst>
                <a:ext uri="{FF2B5EF4-FFF2-40B4-BE49-F238E27FC236}">
                  <a16:creationId xmlns:a16="http://schemas.microsoft.com/office/drawing/2014/main" id="{A8ED7CF8-8FE7-4D15-BB6F-F62C0ED86D46}"/>
                </a:ext>
              </a:extLst>
            </p:cNvPr>
            <p:cNvSpPr>
              <a:spLocks noChangeArrowheads="1"/>
            </p:cNvSpPr>
            <p:nvPr/>
          </p:nvSpPr>
          <p:spPr bwMode="auto">
            <a:xfrm>
              <a:off x="4197927" y="3368791"/>
              <a:ext cx="1586475" cy="635323"/>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90" name="Rectangle 62">
              <a:extLst>
                <a:ext uri="{FF2B5EF4-FFF2-40B4-BE49-F238E27FC236}">
                  <a16:creationId xmlns:a16="http://schemas.microsoft.com/office/drawing/2014/main" id="{F51B7CB6-755E-4632-BFD1-7DCBC9F8D6E3}"/>
                </a:ext>
              </a:extLst>
            </p:cNvPr>
            <p:cNvSpPr>
              <a:spLocks noChangeArrowheads="1"/>
            </p:cNvSpPr>
            <p:nvPr/>
          </p:nvSpPr>
          <p:spPr bwMode="auto">
            <a:xfrm>
              <a:off x="4197927" y="1997755"/>
              <a:ext cx="1586475" cy="620981"/>
            </a:xfrm>
            <a:prstGeom prst="rect">
              <a:avLst/>
            </a:prstGeom>
            <a:solidFill>
              <a:srgbClr val="A2C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91" name="Rectangle 63">
              <a:extLst>
                <a:ext uri="{FF2B5EF4-FFF2-40B4-BE49-F238E27FC236}">
                  <a16:creationId xmlns:a16="http://schemas.microsoft.com/office/drawing/2014/main" id="{3C4078E9-6F25-4D55-B358-65DB60BF9AB7}"/>
                </a:ext>
              </a:extLst>
            </p:cNvPr>
            <p:cNvSpPr>
              <a:spLocks noChangeArrowheads="1"/>
            </p:cNvSpPr>
            <p:nvPr/>
          </p:nvSpPr>
          <p:spPr bwMode="auto">
            <a:xfrm>
              <a:off x="4197927" y="664006"/>
              <a:ext cx="1586475" cy="633889"/>
            </a:xfrm>
            <a:prstGeom prst="rect">
              <a:avLst/>
            </a:prstGeom>
            <a:solidFill>
              <a:srgbClr val="F7668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92" name="Rectangle 64">
              <a:extLst>
                <a:ext uri="{FF2B5EF4-FFF2-40B4-BE49-F238E27FC236}">
                  <a16:creationId xmlns:a16="http://schemas.microsoft.com/office/drawing/2014/main" id="{AE5BED0D-9FD6-4014-B1B7-2C63EA5BBB8C}"/>
                </a:ext>
              </a:extLst>
            </p:cNvPr>
            <p:cNvSpPr>
              <a:spLocks noChangeArrowheads="1"/>
            </p:cNvSpPr>
            <p:nvPr/>
          </p:nvSpPr>
          <p:spPr bwMode="auto">
            <a:xfrm>
              <a:off x="474683" y="664006"/>
              <a:ext cx="1600477" cy="633889"/>
            </a:xfrm>
            <a:prstGeom prst="rect">
              <a:avLst/>
            </a:prstGeom>
            <a:solidFill>
              <a:srgbClr val="60C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93" name="Rectangle 65">
              <a:extLst>
                <a:ext uri="{FF2B5EF4-FFF2-40B4-BE49-F238E27FC236}">
                  <a16:creationId xmlns:a16="http://schemas.microsoft.com/office/drawing/2014/main" id="{47383893-43FA-43EF-AC5B-CA17F4CBD2B8}"/>
                </a:ext>
              </a:extLst>
            </p:cNvPr>
            <p:cNvSpPr>
              <a:spLocks noChangeArrowheads="1"/>
            </p:cNvSpPr>
            <p:nvPr/>
          </p:nvSpPr>
          <p:spPr bwMode="auto">
            <a:xfrm>
              <a:off x="474683" y="3368791"/>
              <a:ext cx="1600477" cy="635323"/>
            </a:xfrm>
            <a:prstGeom prst="rect">
              <a:avLst/>
            </a:prstGeom>
            <a:solidFill>
              <a:srgbClr val="E5CB0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94" name="Rectangle 66">
              <a:extLst>
                <a:ext uri="{FF2B5EF4-FFF2-40B4-BE49-F238E27FC236}">
                  <a16:creationId xmlns:a16="http://schemas.microsoft.com/office/drawing/2014/main" id="{A66C2EFF-5526-4741-BFB1-AA5DF5EB93CF}"/>
                </a:ext>
              </a:extLst>
            </p:cNvPr>
            <p:cNvSpPr>
              <a:spLocks noChangeArrowheads="1"/>
            </p:cNvSpPr>
            <p:nvPr/>
          </p:nvSpPr>
          <p:spPr bwMode="auto">
            <a:xfrm>
              <a:off x="474683" y="1997755"/>
              <a:ext cx="1600477" cy="620981"/>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95" name="Rectangle 67">
              <a:extLst>
                <a:ext uri="{FF2B5EF4-FFF2-40B4-BE49-F238E27FC236}">
                  <a16:creationId xmlns:a16="http://schemas.microsoft.com/office/drawing/2014/main" id="{12F733DE-5BBC-4069-95B0-B283A9A72813}"/>
                </a:ext>
              </a:extLst>
            </p:cNvPr>
            <p:cNvSpPr>
              <a:spLocks noChangeArrowheads="1"/>
            </p:cNvSpPr>
            <p:nvPr/>
          </p:nvSpPr>
          <p:spPr bwMode="auto">
            <a:xfrm>
              <a:off x="474683" y="2937115"/>
              <a:ext cx="1600477" cy="164926"/>
            </a:xfrm>
            <a:prstGeom prst="rect">
              <a:avLst/>
            </a:pr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96" name="Rectangle 68">
              <a:extLst>
                <a:ext uri="{FF2B5EF4-FFF2-40B4-BE49-F238E27FC236}">
                  <a16:creationId xmlns:a16="http://schemas.microsoft.com/office/drawing/2014/main" id="{11849A84-6B53-44B1-8C15-B33CB3B6ABAB}"/>
                </a:ext>
              </a:extLst>
            </p:cNvPr>
            <p:cNvSpPr>
              <a:spLocks noChangeArrowheads="1"/>
            </p:cNvSpPr>
            <p:nvPr/>
          </p:nvSpPr>
          <p:spPr bwMode="auto">
            <a:xfrm>
              <a:off x="945164" y="2885486"/>
              <a:ext cx="723925" cy="24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原始数据</a:t>
              </a:r>
            </a:p>
          </p:txBody>
        </p:sp>
        <p:sp>
          <p:nvSpPr>
            <p:cNvPr id="48197" name="Rectangle 70">
              <a:extLst>
                <a:ext uri="{FF2B5EF4-FFF2-40B4-BE49-F238E27FC236}">
                  <a16:creationId xmlns:a16="http://schemas.microsoft.com/office/drawing/2014/main" id="{0D483445-2961-4EC5-AD40-768337E8A474}"/>
                </a:ext>
              </a:extLst>
            </p:cNvPr>
            <p:cNvSpPr>
              <a:spLocks noChangeArrowheads="1"/>
            </p:cNvSpPr>
            <p:nvPr/>
          </p:nvSpPr>
          <p:spPr bwMode="auto">
            <a:xfrm>
              <a:off x="589503" y="1475729"/>
              <a:ext cx="1628482" cy="241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环境模型与局部地图</a:t>
              </a:r>
            </a:p>
          </p:txBody>
        </p:sp>
        <p:sp>
          <p:nvSpPr>
            <p:cNvPr id="48198" name="Rectangle 73">
              <a:extLst>
                <a:ext uri="{FF2B5EF4-FFF2-40B4-BE49-F238E27FC236}">
                  <a16:creationId xmlns:a16="http://schemas.microsoft.com/office/drawing/2014/main" id="{6D5F52F6-5D54-4FD8-8774-8BE5BEEA518E}"/>
                </a:ext>
              </a:extLst>
            </p:cNvPr>
            <p:cNvSpPr>
              <a:spLocks noChangeArrowheads="1"/>
            </p:cNvSpPr>
            <p:nvPr/>
          </p:nvSpPr>
          <p:spPr bwMode="auto">
            <a:xfrm>
              <a:off x="2808886" y="648230"/>
              <a:ext cx="637111" cy="241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000" b="1">
                  <a:solidFill>
                    <a:srgbClr val="000000"/>
                  </a:solidFill>
                  <a:latin typeface="微软雅黑" panose="020B0503020204020204" pitchFamily="34" charset="-122"/>
                  <a:ea typeface="微软雅黑" panose="020B0503020204020204" pitchFamily="34" charset="-122"/>
                </a:rPr>
                <a:t>“</a:t>
              </a:r>
              <a:r>
                <a:rPr lang="zh-CN" altLang="en-US" sz="1000" b="1">
                  <a:solidFill>
                    <a:srgbClr val="000000"/>
                  </a:solidFill>
                  <a:latin typeface="微软雅黑" panose="020B0503020204020204" pitchFamily="34" charset="-122"/>
                  <a:ea typeface="微软雅黑" panose="020B0503020204020204" pitchFamily="34" charset="-122"/>
                </a:rPr>
                <a:t>位置</a:t>
              </a:r>
              <a:r>
                <a:rPr lang="en-US" altLang="zh-CN" sz="1000" b="1">
                  <a:solidFill>
                    <a:srgbClr val="000000"/>
                  </a:solidFill>
                  <a:latin typeface="微软雅黑" panose="020B0503020204020204" pitchFamily="34" charset="-122"/>
                  <a:ea typeface="微软雅黑" panose="020B0503020204020204" pitchFamily="34" charset="-122"/>
                </a:rPr>
                <a:t>"</a:t>
              </a:r>
            </a:p>
          </p:txBody>
        </p:sp>
        <p:sp>
          <p:nvSpPr>
            <p:cNvPr id="48199" name="Rectangle 74">
              <a:extLst>
                <a:ext uri="{FF2B5EF4-FFF2-40B4-BE49-F238E27FC236}">
                  <a16:creationId xmlns:a16="http://schemas.microsoft.com/office/drawing/2014/main" id="{BE99270C-EC0C-4D8F-A0DC-8D09DAD68377}"/>
                </a:ext>
              </a:extLst>
            </p:cNvPr>
            <p:cNvSpPr>
              <a:spLocks noChangeArrowheads="1"/>
            </p:cNvSpPr>
            <p:nvPr/>
          </p:nvSpPr>
          <p:spPr bwMode="auto">
            <a:xfrm>
              <a:off x="2845293" y="1008200"/>
              <a:ext cx="723926" cy="241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全局地图</a:t>
              </a:r>
            </a:p>
          </p:txBody>
        </p:sp>
        <p:sp>
          <p:nvSpPr>
            <p:cNvPr id="48200" name="Rectangle 76">
              <a:extLst>
                <a:ext uri="{FF2B5EF4-FFF2-40B4-BE49-F238E27FC236}">
                  <a16:creationId xmlns:a16="http://schemas.microsoft.com/office/drawing/2014/main" id="{0D531438-51E5-4E14-994C-552FAB65D036}"/>
                </a:ext>
              </a:extLst>
            </p:cNvPr>
            <p:cNvSpPr>
              <a:spLocks noChangeArrowheads="1"/>
            </p:cNvSpPr>
            <p:nvPr/>
          </p:nvSpPr>
          <p:spPr bwMode="auto">
            <a:xfrm>
              <a:off x="4463973" y="2885486"/>
              <a:ext cx="904557" cy="241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执行器命令</a:t>
              </a:r>
            </a:p>
          </p:txBody>
        </p:sp>
        <p:sp>
          <p:nvSpPr>
            <p:cNvPr id="48201" name="Rectangle 77">
              <a:extLst>
                <a:ext uri="{FF2B5EF4-FFF2-40B4-BE49-F238E27FC236}">
                  <a16:creationId xmlns:a16="http://schemas.microsoft.com/office/drawing/2014/main" id="{CE0E6CC6-DAA1-43B7-82A0-2E3E3FD457D9}"/>
                </a:ext>
              </a:extLst>
            </p:cNvPr>
            <p:cNvSpPr>
              <a:spLocks noChangeArrowheads="1"/>
            </p:cNvSpPr>
            <p:nvPr/>
          </p:nvSpPr>
          <p:spPr bwMode="auto">
            <a:xfrm>
              <a:off x="863950" y="3533717"/>
              <a:ext cx="723925" cy="24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传感过程</a:t>
              </a:r>
            </a:p>
          </p:txBody>
        </p:sp>
        <p:sp>
          <p:nvSpPr>
            <p:cNvPr id="48202" name="Rectangle 78">
              <a:extLst>
                <a:ext uri="{FF2B5EF4-FFF2-40B4-BE49-F238E27FC236}">
                  <a16:creationId xmlns:a16="http://schemas.microsoft.com/office/drawing/2014/main" id="{BDCAFB3E-5EA0-410A-ABB3-4148884CCDC4}"/>
                </a:ext>
              </a:extLst>
            </p:cNvPr>
            <p:cNvSpPr>
              <a:spLocks noChangeArrowheads="1"/>
            </p:cNvSpPr>
            <p:nvPr/>
          </p:nvSpPr>
          <p:spPr bwMode="auto">
            <a:xfrm>
              <a:off x="4770626" y="3533717"/>
              <a:ext cx="362662" cy="24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动作</a:t>
              </a:r>
            </a:p>
          </p:txBody>
        </p:sp>
        <p:sp>
          <p:nvSpPr>
            <p:cNvPr id="48203" name="Rectangle 79">
              <a:extLst>
                <a:ext uri="{FF2B5EF4-FFF2-40B4-BE49-F238E27FC236}">
                  <a16:creationId xmlns:a16="http://schemas.microsoft.com/office/drawing/2014/main" id="{5E84FDA6-9ECC-42E6-B3D7-C2C3FFBC30F1}"/>
                </a:ext>
              </a:extLst>
            </p:cNvPr>
            <p:cNvSpPr>
              <a:spLocks noChangeArrowheads="1"/>
            </p:cNvSpPr>
            <p:nvPr/>
          </p:nvSpPr>
          <p:spPr bwMode="auto">
            <a:xfrm>
              <a:off x="876552" y="2046516"/>
              <a:ext cx="723926" cy="466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信息提取</a:t>
              </a:r>
              <a:endParaRPr lang="en-US" altLang="zh-CN" sz="1000" b="1">
                <a:solidFill>
                  <a:srgbClr val="000000"/>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与理解</a:t>
              </a:r>
              <a:endParaRPr lang="en-US" altLang="zh-CN" sz="1000" b="1">
                <a:solidFill>
                  <a:srgbClr val="000000"/>
                </a:solidFill>
                <a:latin typeface="微软雅黑" panose="020B0503020204020204" pitchFamily="34" charset="-122"/>
                <a:ea typeface="微软雅黑" panose="020B0503020204020204" pitchFamily="34" charset="-122"/>
              </a:endParaRPr>
            </a:p>
          </p:txBody>
        </p:sp>
        <p:sp>
          <p:nvSpPr>
            <p:cNvPr id="48204" name="Rectangle 81">
              <a:extLst>
                <a:ext uri="{FF2B5EF4-FFF2-40B4-BE49-F238E27FC236}">
                  <a16:creationId xmlns:a16="http://schemas.microsoft.com/office/drawing/2014/main" id="{5371EE57-0C19-482E-B799-5F21A8CF2ED0}"/>
                </a:ext>
              </a:extLst>
            </p:cNvPr>
            <p:cNvSpPr>
              <a:spLocks noChangeArrowheads="1"/>
            </p:cNvSpPr>
            <p:nvPr/>
          </p:nvSpPr>
          <p:spPr bwMode="auto">
            <a:xfrm>
              <a:off x="4535386" y="2161247"/>
              <a:ext cx="723925" cy="24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路径执行</a:t>
              </a:r>
            </a:p>
          </p:txBody>
        </p:sp>
        <p:sp>
          <p:nvSpPr>
            <p:cNvPr id="48205" name="Rectangle 83">
              <a:extLst>
                <a:ext uri="{FF2B5EF4-FFF2-40B4-BE49-F238E27FC236}">
                  <a16:creationId xmlns:a16="http://schemas.microsoft.com/office/drawing/2014/main" id="{CC0D0986-A198-4571-BFB3-7B229B520088}"/>
                </a:ext>
              </a:extLst>
            </p:cNvPr>
            <p:cNvSpPr>
              <a:spLocks noChangeArrowheads="1"/>
            </p:cNvSpPr>
            <p:nvPr/>
          </p:nvSpPr>
          <p:spPr bwMode="auto">
            <a:xfrm>
              <a:off x="4463973" y="761528"/>
              <a:ext cx="904557" cy="466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认知与路径</a:t>
              </a:r>
              <a:endParaRPr lang="en-US" altLang="zh-CN" sz="1000" b="1">
                <a:solidFill>
                  <a:srgbClr val="000000"/>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规划</a:t>
              </a:r>
              <a:endParaRPr lang="en-US" altLang="zh-CN" sz="1000" b="1">
                <a:solidFill>
                  <a:srgbClr val="000000"/>
                </a:solidFill>
                <a:latin typeface="微软雅黑" panose="020B0503020204020204" pitchFamily="34" charset="-122"/>
                <a:ea typeface="微软雅黑" panose="020B0503020204020204" pitchFamily="34" charset="-122"/>
              </a:endParaRPr>
            </a:p>
          </p:txBody>
        </p:sp>
        <p:sp>
          <p:nvSpPr>
            <p:cNvPr id="48206" name="Rectangle 86">
              <a:extLst>
                <a:ext uri="{FF2B5EF4-FFF2-40B4-BE49-F238E27FC236}">
                  <a16:creationId xmlns:a16="http://schemas.microsoft.com/office/drawing/2014/main" id="{6C01F9C6-30AC-4637-AA42-5B769CFBBE5B}"/>
                </a:ext>
              </a:extLst>
            </p:cNvPr>
            <p:cNvSpPr>
              <a:spLocks noChangeArrowheads="1"/>
            </p:cNvSpPr>
            <p:nvPr/>
          </p:nvSpPr>
          <p:spPr bwMode="auto">
            <a:xfrm>
              <a:off x="0" y="30117"/>
              <a:ext cx="1086588" cy="24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知识与数据库</a:t>
              </a:r>
            </a:p>
          </p:txBody>
        </p:sp>
        <p:sp>
          <p:nvSpPr>
            <p:cNvPr id="48207" name="Freeform 88">
              <a:extLst>
                <a:ext uri="{FF2B5EF4-FFF2-40B4-BE49-F238E27FC236}">
                  <a16:creationId xmlns:a16="http://schemas.microsoft.com/office/drawing/2014/main" id="{4500C3EC-2B73-4FDF-9D41-94F9D117EE8A}"/>
                </a:ext>
              </a:extLst>
            </p:cNvPr>
            <p:cNvSpPr>
              <a:spLocks noChangeArrowheads="1"/>
            </p:cNvSpPr>
            <p:nvPr/>
          </p:nvSpPr>
          <p:spPr bwMode="auto">
            <a:xfrm>
              <a:off x="1135597" y="523461"/>
              <a:ext cx="138624" cy="140546"/>
            </a:xfrm>
            <a:custGeom>
              <a:avLst/>
              <a:gdLst>
                <a:gd name="T0" fmla="*/ 2147483646 w 88"/>
                <a:gd name="T1" fmla="*/ 2147483646 h 88"/>
                <a:gd name="T2" fmla="*/ 2147483646 w 88"/>
                <a:gd name="T3" fmla="*/ 0 h 88"/>
                <a:gd name="T4" fmla="*/ 2147483646 w 88"/>
                <a:gd name="T5" fmla="*/ 2147483646 h 88"/>
                <a:gd name="T6" fmla="*/ 2147483646 w 88"/>
                <a:gd name="T7" fmla="*/ 2147483646 h 88"/>
                <a:gd name="T8" fmla="*/ 2147483646 w 88"/>
                <a:gd name="T9" fmla="*/ 2147483646 h 88"/>
                <a:gd name="T10" fmla="*/ 0 w 88"/>
                <a:gd name="T11" fmla="*/ 2147483646 h 88"/>
                <a:gd name="T12" fmla="*/ 2147483646 w 88"/>
                <a:gd name="T13" fmla="*/ 2147483646 h 88"/>
                <a:gd name="T14" fmla="*/ 2147483646 w 88"/>
                <a:gd name="T15" fmla="*/ 2147483646 h 88"/>
                <a:gd name="T16" fmla="*/ 2147483646 w 88"/>
                <a:gd name="T17" fmla="*/ 2147483646 h 88"/>
                <a:gd name="T18" fmla="*/ 2147483646 w 88"/>
                <a:gd name="T19" fmla="*/ 2147483646 h 88"/>
                <a:gd name="T20" fmla="*/ 2147483646 w 88"/>
                <a:gd name="T21" fmla="*/ 0 h 88"/>
                <a:gd name="T22" fmla="*/ 2147483646 w 88"/>
                <a:gd name="T23" fmla="*/ 2147483646 h 88"/>
                <a:gd name="T24" fmla="*/ 2147483646 w 88"/>
                <a:gd name="T25" fmla="*/ 2147483646 h 88"/>
                <a:gd name="T26" fmla="*/ 2147483646 w 88"/>
                <a:gd name="T27" fmla="*/ 2147483646 h 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8" h="88">
                  <a:moveTo>
                    <a:pt x="32" y="16"/>
                  </a:moveTo>
                  <a:lnTo>
                    <a:pt x="48" y="0"/>
                  </a:lnTo>
                  <a:lnTo>
                    <a:pt x="72" y="72"/>
                  </a:lnTo>
                  <a:lnTo>
                    <a:pt x="88" y="88"/>
                  </a:lnTo>
                  <a:lnTo>
                    <a:pt x="64" y="80"/>
                  </a:lnTo>
                  <a:lnTo>
                    <a:pt x="0" y="32"/>
                  </a:lnTo>
                  <a:lnTo>
                    <a:pt x="8" y="24"/>
                  </a:lnTo>
                  <a:lnTo>
                    <a:pt x="72" y="72"/>
                  </a:lnTo>
                  <a:lnTo>
                    <a:pt x="64" y="80"/>
                  </a:lnTo>
                  <a:lnTo>
                    <a:pt x="40" y="8"/>
                  </a:lnTo>
                  <a:lnTo>
                    <a:pt x="48" y="0"/>
                  </a:lnTo>
                  <a:lnTo>
                    <a:pt x="56" y="8"/>
                  </a:lnTo>
                  <a:lnTo>
                    <a:pt x="40" y="24"/>
                  </a:lnTo>
                  <a:lnTo>
                    <a:pt x="32" y="16"/>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08" name="Freeform 89">
              <a:extLst>
                <a:ext uri="{FF2B5EF4-FFF2-40B4-BE49-F238E27FC236}">
                  <a16:creationId xmlns:a16="http://schemas.microsoft.com/office/drawing/2014/main" id="{7947A8B1-E070-47BE-BAC0-A021DD3AA38F}"/>
                </a:ext>
              </a:extLst>
            </p:cNvPr>
            <p:cNvSpPr>
              <a:spLocks noChangeArrowheads="1"/>
            </p:cNvSpPr>
            <p:nvPr/>
          </p:nvSpPr>
          <p:spPr bwMode="auto">
            <a:xfrm>
              <a:off x="1148199" y="549275"/>
              <a:ext cx="50409" cy="25814"/>
            </a:xfrm>
            <a:custGeom>
              <a:avLst/>
              <a:gdLst>
                <a:gd name="T0" fmla="*/ 0 w 32"/>
                <a:gd name="T1" fmla="*/ 2147483646 h 16"/>
                <a:gd name="T2" fmla="*/ 2147483646 w 32"/>
                <a:gd name="T3" fmla="*/ 0 h 16"/>
                <a:gd name="T4" fmla="*/ 2147483646 w 32"/>
                <a:gd name="T5" fmla="*/ 2147483646 h 16"/>
                <a:gd name="T6" fmla="*/ 2147483646 w 32"/>
                <a:gd name="T7" fmla="*/ 2147483646 h 16"/>
                <a:gd name="T8" fmla="*/ 0 w 32"/>
                <a:gd name="T9" fmla="*/ 214748364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16">
                  <a:moveTo>
                    <a:pt x="0" y="8"/>
                  </a:moveTo>
                  <a:lnTo>
                    <a:pt x="24" y="0"/>
                  </a:lnTo>
                  <a:lnTo>
                    <a:pt x="32" y="8"/>
                  </a:lnTo>
                  <a:lnTo>
                    <a:pt x="8" y="16"/>
                  </a:lnTo>
                  <a:lnTo>
                    <a:pt x="0" y="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09" name="Freeform 90">
              <a:extLst>
                <a:ext uri="{FF2B5EF4-FFF2-40B4-BE49-F238E27FC236}">
                  <a16:creationId xmlns:a16="http://schemas.microsoft.com/office/drawing/2014/main" id="{C69AC209-5D19-4E82-BF69-1514A6736D5C}"/>
                </a:ext>
              </a:extLst>
            </p:cNvPr>
            <p:cNvSpPr>
              <a:spLocks noChangeArrowheads="1"/>
            </p:cNvSpPr>
            <p:nvPr/>
          </p:nvSpPr>
          <p:spPr bwMode="auto">
            <a:xfrm>
              <a:off x="1148199" y="523461"/>
              <a:ext cx="100817" cy="114731"/>
            </a:xfrm>
            <a:custGeom>
              <a:avLst/>
              <a:gdLst>
                <a:gd name="T0" fmla="*/ 2147483646 w 64"/>
                <a:gd name="T1" fmla="*/ 2147483646 h 72"/>
                <a:gd name="T2" fmla="*/ 2147483646 w 64"/>
                <a:gd name="T3" fmla="*/ 0 h 72"/>
                <a:gd name="T4" fmla="*/ 2147483646 w 64"/>
                <a:gd name="T5" fmla="*/ 2147483646 h 72"/>
                <a:gd name="T6" fmla="*/ 0 w 64"/>
                <a:gd name="T7" fmla="*/ 2147483646 h 72"/>
                <a:gd name="T8" fmla="*/ 2147483646 w 64"/>
                <a:gd name="T9" fmla="*/ 2147483646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72">
                  <a:moveTo>
                    <a:pt x="24" y="16"/>
                  </a:moveTo>
                  <a:lnTo>
                    <a:pt x="40" y="0"/>
                  </a:lnTo>
                  <a:lnTo>
                    <a:pt x="64" y="72"/>
                  </a:lnTo>
                  <a:lnTo>
                    <a:pt x="0" y="24"/>
                  </a:lnTo>
                  <a:lnTo>
                    <a:pt x="24" y="16"/>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0" name="Freeform 91">
              <a:extLst>
                <a:ext uri="{FF2B5EF4-FFF2-40B4-BE49-F238E27FC236}">
                  <a16:creationId xmlns:a16="http://schemas.microsoft.com/office/drawing/2014/main" id="{D1C3274A-594A-43B4-AA78-6FF25F6841B4}"/>
                </a:ext>
              </a:extLst>
            </p:cNvPr>
            <p:cNvSpPr>
              <a:spLocks noChangeArrowheads="1"/>
            </p:cNvSpPr>
            <p:nvPr/>
          </p:nvSpPr>
          <p:spPr bwMode="auto">
            <a:xfrm>
              <a:off x="1173403" y="536368"/>
              <a:ext cx="12603" cy="12908"/>
            </a:xfrm>
            <a:custGeom>
              <a:avLst/>
              <a:gdLst>
                <a:gd name="T0" fmla="*/ 0 w 8"/>
                <a:gd name="T1" fmla="*/ 2147483646 h 8"/>
                <a:gd name="T2" fmla="*/ 0 w 8"/>
                <a:gd name="T3" fmla="*/ 2147483646 h 8"/>
                <a:gd name="T4" fmla="*/ 2147483646 w 8"/>
                <a:gd name="T5" fmla="*/ 0 h 8"/>
                <a:gd name="T6" fmla="*/ 0 w 8"/>
                <a:gd name="T7" fmla="*/ 2147483646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0" y="8"/>
                  </a:moveTo>
                  <a:lnTo>
                    <a:pt x="0" y="8"/>
                  </a:lnTo>
                  <a:lnTo>
                    <a:pt x="8" y="0"/>
                  </a:lnTo>
                  <a:lnTo>
                    <a:pt x="0" y="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1" name="Freeform 92">
              <a:extLst>
                <a:ext uri="{FF2B5EF4-FFF2-40B4-BE49-F238E27FC236}">
                  <a16:creationId xmlns:a16="http://schemas.microsoft.com/office/drawing/2014/main" id="{049A795B-997E-4971-87D8-E839BC9E0F3C}"/>
                </a:ext>
              </a:extLst>
            </p:cNvPr>
            <p:cNvSpPr>
              <a:spLocks noChangeArrowheads="1"/>
            </p:cNvSpPr>
            <p:nvPr/>
          </p:nvSpPr>
          <p:spPr bwMode="auto">
            <a:xfrm>
              <a:off x="995573" y="282526"/>
              <a:ext cx="12602" cy="12907"/>
            </a:xfrm>
            <a:custGeom>
              <a:avLst/>
              <a:gdLst>
                <a:gd name="T0" fmla="*/ 0 w 8"/>
                <a:gd name="T1" fmla="*/ 2147483646 h 8"/>
                <a:gd name="T2" fmla="*/ 0 w 8"/>
                <a:gd name="T3" fmla="*/ 2147483646 h 8"/>
                <a:gd name="T4" fmla="*/ 2147483646 w 8"/>
                <a:gd name="T5" fmla="*/ 0 h 8"/>
                <a:gd name="T6" fmla="*/ 0 w 8"/>
                <a:gd name="T7" fmla="*/ 2147483646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0" y="8"/>
                  </a:moveTo>
                  <a:lnTo>
                    <a:pt x="0" y="8"/>
                  </a:lnTo>
                  <a:lnTo>
                    <a:pt x="8" y="0"/>
                  </a:lnTo>
                  <a:lnTo>
                    <a:pt x="0" y="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2" name="Freeform 93">
              <a:extLst>
                <a:ext uri="{FF2B5EF4-FFF2-40B4-BE49-F238E27FC236}">
                  <a16:creationId xmlns:a16="http://schemas.microsoft.com/office/drawing/2014/main" id="{E2E8B300-8260-470C-9642-8EB738C9F86F}"/>
                </a:ext>
              </a:extLst>
            </p:cNvPr>
            <p:cNvSpPr>
              <a:spLocks noChangeArrowheads="1"/>
            </p:cNvSpPr>
            <p:nvPr/>
          </p:nvSpPr>
          <p:spPr bwMode="auto">
            <a:xfrm>
              <a:off x="995573" y="282526"/>
              <a:ext cx="190433" cy="266750"/>
            </a:xfrm>
            <a:custGeom>
              <a:avLst/>
              <a:gdLst>
                <a:gd name="T0" fmla="*/ 2147483646 w 120"/>
                <a:gd name="T1" fmla="*/ 2147483646 h 168"/>
                <a:gd name="T2" fmla="*/ 2147483646 w 120"/>
                <a:gd name="T3" fmla="*/ 2147483646 h 168"/>
                <a:gd name="T4" fmla="*/ 2147483646 w 120"/>
                <a:gd name="T5" fmla="*/ 0 h 168"/>
                <a:gd name="T6" fmla="*/ 0 w 120"/>
                <a:gd name="T7" fmla="*/ 2147483646 h 168"/>
                <a:gd name="T8" fmla="*/ 2147483646 w 120"/>
                <a:gd name="T9" fmla="*/ 214748364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68">
                  <a:moveTo>
                    <a:pt x="112" y="168"/>
                  </a:moveTo>
                  <a:lnTo>
                    <a:pt x="120" y="160"/>
                  </a:lnTo>
                  <a:lnTo>
                    <a:pt x="8" y="0"/>
                  </a:lnTo>
                  <a:lnTo>
                    <a:pt x="0" y="8"/>
                  </a:lnTo>
                  <a:lnTo>
                    <a:pt x="112" y="16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3" name="Rectangle 95">
              <a:extLst>
                <a:ext uri="{FF2B5EF4-FFF2-40B4-BE49-F238E27FC236}">
                  <a16:creationId xmlns:a16="http://schemas.microsoft.com/office/drawing/2014/main" id="{FBE18567-343C-43E6-B285-8756175C554F}"/>
                </a:ext>
              </a:extLst>
            </p:cNvPr>
            <p:cNvSpPr>
              <a:spLocks noChangeArrowheads="1"/>
            </p:cNvSpPr>
            <p:nvPr/>
          </p:nvSpPr>
          <p:spPr bwMode="auto">
            <a:xfrm>
              <a:off x="4319748" y="0"/>
              <a:ext cx="723925" cy="24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任务命令</a:t>
              </a:r>
            </a:p>
          </p:txBody>
        </p:sp>
        <p:sp>
          <p:nvSpPr>
            <p:cNvPr id="48214" name="Rectangle 98">
              <a:extLst>
                <a:ext uri="{FF2B5EF4-FFF2-40B4-BE49-F238E27FC236}">
                  <a16:creationId xmlns:a16="http://schemas.microsoft.com/office/drawing/2014/main" id="{DFBC1E8E-2A36-4537-8EC4-25CD9FCA566C}"/>
                </a:ext>
              </a:extLst>
            </p:cNvPr>
            <p:cNvSpPr>
              <a:spLocks noChangeArrowheads="1"/>
            </p:cNvSpPr>
            <p:nvPr/>
          </p:nvSpPr>
          <p:spPr bwMode="auto">
            <a:xfrm>
              <a:off x="4832237" y="1514450"/>
              <a:ext cx="362662" cy="241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路径</a:t>
              </a:r>
            </a:p>
          </p:txBody>
        </p:sp>
        <p:sp>
          <p:nvSpPr>
            <p:cNvPr id="48215" name="Freeform 99">
              <a:extLst>
                <a:ext uri="{FF2B5EF4-FFF2-40B4-BE49-F238E27FC236}">
                  <a16:creationId xmlns:a16="http://schemas.microsoft.com/office/drawing/2014/main" id="{99A485DD-47FA-432D-AA1A-2C049354DF26}"/>
                </a:ext>
              </a:extLst>
            </p:cNvPr>
            <p:cNvSpPr>
              <a:spLocks noChangeArrowheads="1"/>
            </p:cNvSpPr>
            <p:nvPr/>
          </p:nvSpPr>
          <p:spPr bwMode="auto">
            <a:xfrm>
              <a:off x="4907850" y="523461"/>
              <a:ext cx="114820" cy="127638"/>
            </a:xfrm>
            <a:custGeom>
              <a:avLst/>
              <a:gdLst>
                <a:gd name="T0" fmla="*/ 2147483646 w 72"/>
                <a:gd name="T1" fmla="*/ 2147483646 h 80"/>
                <a:gd name="T2" fmla="*/ 2147483646 w 72"/>
                <a:gd name="T3" fmla="*/ 0 h 80"/>
                <a:gd name="T4" fmla="*/ 2147483646 w 72"/>
                <a:gd name="T5" fmla="*/ 2147483646 h 80"/>
                <a:gd name="T6" fmla="*/ 2147483646 w 72"/>
                <a:gd name="T7" fmla="*/ 2147483646 h 80"/>
                <a:gd name="T8" fmla="*/ 0 w 72"/>
                <a:gd name="T9" fmla="*/ 2147483646 h 80"/>
                <a:gd name="T10" fmla="*/ 2147483646 w 72"/>
                <a:gd name="T11" fmla="*/ 2147483646 h 80"/>
                <a:gd name="T12" fmla="*/ 2147483646 w 72"/>
                <a:gd name="T13" fmla="*/ 2147483646 h 80"/>
                <a:gd name="T14" fmla="*/ 2147483646 w 72"/>
                <a:gd name="T15" fmla="*/ 2147483646 h 80"/>
                <a:gd name="T16" fmla="*/ 2147483646 w 72"/>
                <a:gd name="T17" fmla="*/ 2147483646 h 80"/>
                <a:gd name="T18" fmla="*/ 2147483646 w 72"/>
                <a:gd name="T19" fmla="*/ 0 h 80"/>
                <a:gd name="T20" fmla="*/ 2147483646 w 72"/>
                <a:gd name="T21" fmla="*/ 2147483646 h 80"/>
                <a:gd name="T22" fmla="*/ 2147483646 w 72"/>
                <a:gd name="T23" fmla="*/ 2147483646 h 80"/>
                <a:gd name="T24" fmla="*/ 2147483646 w 72"/>
                <a:gd name="T25" fmla="*/ 2147483646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80">
                  <a:moveTo>
                    <a:pt x="24" y="16"/>
                  </a:moveTo>
                  <a:lnTo>
                    <a:pt x="40" y="0"/>
                  </a:lnTo>
                  <a:lnTo>
                    <a:pt x="72" y="72"/>
                  </a:lnTo>
                  <a:lnTo>
                    <a:pt x="64" y="80"/>
                  </a:lnTo>
                  <a:lnTo>
                    <a:pt x="0" y="32"/>
                  </a:lnTo>
                  <a:lnTo>
                    <a:pt x="8" y="24"/>
                  </a:lnTo>
                  <a:lnTo>
                    <a:pt x="72" y="72"/>
                  </a:lnTo>
                  <a:lnTo>
                    <a:pt x="64" y="80"/>
                  </a:lnTo>
                  <a:lnTo>
                    <a:pt x="32" y="8"/>
                  </a:lnTo>
                  <a:lnTo>
                    <a:pt x="40" y="0"/>
                  </a:lnTo>
                  <a:lnTo>
                    <a:pt x="48" y="8"/>
                  </a:lnTo>
                  <a:lnTo>
                    <a:pt x="32" y="24"/>
                  </a:lnTo>
                  <a:lnTo>
                    <a:pt x="24" y="16"/>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6" name="Freeform 100">
              <a:extLst>
                <a:ext uri="{FF2B5EF4-FFF2-40B4-BE49-F238E27FC236}">
                  <a16:creationId xmlns:a16="http://schemas.microsoft.com/office/drawing/2014/main" id="{AFF63159-6C8D-4649-86D9-0803910B7829}"/>
                </a:ext>
              </a:extLst>
            </p:cNvPr>
            <p:cNvSpPr>
              <a:spLocks noChangeArrowheads="1"/>
            </p:cNvSpPr>
            <p:nvPr/>
          </p:nvSpPr>
          <p:spPr bwMode="auto">
            <a:xfrm>
              <a:off x="4921853" y="549275"/>
              <a:ext cx="37806" cy="25814"/>
            </a:xfrm>
            <a:custGeom>
              <a:avLst/>
              <a:gdLst>
                <a:gd name="T0" fmla="*/ 0 w 24"/>
                <a:gd name="T1" fmla="*/ 2147483646 h 16"/>
                <a:gd name="T2" fmla="*/ 2147483646 w 24"/>
                <a:gd name="T3" fmla="*/ 0 h 16"/>
                <a:gd name="T4" fmla="*/ 2147483646 w 24"/>
                <a:gd name="T5" fmla="*/ 2147483646 h 16"/>
                <a:gd name="T6" fmla="*/ 2147483646 w 24"/>
                <a:gd name="T7" fmla="*/ 2147483646 h 16"/>
                <a:gd name="T8" fmla="*/ 0 w 24"/>
                <a:gd name="T9" fmla="*/ 214748364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16">
                  <a:moveTo>
                    <a:pt x="0" y="8"/>
                  </a:moveTo>
                  <a:lnTo>
                    <a:pt x="16" y="0"/>
                  </a:lnTo>
                  <a:lnTo>
                    <a:pt x="24" y="8"/>
                  </a:lnTo>
                  <a:lnTo>
                    <a:pt x="8" y="16"/>
                  </a:lnTo>
                  <a:lnTo>
                    <a:pt x="0" y="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7" name="Freeform 101">
              <a:extLst>
                <a:ext uri="{FF2B5EF4-FFF2-40B4-BE49-F238E27FC236}">
                  <a16:creationId xmlns:a16="http://schemas.microsoft.com/office/drawing/2014/main" id="{AD7DFF19-9834-46A6-BE80-EA66ECB2A3FB}"/>
                </a:ext>
              </a:extLst>
            </p:cNvPr>
            <p:cNvSpPr>
              <a:spLocks noChangeArrowheads="1"/>
            </p:cNvSpPr>
            <p:nvPr/>
          </p:nvSpPr>
          <p:spPr bwMode="auto">
            <a:xfrm>
              <a:off x="4921853" y="523461"/>
              <a:ext cx="100817" cy="114731"/>
            </a:xfrm>
            <a:custGeom>
              <a:avLst/>
              <a:gdLst>
                <a:gd name="T0" fmla="*/ 2147483646 w 64"/>
                <a:gd name="T1" fmla="*/ 2147483646 h 72"/>
                <a:gd name="T2" fmla="*/ 2147483646 w 64"/>
                <a:gd name="T3" fmla="*/ 0 h 72"/>
                <a:gd name="T4" fmla="*/ 2147483646 w 64"/>
                <a:gd name="T5" fmla="*/ 2147483646 h 72"/>
                <a:gd name="T6" fmla="*/ 0 w 64"/>
                <a:gd name="T7" fmla="*/ 2147483646 h 72"/>
                <a:gd name="T8" fmla="*/ 2147483646 w 64"/>
                <a:gd name="T9" fmla="*/ 2147483646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72">
                  <a:moveTo>
                    <a:pt x="16" y="16"/>
                  </a:moveTo>
                  <a:lnTo>
                    <a:pt x="32" y="0"/>
                  </a:lnTo>
                  <a:lnTo>
                    <a:pt x="64" y="72"/>
                  </a:lnTo>
                  <a:lnTo>
                    <a:pt x="0" y="24"/>
                  </a:lnTo>
                  <a:lnTo>
                    <a:pt x="16" y="16"/>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8" name="Freeform 102">
              <a:extLst>
                <a:ext uri="{FF2B5EF4-FFF2-40B4-BE49-F238E27FC236}">
                  <a16:creationId xmlns:a16="http://schemas.microsoft.com/office/drawing/2014/main" id="{3881191E-7D40-458E-BDF2-382E3C689503}"/>
                </a:ext>
              </a:extLst>
            </p:cNvPr>
            <p:cNvSpPr>
              <a:spLocks noChangeArrowheads="1"/>
            </p:cNvSpPr>
            <p:nvPr/>
          </p:nvSpPr>
          <p:spPr bwMode="auto">
            <a:xfrm>
              <a:off x="4947057" y="536368"/>
              <a:ext cx="12602" cy="12908"/>
            </a:xfrm>
            <a:custGeom>
              <a:avLst/>
              <a:gdLst>
                <a:gd name="T0" fmla="*/ 0 w 8"/>
                <a:gd name="T1" fmla="*/ 2147483646 h 8"/>
                <a:gd name="T2" fmla="*/ 0 w 8"/>
                <a:gd name="T3" fmla="*/ 2147483646 h 8"/>
                <a:gd name="T4" fmla="*/ 2147483646 w 8"/>
                <a:gd name="T5" fmla="*/ 0 h 8"/>
                <a:gd name="T6" fmla="*/ 0 w 8"/>
                <a:gd name="T7" fmla="*/ 2147483646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0" y="8"/>
                  </a:moveTo>
                  <a:lnTo>
                    <a:pt x="0" y="8"/>
                  </a:lnTo>
                  <a:lnTo>
                    <a:pt x="8" y="0"/>
                  </a:lnTo>
                  <a:lnTo>
                    <a:pt x="0" y="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9" name="Freeform 103">
              <a:extLst>
                <a:ext uri="{FF2B5EF4-FFF2-40B4-BE49-F238E27FC236}">
                  <a16:creationId xmlns:a16="http://schemas.microsoft.com/office/drawing/2014/main" id="{DE202B57-FCED-4A94-91F0-F5E5BA578CA1}"/>
                </a:ext>
              </a:extLst>
            </p:cNvPr>
            <p:cNvSpPr>
              <a:spLocks noChangeArrowheads="1"/>
            </p:cNvSpPr>
            <p:nvPr/>
          </p:nvSpPr>
          <p:spPr bwMode="auto">
            <a:xfrm>
              <a:off x="4769226" y="282526"/>
              <a:ext cx="12603" cy="12907"/>
            </a:xfrm>
            <a:custGeom>
              <a:avLst/>
              <a:gdLst>
                <a:gd name="T0" fmla="*/ 0 w 8"/>
                <a:gd name="T1" fmla="*/ 2147483646 h 8"/>
                <a:gd name="T2" fmla="*/ 0 w 8"/>
                <a:gd name="T3" fmla="*/ 2147483646 h 8"/>
                <a:gd name="T4" fmla="*/ 2147483646 w 8"/>
                <a:gd name="T5" fmla="*/ 0 h 8"/>
                <a:gd name="T6" fmla="*/ 0 w 8"/>
                <a:gd name="T7" fmla="*/ 2147483646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0" y="8"/>
                  </a:moveTo>
                  <a:lnTo>
                    <a:pt x="0" y="8"/>
                  </a:lnTo>
                  <a:lnTo>
                    <a:pt x="8" y="0"/>
                  </a:lnTo>
                  <a:lnTo>
                    <a:pt x="0" y="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0" name="Freeform 104">
              <a:extLst>
                <a:ext uri="{FF2B5EF4-FFF2-40B4-BE49-F238E27FC236}">
                  <a16:creationId xmlns:a16="http://schemas.microsoft.com/office/drawing/2014/main" id="{795F2DAB-010B-403F-A333-A69108CA097D}"/>
                </a:ext>
              </a:extLst>
            </p:cNvPr>
            <p:cNvSpPr>
              <a:spLocks noChangeArrowheads="1"/>
            </p:cNvSpPr>
            <p:nvPr/>
          </p:nvSpPr>
          <p:spPr bwMode="auto">
            <a:xfrm>
              <a:off x="4769226" y="282526"/>
              <a:ext cx="190433" cy="266750"/>
            </a:xfrm>
            <a:custGeom>
              <a:avLst/>
              <a:gdLst>
                <a:gd name="T0" fmla="*/ 2147483646 w 120"/>
                <a:gd name="T1" fmla="*/ 2147483646 h 168"/>
                <a:gd name="T2" fmla="*/ 2147483646 w 120"/>
                <a:gd name="T3" fmla="*/ 2147483646 h 168"/>
                <a:gd name="T4" fmla="*/ 2147483646 w 120"/>
                <a:gd name="T5" fmla="*/ 0 h 168"/>
                <a:gd name="T6" fmla="*/ 0 w 120"/>
                <a:gd name="T7" fmla="*/ 2147483646 h 168"/>
                <a:gd name="T8" fmla="*/ 2147483646 w 120"/>
                <a:gd name="T9" fmla="*/ 214748364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68">
                  <a:moveTo>
                    <a:pt x="112" y="168"/>
                  </a:moveTo>
                  <a:lnTo>
                    <a:pt x="120" y="160"/>
                  </a:lnTo>
                  <a:lnTo>
                    <a:pt x="8" y="0"/>
                  </a:lnTo>
                  <a:lnTo>
                    <a:pt x="0" y="8"/>
                  </a:lnTo>
                  <a:lnTo>
                    <a:pt x="112" y="16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1" name="Freeform 105">
              <a:extLst>
                <a:ext uri="{FF2B5EF4-FFF2-40B4-BE49-F238E27FC236}">
                  <a16:creationId xmlns:a16="http://schemas.microsoft.com/office/drawing/2014/main" id="{233540FA-D0D4-44E2-9F7D-93B7D86E3507}"/>
                </a:ext>
              </a:extLst>
            </p:cNvPr>
            <p:cNvSpPr>
              <a:spLocks noChangeArrowheads="1"/>
            </p:cNvSpPr>
            <p:nvPr/>
          </p:nvSpPr>
          <p:spPr bwMode="auto">
            <a:xfrm>
              <a:off x="2252991" y="4041402"/>
              <a:ext cx="1779708" cy="902073"/>
            </a:xfrm>
            <a:custGeom>
              <a:avLst/>
              <a:gdLst>
                <a:gd name="T0" fmla="*/ 2147483646 w 1121"/>
                <a:gd name="T1" fmla="*/ 2147483646 h 568"/>
                <a:gd name="T2" fmla="*/ 2147483646 w 1121"/>
                <a:gd name="T3" fmla="*/ 2147483646 h 568"/>
                <a:gd name="T4" fmla="*/ 0 w 1121"/>
                <a:gd name="T5" fmla="*/ 2147483646 h 568"/>
                <a:gd name="T6" fmla="*/ 2147483646 w 1121"/>
                <a:gd name="T7" fmla="*/ 2147483646 h 568"/>
                <a:gd name="T8" fmla="*/ 2147483646 w 1121"/>
                <a:gd name="T9" fmla="*/ 2147483646 h 568"/>
                <a:gd name="T10" fmla="*/ 2147483646 w 1121"/>
                <a:gd name="T11" fmla="*/ 2147483646 h 568"/>
                <a:gd name="T12" fmla="*/ 2147483646 w 1121"/>
                <a:gd name="T13" fmla="*/ 2147483646 h 568"/>
                <a:gd name="T14" fmla="*/ 2147483646 w 1121"/>
                <a:gd name="T15" fmla="*/ 2147483646 h 568"/>
                <a:gd name="T16" fmla="*/ 2147483646 w 1121"/>
                <a:gd name="T17" fmla="*/ 2147483646 h 568"/>
                <a:gd name="T18" fmla="*/ 2147483646 w 1121"/>
                <a:gd name="T19" fmla="*/ 2147483646 h 568"/>
                <a:gd name="T20" fmla="*/ 2147483646 w 1121"/>
                <a:gd name="T21" fmla="*/ 2147483646 h 568"/>
                <a:gd name="T22" fmla="*/ 2147483646 w 1121"/>
                <a:gd name="T23" fmla="*/ 2147483646 h 568"/>
                <a:gd name="T24" fmla="*/ 2147483646 w 1121"/>
                <a:gd name="T25" fmla="*/ 2147483646 h 568"/>
                <a:gd name="T26" fmla="*/ 2147483646 w 1121"/>
                <a:gd name="T27" fmla="*/ 2147483646 h 568"/>
                <a:gd name="T28" fmla="*/ 2147483646 w 1121"/>
                <a:gd name="T29" fmla="*/ 2147483646 h 568"/>
                <a:gd name="T30" fmla="*/ 2147483646 w 1121"/>
                <a:gd name="T31" fmla="*/ 2147483646 h 568"/>
                <a:gd name="T32" fmla="*/ 2147483646 w 1121"/>
                <a:gd name="T33" fmla="*/ 2147483646 h 568"/>
                <a:gd name="T34" fmla="*/ 2147483646 w 1121"/>
                <a:gd name="T35" fmla="*/ 2147483646 h 568"/>
                <a:gd name="T36" fmla="*/ 2147483646 w 1121"/>
                <a:gd name="T37" fmla="*/ 2147483646 h 568"/>
                <a:gd name="T38" fmla="*/ 2147483646 w 1121"/>
                <a:gd name="T39" fmla="*/ 2147483646 h 568"/>
                <a:gd name="T40" fmla="*/ 2147483646 w 1121"/>
                <a:gd name="T41" fmla="*/ 0 h 568"/>
                <a:gd name="T42" fmla="*/ 2147483646 w 1121"/>
                <a:gd name="T43" fmla="*/ 2147483646 h 568"/>
                <a:gd name="T44" fmla="*/ 2147483646 w 1121"/>
                <a:gd name="T45" fmla="*/ 2147483646 h 568"/>
                <a:gd name="T46" fmla="*/ 2147483646 w 1121"/>
                <a:gd name="T47" fmla="*/ 2147483646 h 568"/>
                <a:gd name="T48" fmla="*/ 2147483646 w 1121"/>
                <a:gd name="T49" fmla="*/ 2147483646 h 568"/>
                <a:gd name="T50" fmla="*/ 2147483646 w 1121"/>
                <a:gd name="T51" fmla="*/ 2147483646 h 568"/>
                <a:gd name="T52" fmla="*/ 2147483646 w 1121"/>
                <a:gd name="T53" fmla="*/ 2147483646 h 568"/>
                <a:gd name="T54" fmla="*/ 2147483646 w 1121"/>
                <a:gd name="T55" fmla="*/ 2147483646 h 568"/>
                <a:gd name="T56" fmla="*/ 2147483646 w 1121"/>
                <a:gd name="T57" fmla="*/ 2147483646 h 568"/>
                <a:gd name="T58" fmla="*/ 2147483646 w 1121"/>
                <a:gd name="T59" fmla="*/ 2147483646 h 56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121" h="568">
                  <a:moveTo>
                    <a:pt x="88" y="56"/>
                  </a:moveTo>
                  <a:lnTo>
                    <a:pt x="32" y="56"/>
                  </a:lnTo>
                  <a:lnTo>
                    <a:pt x="0" y="72"/>
                  </a:lnTo>
                  <a:lnTo>
                    <a:pt x="16" y="224"/>
                  </a:lnTo>
                  <a:lnTo>
                    <a:pt x="64" y="376"/>
                  </a:lnTo>
                  <a:lnTo>
                    <a:pt x="104" y="424"/>
                  </a:lnTo>
                  <a:lnTo>
                    <a:pt x="168" y="488"/>
                  </a:lnTo>
                  <a:lnTo>
                    <a:pt x="240" y="544"/>
                  </a:lnTo>
                  <a:lnTo>
                    <a:pt x="304" y="568"/>
                  </a:lnTo>
                  <a:lnTo>
                    <a:pt x="521" y="552"/>
                  </a:lnTo>
                  <a:lnTo>
                    <a:pt x="745" y="520"/>
                  </a:lnTo>
                  <a:lnTo>
                    <a:pt x="921" y="472"/>
                  </a:lnTo>
                  <a:lnTo>
                    <a:pt x="1073" y="416"/>
                  </a:lnTo>
                  <a:lnTo>
                    <a:pt x="1097" y="384"/>
                  </a:lnTo>
                  <a:lnTo>
                    <a:pt x="1105" y="336"/>
                  </a:lnTo>
                  <a:lnTo>
                    <a:pt x="1121" y="256"/>
                  </a:lnTo>
                  <a:lnTo>
                    <a:pt x="1121" y="168"/>
                  </a:lnTo>
                  <a:lnTo>
                    <a:pt x="1121" y="88"/>
                  </a:lnTo>
                  <a:lnTo>
                    <a:pt x="1089" y="40"/>
                  </a:lnTo>
                  <a:lnTo>
                    <a:pt x="1065" y="8"/>
                  </a:lnTo>
                  <a:lnTo>
                    <a:pt x="1041" y="0"/>
                  </a:lnTo>
                  <a:lnTo>
                    <a:pt x="921" y="16"/>
                  </a:lnTo>
                  <a:lnTo>
                    <a:pt x="785" y="48"/>
                  </a:lnTo>
                  <a:lnTo>
                    <a:pt x="657" y="40"/>
                  </a:lnTo>
                  <a:lnTo>
                    <a:pt x="521" y="24"/>
                  </a:lnTo>
                  <a:lnTo>
                    <a:pt x="368" y="16"/>
                  </a:lnTo>
                  <a:lnTo>
                    <a:pt x="240" y="24"/>
                  </a:lnTo>
                  <a:lnTo>
                    <a:pt x="200" y="40"/>
                  </a:lnTo>
                  <a:lnTo>
                    <a:pt x="176" y="48"/>
                  </a:lnTo>
                  <a:lnTo>
                    <a:pt x="88" y="56"/>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2" name="Rectangle 106">
              <a:extLst>
                <a:ext uri="{FF2B5EF4-FFF2-40B4-BE49-F238E27FC236}">
                  <a16:creationId xmlns:a16="http://schemas.microsoft.com/office/drawing/2014/main" id="{985ED8EE-2770-4806-97DE-0FBA26BEB13C}"/>
                </a:ext>
              </a:extLst>
            </p:cNvPr>
            <p:cNvSpPr>
              <a:spLocks noChangeArrowheads="1"/>
            </p:cNvSpPr>
            <p:nvPr/>
          </p:nvSpPr>
          <p:spPr bwMode="auto">
            <a:xfrm>
              <a:off x="2773881" y="4181947"/>
              <a:ext cx="723925" cy="466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1000" b="1">
                  <a:solidFill>
                    <a:srgbClr val="FFFFFF"/>
                  </a:solidFill>
                  <a:latin typeface="微软雅黑" panose="020B0503020204020204" pitchFamily="34" charset="-122"/>
                  <a:ea typeface="微软雅黑" panose="020B0503020204020204" pitchFamily="34" charset="-122"/>
                </a:rPr>
                <a:t>现实世界</a:t>
              </a:r>
              <a:endParaRPr lang="en-US" altLang="zh-CN" sz="1000" b="1">
                <a:solidFill>
                  <a:srgbClr val="FFFFFF"/>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ClrTx/>
                <a:buSzTx/>
                <a:buFont typeface="Arial" panose="020B0604020202020204" pitchFamily="34" charset="0"/>
                <a:buNone/>
              </a:pPr>
              <a:r>
                <a:rPr lang="zh-CN" altLang="en-US" sz="1000" b="1">
                  <a:solidFill>
                    <a:srgbClr val="FFFFFF"/>
                  </a:solidFill>
                  <a:latin typeface="微软雅黑" panose="020B0503020204020204" pitchFamily="34" charset="-122"/>
                  <a:ea typeface="微软雅黑" panose="020B0503020204020204" pitchFamily="34" charset="-122"/>
                </a:rPr>
                <a:t>环境</a:t>
              </a:r>
              <a:endParaRPr lang="en-US" altLang="zh-CN" sz="1000" b="1">
                <a:solidFill>
                  <a:srgbClr val="FFFFFF"/>
                </a:solidFill>
                <a:latin typeface="微软雅黑" panose="020B0503020204020204" pitchFamily="34" charset="-122"/>
                <a:ea typeface="微软雅黑" panose="020B0503020204020204" pitchFamily="34" charset="-122"/>
              </a:endParaRPr>
            </a:p>
          </p:txBody>
        </p:sp>
        <p:sp>
          <p:nvSpPr>
            <p:cNvPr id="48223" name="Rectangle 108">
              <a:extLst>
                <a:ext uri="{FF2B5EF4-FFF2-40B4-BE49-F238E27FC236}">
                  <a16:creationId xmlns:a16="http://schemas.microsoft.com/office/drawing/2014/main" id="{F23149F6-5E9E-4DEA-94FF-778109AC24FD}"/>
                </a:ext>
              </a:extLst>
            </p:cNvPr>
            <p:cNvSpPr>
              <a:spLocks noChangeArrowheads="1"/>
            </p:cNvSpPr>
            <p:nvPr/>
          </p:nvSpPr>
          <p:spPr bwMode="auto">
            <a:xfrm>
              <a:off x="831744" y="727109"/>
              <a:ext cx="904557" cy="466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定位与地图</a:t>
              </a:r>
              <a:endParaRPr lang="en-US" altLang="zh-CN" sz="1000" b="1">
                <a:solidFill>
                  <a:srgbClr val="000000"/>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创建</a:t>
              </a:r>
              <a:endParaRPr lang="en-US" altLang="zh-CN" sz="1000" b="1">
                <a:solidFill>
                  <a:srgbClr val="000000"/>
                </a:solidFill>
                <a:latin typeface="微软雅黑" panose="020B0503020204020204" pitchFamily="34" charset="-122"/>
                <a:ea typeface="微软雅黑" panose="020B0503020204020204" pitchFamily="34" charset="-122"/>
              </a:endParaRPr>
            </a:p>
          </p:txBody>
        </p:sp>
        <p:sp>
          <p:nvSpPr>
            <p:cNvPr id="48224" name="Freeform 110">
              <a:extLst>
                <a:ext uri="{FF2B5EF4-FFF2-40B4-BE49-F238E27FC236}">
                  <a16:creationId xmlns:a16="http://schemas.microsoft.com/office/drawing/2014/main" id="{0E6A173C-850D-4068-BBBA-B240DEDBAD87}"/>
                </a:ext>
              </a:extLst>
            </p:cNvPr>
            <p:cNvSpPr>
              <a:spLocks noChangeArrowheads="1"/>
            </p:cNvSpPr>
            <p:nvPr/>
          </p:nvSpPr>
          <p:spPr bwMode="auto">
            <a:xfrm>
              <a:off x="512489" y="1895931"/>
              <a:ext cx="77014" cy="113297"/>
            </a:xfrm>
            <a:custGeom>
              <a:avLst/>
              <a:gdLst>
                <a:gd name="T0" fmla="*/ 2147483646 w 48"/>
                <a:gd name="T1" fmla="*/ 0 h 72"/>
                <a:gd name="T2" fmla="*/ 2147483646 w 48"/>
                <a:gd name="T3" fmla="*/ 0 h 72"/>
                <a:gd name="T4" fmla="*/ 2147483646 w 48"/>
                <a:gd name="T5" fmla="*/ 2147483646 h 72"/>
                <a:gd name="T6" fmla="*/ 2147483646 w 48"/>
                <a:gd name="T7" fmla="*/ 2147483646 h 72"/>
                <a:gd name="T8" fmla="*/ 0 w 48"/>
                <a:gd name="T9" fmla="*/ 2147483646 h 72"/>
                <a:gd name="T10" fmla="*/ 2147483646 w 48"/>
                <a:gd name="T11" fmla="*/ 2147483646 h 72"/>
                <a:gd name="T12" fmla="*/ 2147483646 w 48"/>
                <a:gd name="T13" fmla="*/ 2147483646 h 72"/>
                <a:gd name="T14" fmla="*/ 2147483646 w 48"/>
                <a:gd name="T15" fmla="*/ 2147483646 h 72"/>
                <a:gd name="T16" fmla="*/ 2147483646 w 48"/>
                <a:gd name="T17" fmla="*/ 0 h 72"/>
                <a:gd name="T18" fmla="*/ 2147483646 w 48"/>
                <a:gd name="T19" fmla="*/ 0 h 72"/>
                <a:gd name="T20" fmla="*/ 2147483646 w 48"/>
                <a:gd name="T21" fmla="*/ 2147483646 h 72"/>
                <a:gd name="T22" fmla="*/ 2147483646 w 48"/>
                <a:gd name="T23" fmla="*/ 2147483646 h 72"/>
                <a:gd name="T24" fmla="*/ 2147483646 w 48"/>
                <a:gd name="T25" fmla="*/ 0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8" h="72">
                  <a:moveTo>
                    <a:pt x="32" y="0"/>
                  </a:moveTo>
                  <a:lnTo>
                    <a:pt x="48" y="0"/>
                  </a:lnTo>
                  <a:lnTo>
                    <a:pt x="40" y="72"/>
                  </a:lnTo>
                  <a:lnTo>
                    <a:pt x="32" y="72"/>
                  </a:lnTo>
                  <a:lnTo>
                    <a:pt x="0" y="8"/>
                  </a:lnTo>
                  <a:lnTo>
                    <a:pt x="8" y="8"/>
                  </a:lnTo>
                  <a:lnTo>
                    <a:pt x="40" y="72"/>
                  </a:lnTo>
                  <a:lnTo>
                    <a:pt x="32" y="72"/>
                  </a:lnTo>
                  <a:lnTo>
                    <a:pt x="40" y="0"/>
                  </a:lnTo>
                  <a:lnTo>
                    <a:pt x="48" y="0"/>
                  </a:lnTo>
                  <a:lnTo>
                    <a:pt x="48" y="8"/>
                  </a:lnTo>
                  <a:lnTo>
                    <a:pt x="32" y="8"/>
                  </a:lnTo>
                  <a:lnTo>
                    <a:pt x="32"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5" name="Freeform 111">
              <a:extLst>
                <a:ext uri="{FF2B5EF4-FFF2-40B4-BE49-F238E27FC236}">
                  <a16:creationId xmlns:a16="http://schemas.microsoft.com/office/drawing/2014/main" id="{C85644FC-E6C4-4A94-89C8-669C0420CB9C}"/>
                </a:ext>
              </a:extLst>
            </p:cNvPr>
            <p:cNvSpPr>
              <a:spLocks noChangeArrowheads="1"/>
            </p:cNvSpPr>
            <p:nvPr/>
          </p:nvSpPr>
          <p:spPr bwMode="auto">
            <a:xfrm>
              <a:off x="525091" y="1895931"/>
              <a:ext cx="37806" cy="24381"/>
            </a:xfrm>
            <a:custGeom>
              <a:avLst/>
              <a:gdLst>
                <a:gd name="T0" fmla="*/ 0 w 24"/>
                <a:gd name="T1" fmla="*/ 2147483646 h 16"/>
                <a:gd name="T2" fmla="*/ 2147483646 w 24"/>
                <a:gd name="T3" fmla="*/ 0 h 16"/>
                <a:gd name="T4" fmla="*/ 2147483646 w 24"/>
                <a:gd name="T5" fmla="*/ 2147483646 h 16"/>
                <a:gd name="T6" fmla="*/ 0 w 24"/>
                <a:gd name="T7" fmla="*/ 2147483646 h 16"/>
                <a:gd name="T8" fmla="*/ 0 w 24"/>
                <a:gd name="T9" fmla="*/ 214748364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16">
                  <a:moveTo>
                    <a:pt x="0" y="8"/>
                  </a:moveTo>
                  <a:lnTo>
                    <a:pt x="24" y="0"/>
                  </a:lnTo>
                  <a:lnTo>
                    <a:pt x="24" y="8"/>
                  </a:lnTo>
                  <a:lnTo>
                    <a:pt x="0" y="16"/>
                  </a:lnTo>
                  <a:lnTo>
                    <a:pt x="0"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6" name="Freeform 112">
              <a:extLst>
                <a:ext uri="{FF2B5EF4-FFF2-40B4-BE49-F238E27FC236}">
                  <a16:creationId xmlns:a16="http://schemas.microsoft.com/office/drawing/2014/main" id="{E9659716-95A2-4D63-80B9-A1153C751A60}"/>
                </a:ext>
              </a:extLst>
            </p:cNvPr>
            <p:cNvSpPr>
              <a:spLocks noChangeArrowheads="1"/>
            </p:cNvSpPr>
            <p:nvPr/>
          </p:nvSpPr>
          <p:spPr bwMode="auto">
            <a:xfrm>
              <a:off x="525091" y="1895931"/>
              <a:ext cx="64411" cy="113297"/>
            </a:xfrm>
            <a:custGeom>
              <a:avLst/>
              <a:gdLst>
                <a:gd name="T0" fmla="*/ 2147483646 w 40"/>
                <a:gd name="T1" fmla="*/ 0 h 72"/>
                <a:gd name="T2" fmla="*/ 2147483646 w 40"/>
                <a:gd name="T3" fmla="*/ 0 h 72"/>
                <a:gd name="T4" fmla="*/ 2147483646 w 40"/>
                <a:gd name="T5" fmla="*/ 2147483646 h 72"/>
                <a:gd name="T6" fmla="*/ 0 w 40"/>
                <a:gd name="T7" fmla="*/ 2147483646 h 72"/>
                <a:gd name="T8" fmla="*/ 2147483646 w 40"/>
                <a:gd name="T9" fmla="*/ 0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72">
                  <a:moveTo>
                    <a:pt x="24" y="0"/>
                  </a:moveTo>
                  <a:lnTo>
                    <a:pt x="40" y="0"/>
                  </a:lnTo>
                  <a:lnTo>
                    <a:pt x="32" y="72"/>
                  </a:lnTo>
                  <a:lnTo>
                    <a:pt x="0" y="8"/>
                  </a:lnTo>
                  <a:lnTo>
                    <a:pt x="24"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7" name="Rectangle 113">
              <a:extLst>
                <a:ext uri="{FF2B5EF4-FFF2-40B4-BE49-F238E27FC236}">
                  <a16:creationId xmlns:a16="http://schemas.microsoft.com/office/drawing/2014/main" id="{782D66D5-6558-41C9-8764-10EC67857DE2}"/>
                </a:ext>
              </a:extLst>
            </p:cNvPr>
            <p:cNvSpPr>
              <a:spLocks noChangeArrowheads="1"/>
            </p:cNvSpPr>
            <p:nvPr/>
          </p:nvSpPr>
          <p:spPr bwMode="auto">
            <a:xfrm>
              <a:off x="562897" y="1895931"/>
              <a:ext cx="14002" cy="1435"/>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228" name="Rectangle 114">
              <a:extLst>
                <a:ext uri="{FF2B5EF4-FFF2-40B4-BE49-F238E27FC236}">
                  <a16:creationId xmlns:a16="http://schemas.microsoft.com/office/drawing/2014/main" id="{BBBABE04-4E4E-4AB5-8EA1-5960A7DDDAAA}"/>
                </a:ext>
              </a:extLst>
            </p:cNvPr>
            <p:cNvSpPr>
              <a:spLocks noChangeArrowheads="1"/>
            </p:cNvSpPr>
            <p:nvPr/>
          </p:nvSpPr>
          <p:spPr bwMode="auto">
            <a:xfrm>
              <a:off x="271647" y="282526"/>
              <a:ext cx="12603" cy="1434"/>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229" name="Freeform 115">
              <a:extLst>
                <a:ext uri="{FF2B5EF4-FFF2-40B4-BE49-F238E27FC236}">
                  <a16:creationId xmlns:a16="http://schemas.microsoft.com/office/drawing/2014/main" id="{F2F34E44-BAB4-4616-A41D-D6308F42D4F2}"/>
                </a:ext>
              </a:extLst>
            </p:cNvPr>
            <p:cNvSpPr>
              <a:spLocks noChangeArrowheads="1"/>
            </p:cNvSpPr>
            <p:nvPr/>
          </p:nvSpPr>
          <p:spPr bwMode="auto">
            <a:xfrm>
              <a:off x="271647" y="282526"/>
              <a:ext cx="305253" cy="1613405"/>
            </a:xfrm>
            <a:custGeom>
              <a:avLst/>
              <a:gdLst>
                <a:gd name="T0" fmla="*/ 2147483646 w 192"/>
                <a:gd name="T1" fmla="*/ 2147483646 h 1016"/>
                <a:gd name="T2" fmla="*/ 2147483646 w 192"/>
                <a:gd name="T3" fmla="*/ 2147483646 h 1016"/>
                <a:gd name="T4" fmla="*/ 2147483646 w 192"/>
                <a:gd name="T5" fmla="*/ 0 h 1016"/>
                <a:gd name="T6" fmla="*/ 0 w 192"/>
                <a:gd name="T7" fmla="*/ 0 h 1016"/>
                <a:gd name="T8" fmla="*/ 2147483646 w 192"/>
                <a:gd name="T9" fmla="*/ 2147483646 h 10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1016">
                  <a:moveTo>
                    <a:pt x="184" y="1016"/>
                  </a:moveTo>
                  <a:lnTo>
                    <a:pt x="192" y="1016"/>
                  </a:lnTo>
                  <a:lnTo>
                    <a:pt x="8" y="0"/>
                  </a:lnTo>
                  <a:lnTo>
                    <a:pt x="0" y="0"/>
                  </a:lnTo>
                  <a:lnTo>
                    <a:pt x="184" y="1016"/>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30" name="Rectangle 116">
              <a:extLst>
                <a:ext uri="{FF2B5EF4-FFF2-40B4-BE49-F238E27FC236}">
                  <a16:creationId xmlns:a16="http://schemas.microsoft.com/office/drawing/2014/main" id="{83CC98FF-7EB3-4B7B-9D8C-7446002CD0F4}"/>
                </a:ext>
              </a:extLst>
            </p:cNvPr>
            <p:cNvSpPr>
              <a:spLocks noChangeArrowheads="1"/>
            </p:cNvSpPr>
            <p:nvPr/>
          </p:nvSpPr>
          <p:spPr bwMode="auto">
            <a:xfrm rot="-5400000">
              <a:off x="5780843" y="2865620"/>
              <a:ext cx="833234" cy="213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运动控制</a:t>
              </a:r>
            </a:p>
          </p:txBody>
        </p:sp>
        <p:sp>
          <p:nvSpPr>
            <p:cNvPr id="48231" name="Rectangle 130">
              <a:extLst>
                <a:ext uri="{FF2B5EF4-FFF2-40B4-BE49-F238E27FC236}">
                  <a16:creationId xmlns:a16="http://schemas.microsoft.com/office/drawing/2014/main" id="{2C53C404-6F3B-4BE7-ADCF-8C4BE65D6123}"/>
                </a:ext>
              </a:extLst>
            </p:cNvPr>
            <p:cNvSpPr>
              <a:spLocks noChangeArrowheads="1"/>
            </p:cNvSpPr>
            <p:nvPr/>
          </p:nvSpPr>
          <p:spPr bwMode="auto">
            <a:xfrm rot="-5400000">
              <a:off x="-53788" y="2816869"/>
              <a:ext cx="463227" cy="213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感知</a:t>
              </a:r>
            </a:p>
          </p:txBody>
        </p:sp>
        <p:sp>
          <p:nvSpPr>
            <p:cNvPr id="48232" name="AutoShape 4">
              <a:extLst>
                <a:ext uri="{FF2B5EF4-FFF2-40B4-BE49-F238E27FC236}">
                  <a16:creationId xmlns:a16="http://schemas.microsoft.com/office/drawing/2014/main" id="{8E568D3F-0F2A-4356-862D-D454E97F932D}"/>
                </a:ext>
              </a:extLst>
            </p:cNvPr>
            <p:cNvSpPr>
              <a:spLocks noChangeArrowheads="1"/>
            </p:cNvSpPr>
            <p:nvPr/>
          </p:nvSpPr>
          <p:spPr bwMode="auto">
            <a:xfrm rot="-5400000">
              <a:off x="2473347" y="1874415"/>
              <a:ext cx="1376773" cy="1422646"/>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0 w 21600"/>
                <a:gd name="T15" fmla="*/ 2147483646 h 21600"/>
                <a:gd name="T16" fmla="*/ 2147483646 w 21600"/>
                <a:gd name="T17" fmla="*/ 0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600" h="21600">
                  <a:moveTo>
                    <a:pt x="18449" y="10211"/>
                  </a:moveTo>
                  <a:cubicBezTo>
                    <a:pt x="18141" y="6214"/>
                    <a:pt x="14808" y="3128"/>
                    <a:pt x="10800" y="3128"/>
                  </a:cubicBezTo>
                  <a:cubicBezTo>
                    <a:pt x="6562" y="3128"/>
                    <a:pt x="3128" y="6562"/>
                    <a:pt x="3128" y="10800"/>
                  </a:cubicBezTo>
                  <a:cubicBezTo>
                    <a:pt x="3128" y="15037"/>
                    <a:pt x="6562" y="18472"/>
                    <a:pt x="10800" y="18472"/>
                  </a:cubicBezTo>
                  <a:cubicBezTo>
                    <a:pt x="11341" y="18472"/>
                    <a:pt x="11880" y="18414"/>
                    <a:pt x="12410" y="18301"/>
                  </a:cubicBezTo>
                  <a:lnTo>
                    <a:pt x="13066" y="21359"/>
                  </a:lnTo>
                  <a:cubicBezTo>
                    <a:pt x="12321" y="21519"/>
                    <a:pt x="11561" y="21599"/>
                    <a:pt x="10800" y="21600"/>
                  </a:cubicBezTo>
                  <a:cubicBezTo>
                    <a:pt x="4835" y="21600"/>
                    <a:pt x="0" y="16764"/>
                    <a:pt x="0" y="10800"/>
                  </a:cubicBezTo>
                  <a:cubicBezTo>
                    <a:pt x="0" y="4835"/>
                    <a:pt x="4835" y="0"/>
                    <a:pt x="10800" y="0"/>
                  </a:cubicBezTo>
                  <a:cubicBezTo>
                    <a:pt x="16443" y="-1"/>
                    <a:pt x="21134" y="4344"/>
                    <a:pt x="21568" y="9970"/>
                  </a:cubicBezTo>
                  <a:lnTo>
                    <a:pt x="24260" y="9763"/>
                  </a:lnTo>
                  <a:lnTo>
                    <a:pt x="20336" y="14341"/>
                  </a:lnTo>
                  <a:lnTo>
                    <a:pt x="15757" y="10418"/>
                  </a:lnTo>
                  <a:lnTo>
                    <a:pt x="18449" y="10211"/>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xfrm>
            <a:off x="8243887" y="6356353"/>
            <a:ext cx="676275" cy="2762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20</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r>
              <a:rPr lang="en-US" altLang="zh-CN" dirty="0"/>
              <a:t>-</a:t>
            </a:r>
            <a:r>
              <a:rPr lang="zh-CN" altLang="en-US" dirty="0"/>
              <a:t>深度获取</a:t>
            </a:r>
            <a:endParaRPr lang="en-US" altLang="zh-CN" dirty="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104077DC-5A74-41FA-BFFC-38E0F61C9B5F}"/>
              </a:ext>
            </a:extLst>
          </p:cNvPr>
          <p:cNvPicPr>
            <a:picLocks noChangeAspect="1"/>
          </p:cNvPicPr>
          <p:nvPr/>
        </p:nvPicPr>
        <p:blipFill>
          <a:blip r:embed="rId4"/>
          <a:stretch>
            <a:fillRect/>
          </a:stretch>
        </p:blipFill>
        <p:spPr>
          <a:xfrm>
            <a:off x="627166" y="1417890"/>
            <a:ext cx="7186283" cy="3505504"/>
          </a:xfrm>
          <a:prstGeom prst="rect">
            <a:avLst/>
          </a:prstGeom>
        </p:spPr>
      </p:pic>
      <p:pic>
        <p:nvPicPr>
          <p:cNvPr id="5" name="图片 4">
            <a:extLst>
              <a:ext uri="{FF2B5EF4-FFF2-40B4-BE49-F238E27FC236}">
                <a16:creationId xmlns:a16="http://schemas.microsoft.com/office/drawing/2014/main" id="{8278116F-B2E3-4FDF-A831-15EAB7F6C29D}"/>
              </a:ext>
            </a:extLst>
          </p:cNvPr>
          <p:cNvPicPr>
            <a:picLocks noChangeAspect="1"/>
          </p:cNvPicPr>
          <p:nvPr/>
        </p:nvPicPr>
        <p:blipFill>
          <a:blip r:embed="rId5"/>
          <a:stretch>
            <a:fillRect/>
          </a:stretch>
        </p:blipFill>
        <p:spPr>
          <a:xfrm>
            <a:off x="688132" y="4951970"/>
            <a:ext cx="7125317" cy="1242168"/>
          </a:xfrm>
          <a:prstGeom prst="rect">
            <a:avLst/>
          </a:prstGeom>
        </p:spPr>
      </p:pic>
    </p:spTree>
    <p:extLst>
      <p:ext uri="{BB962C8B-B14F-4D97-AF65-F5344CB8AC3E}">
        <p14:creationId xmlns:p14="http://schemas.microsoft.com/office/powerpoint/2010/main" val="364487420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xfrm>
            <a:off x="8243887" y="6356353"/>
            <a:ext cx="676275" cy="2762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21</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r>
              <a:rPr lang="en-US" altLang="zh-CN" dirty="0"/>
              <a:t>-</a:t>
            </a:r>
            <a:r>
              <a:rPr lang="zh-CN" altLang="en-US" dirty="0"/>
              <a:t>深度获取</a:t>
            </a:r>
            <a:endParaRPr lang="en-US" altLang="zh-CN" dirty="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87031ACF-D78D-4F2E-981C-A88405484501}"/>
              </a:ext>
            </a:extLst>
          </p:cNvPr>
          <p:cNvSpPr txBox="1">
            <a:spLocks noChangeArrowheads="1"/>
          </p:cNvSpPr>
          <p:nvPr/>
        </p:nvSpPr>
        <p:spPr bwMode="auto">
          <a:xfrm>
            <a:off x="223838" y="1236664"/>
            <a:ext cx="9067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a:lstStyle>
          <a:p>
            <a:pPr marL="0" indent="0">
              <a:buFont typeface="Monotype Sorts" pitchFamily="2" charset="2"/>
              <a:buNone/>
            </a:pPr>
            <a:r>
              <a:rPr lang="zh-CN" altLang="en-US" b="1" kern="0" dirty="0">
                <a:latin typeface="微软雅黑" panose="020B0503020204020204" pitchFamily="34" charset="-122"/>
                <a:ea typeface="微软雅黑" panose="020B0503020204020204" pitchFamily="34" charset="-122"/>
              </a:rPr>
              <a:t> </a:t>
            </a:r>
            <a:endParaRPr lang="en-US" altLang="zh-CN"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endParaRPr lang="en-US" altLang="zh-CN" sz="1600"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r>
              <a:rPr lang="en-US" altLang="zh-CN" b="1" i="1" kern="0" dirty="0">
                <a:ea typeface="宋体" panose="02010600030101010101" pitchFamily="2" charset="-122"/>
              </a:rPr>
              <a:t>  </a:t>
            </a:r>
            <a:endParaRPr lang="zh-CN" altLang="en-US" b="1" kern="0" dirty="0">
              <a:latin typeface="微软雅黑" panose="020B0503020204020204" pitchFamily="34" charset="-122"/>
              <a:ea typeface="微软雅黑" panose="020B0503020204020204" pitchFamily="34" charset="-122"/>
            </a:endParaRPr>
          </a:p>
          <a:p>
            <a:pPr marL="0" indent="0">
              <a:buFont typeface="Monotype Sorts" pitchFamily="2" charset="2"/>
              <a:buNone/>
            </a:pPr>
            <a:endParaRPr lang="zh-CN" altLang="en-US" b="1" kern="0" dirty="0">
              <a:latin typeface="微软雅黑" panose="020B0503020204020204" pitchFamily="34" charset="-122"/>
              <a:ea typeface="微软雅黑" panose="020B0503020204020204" pitchFamily="34" charset="-122"/>
            </a:endParaRPr>
          </a:p>
          <a:p>
            <a:pPr marL="0" indent="0">
              <a:buFont typeface="Monotype Sorts" pitchFamily="2" charset="2"/>
              <a:buNone/>
            </a:pPr>
            <a:endParaRPr lang="zh-CN" altLang="en-US" b="1" kern="0" dirty="0">
              <a:latin typeface="微软雅黑" panose="020B0503020204020204" pitchFamily="34" charset="-122"/>
              <a:ea typeface="微软雅黑" panose="020B0503020204020204" pitchFamily="34" charset="-122"/>
            </a:endParaRPr>
          </a:p>
          <a:p>
            <a:pPr marL="0" indent="0">
              <a:buFont typeface="Monotype Sorts" pitchFamily="2" charset="2"/>
              <a:buNone/>
            </a:pPr>
            <a:endParaRPr lang="zh-CN" altLang="en-US" b="1" kern="0" dirty="0">
              <a:latin typeface="微软雅黑" panose="020B0503020204020204" pitchFamily="34" charset="-122"/>
              <a:ea typeface="微软雅黑" panose="020B0503020204020204" pitchFamily="34" charset="-122"/>
            </a:endParaRPr>
          </a:p>
          <a:p>
            <a:pPr marL="482600" lvl="1" indent="0">
              <a:buFont typeface="Monotype Sorts" pitchFamily="2" charset="2"/>
              <a:buNone/>
            </a:pPr>
            <a:r>
              <a:rPr lang="zh-CN" altLang="en-US" b="1" kern="0" dirty="0">
                <a:latin typeface="微软雅黑" panose="020B0503020204020204" pitchFamily="34" charset="-122"/>
                <a:ea typeface="微软雅黑" panose="020B0503020204020204" pitchFamily="34" charset="-122"/>
              </a:rPr>
              <a:t>  </a:t>
            </a:r>
          </a:p>
        </p:txBody>
      </p:sp>
      <p:pic>
        <p:nvPicPr>
          <p:cNvPr id="3" name="图片 2">
            <a:extLst>
              <a:ext uri="{FF2B5EF4-FFF2-40B4-BE49-F238E27FC236}">
                <a16:creationId xmlns:a16="http://schemas.microsoft.com/office/drawing/2014/main" id="{782A912E-76BF-4ECF-A2B7-CB5704B9902D}"/>
              </a:ext>
            </a:extLst>
          </p:cNvPr>
          <p:cNvPicPr>
            <a:picLocks noChangeAspect="1"/>
          </p:cNvPicPr>
          <p:nvPr/>
        </p:nvPicPr>
        <p:blipFill>
          <a:blip r:embed="rId4"/>
          <a:stretch>
            <a:fillRect/>
          </a:stretch>
        </p:blipFill>
        <p:spPr>
          <a:xfrm>
            <a:off x="572776" y="1678438"/>
            <a:ext cx="7254869" cy="2149026"/>
          </a:xfrm>
          <a:prstGeom prst="rect">
            <a:avLst/>
          </a:prstGeom>
        </p:spPr>
      </p:pic>
    </p:spTree>
    <p:extLst>
      <p:ext uri="{BB962C8B-B14F-4D97-AF65-F5344CB8AC3E}">
        <p14:creationId xmlns:p14="http://schemas.microsoft.com/office/powerpoint/2010/main" val="68844947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22</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r>
              <a:rPr lang="en-US" altLang="zh-CN" dirty="0"/>
              <a:t>-</a:t>
            </a:r>
            <a:r>
              <a:rPr lang="zh-CN" altLang="en-US" dirty="0"/>
              <a:t>深度获取</a:t>
            </a:r>
            <a:endParaRPr lang="en-US" altLang="zh-CN" dirty="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
            <a:extLst>
              <a:ext uri="{FF2B5EF4-FFF2-40B4-BE49-F238E27FC236}">
                <a16:creationId xmlns:a16="http://schemas.microsoft.com/office/drawing/2014/main" id="{3F2B45A8-C380-4564-9281-4AD969B967FA}"/>
              </a:ext>
            </a:extLst>
          </p:cNvPr>
          <p:cNvSpPr>
            <a:spLocks noChangeArrowheads="1"/>
          </p:cNvSpPr>
          <p:nvPr/>
        </p:nvSpPr>
        <p:spPr bwMode="auto">
          <a:xfrm>
            <a:off x="609600" y="1295400"/>
            <a:ext cx="6019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b="1" i="1">
                <a:solidFill>
                  <a:srgbClr val="3C0023"/>
                </a:solidFill>
                <a:latin typeface="Arial" panose="020B0604020202020204" pitchFamily="34" charset="0"/>
              </a:defRPr>
            </a:lvl1pPr>
            <a:lvl2pPr marL="742950" indent="-285750">
              <a:buFont typeface="Arial" panose="020B0604020202020204" pitchFamily="34" charset="0"/>
              <a:defRPr sz="2400" b="1" i="1">
                <a:solidFill>
                  <a:srgbClr val="3C0023"/>
                </a:solidFill>
                <a:latin typeface="Arial" panose="020B0604020202020204" pitchFamily="34" charset="0"/>
              </a:defRPr>
            </a:lvl2pPr>
            <a:lvl3pPr marL="1143000" indent="-228600">
              <a:buFont typeface="Arial" panose="020B0604020202020204" pitchFamily="34" charset="0"/>
              <a:defRPr sz="2400" b="1" i="1">
                <a:solidFill>
                  <a:srgbClr val="3C0023"/>
                </a:solidFill>
                <a:latin typeface="Arial" panose="020B0604020202020204" pitchFamily="34" charset="0"/>
              </a:defRPr>
            </a:lvl3pPr>
            <a:lvl4pPr marL="1600200" indent="-228600">
              <a:buFont typeface="Arial" panose="020B0604020202020204" pitchFamily="34" charset="0"/>
              <a:defRPr sz="2400" b="1" i="1">
                <a:solidFill>
                  <a:srgbClr val="3C0023"/>
                </a:solidFill>
                <a:latin typeface="Arial" panose="020B0604020202020204" pitchFamily="34" charset="0"/>
              </a:defRPr>
            </a:lvl4pPr>
            <a:lvl5pPr marL="2057400" indent="-228600">
              <a:buFont typeface="Arial" panose="020B0604020202020204" pitchFamily="34" charset="0"/>
              <a:defRPr sz="2400" b="1" i="1">
                <a:solidFill>
                  <a:srgbClr val="3C0023"/>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9pPr>
          </a:lstStyle>
          <a:p>
            <a:pPr>
              <a:buFont typeface="Monotype Sorts" pitchFamily="2" charset="2"/>
              <a:buNone/>
            </a:pPr>
            <a:r>
              <a:rPr lang="zh-CN" altLang="en-US">
                <a:latin typeface="微软雅黑" panose="020B0503020204020204" pitchFamily="34" charset="-122"/>
                <a:ea typeface="微软雅黑" panose="020B0503020204020204" pitchFamily="34" charset="-122"/>
              </a:rPr>
              <a:t>点扩散函数/Point Spread Function </a:t>
            </a:r>
            <a:r>
              <a:rPr lang="zh-CN" altLang="en-US">
                <a:ea typeface="宋体" panose="02010600030101010101" pitchFamily="2" charset="-122"/>
              </a:rPr>
              <a:t>h</a:t>
            </a:r>
            <a:endParaRPr lang="en-US" altLang="zh-CN">
              <a:ea typeface="宋体" panose="02010600030101010101" pitchFamily="2" charset="-122"/>
            </a:endParaRPr>
          </a:p>
        </p:txBody>
      </p:sp>
      <p:pic>
        <p:nvPicPr>
          <p:cNvPr id="7" name="Picture 8" descr="http://swift.gsfc.nasa.gov/analysis/batimages/psf-x4.png">
            <a:extLst>
              <a:ext uri="{FF2B5EF4-FFF2-40B4-BE49-F238E27FC236}">
                <a16:creationId xmlns:a16="http://schemas.microsoft.com/office/drawing/2014/main" id="{4713BB3F-CF29-433A-956E-0E19A4CB4F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063" y="1844675"/>
            <a:ext cx="5276850" cy="439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895675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xfrm>
            <a:off x="8243887" y="6356353"/>
            <a:ext cx="676275" cy="2762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23</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r>
              <a:rPr lang="en-US" altLang="zh-CN" dirty="0"/>
              <a:t>-</a:t>
            </a:r>
            <a:r>
              <a:rPr lang="zh-CN" altLang="en-US" dirty="0"/>
              <a:t>深度获取</a:t>
            </a:r>
            <a:endParaRPr lang="en-US" altLang="zh-CN" dirty="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87031ACF-D78D-4F2E-981C-A88405484501}"/>
              </a:ext>
            </a:extLst>
          </p:cNvPr>
          <p:cNvSpPr txBox="1">
            <a:spLocks noChangeArrowheads="1"/>
          </p:cNvSpPr>
          <p:nvPr/>
        </p:nvSpPr>
        <p:spPr bwMode="auto">
          <a:xfrm>
            <a:off x="223838" y="1236664"/>
            <a:ext cx="9067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a:lstStyle>
          <a:p>
            <a:pPr marL="0" indent="0">
              <a:buFont typeface="Monotype Sorts" pitchFamily="2" charset="2"/>
              <a:buNone/>
            </a:pPr>
            <a:r>
              <a:rPr lang="zh-CN" altLang="en-US" b="1" kern="0" dirty="0">
                <a:latin typeface="微软雅黑" panose="020B0503020204020204" pitchFamily="34" charset="-122"/>
                <a:ea typeface="微软雅黑" panose="020B0503020204020204" pitchFamily="34" charset="-122"/>
              </a:rPr>
              <a:t> 点扩散函数/Point Spread Function </a:t>
            </a:r>
            <a:r>
              <a:rPr lang="zh-CN" altLang="en-US" b="1" i="1" kern="0" dirty="0">
                <a:ea typeface="宋体" panose="02010600030101010101" pitchFamily="2" charset="-122"/>
              </a:rPr>
              <a:t>h</a:t>
            </a:r>
            <a:endParaRPr lang="en-US" altLang="zh-CN"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endParaRPr lang="en-US" altLang="zh-CN" sz="1600"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r>
              <a:rPr lang="en-US" altLang="zh-CN" b="1" i="1" kern="0" dirty="0">
                <a:ea typeface="宋体" panose="02010600030101010101" pitchFamily="2" charset="-122"/>
              </a:rPr>
              <a:t>  </a:t>
            </a:r>
            <a:r>
              <a:rPr lang="zh-CN" altLang="en-US" b="1" kern="0" dirty="0">
                <a:latin typeface="微软雅黑" panose="020B0503020204020204" pitchFamily="34" charset="-122"/>
                <a:ea typeface="微软雅黑" panose="020B0503020204020204" pitchFamily="34" charset="-122"/>
              </a:rPr>
              <a:t>成像模型</a:t>
            </a:r>
          </a:p>
          <a:p>
            <a:pPr marL="0" indent="0">
              <a:buFont typeface="Monotype Sorts" pitchFamily="2" charset="2"/>
              <a:buNone/>
            </a:pPr>
            <a:endParaRPr lang="zh-CN" altLang="en-US" b="1" kern="0" dirty="0">
              <a:latin typeface="微软雅黑" panose="020B0503020204020204" pitchFamily="34" charset="-122"/>
              <a:ea typeface="微软雅黑" panose="020B0503020204020204" pitchFamily="34" charset="-122"/>
            </a:endParaRPr>
          </a:p>
          <a:p>
            <a:pPr marL="0" indent="0">
              <a:buFont typeface="Monotype Sorts" pitchFamily="2" charset="2"/>
              <a:buNone/>
            </a:pPr>
            <a:endParaRPr lang="zh-CN" altLang="en-US" b="1" kern="0" dirty="0">
              <a:latin typeface="微软雅黑" panose="020B0503020204020204" pitchFamily="34" charset="-122"/>
              <a:ea typeface="微软雅黑" panose="020B0503020204020204" pitchFamily="34" charset="-122"/>
            </a:endParaRPr>
          </a:p>
          <a:p>
            <a:pPr marL="0" indent="0">
              <a:buFont typeface="Monotype Sorts" pitchFamily="2" charset="2"/>
              <a:buNone/>
            </a:pPr>
            <a:endParaRPr lang="zh-CN" altLang="en-US" b="1" kern="0" dirty="0">
              <a:latin typeface="微软雅黑" panose="020B0503020204020204" pitchFamily="34" charset="-122"/>
              <a:ea typeface="微软雅黑" panose="020B0503020204020204" pitchFamily="34" charset="-122"/>
            </a:endParaRPr>
          </a:p>
          <a:p>
            <a:pPr marL="482600" lvl="1" indent="0">
              <a:buFont typeface="Monotype Sorts" pitchFamily="2" charset="2"/>
              <a:buNone/>
            </a:pPr>
            <a:r>
              <a:rPr lang="zh-CN" altLang="en-US" b="1" kern="0" dirty="0">
                <a:latin typeface="微软雅黑" panose="020B0503020204020204" pitchFamily="34" charset="-122"/>
                <a:ea typeface="微软雅黑" panose="020B0503020204020204" pitchFamily="34" charset="-122"/>
              </a:rPr>
              <a:t>  求解 </a:t>
            </a:r>
            <a:r>
              <a:rPr lang="en-US" altLang="zh-CN" b="1" kern="0" dirty="0">
                <a:latin typeface="Book Antiqua" panose="02040602050305030304" pitchFamily="18" charset="0"/>
                <a:ea typeface="微软雅黑" panose="020B0503020204020204" pitchFamily="34" charset="-122"/>
              </a:rPr>
              <a:t>R</a:t>
            </a:r>
            <a:r>
              <a:rPr lang="zh-CN" altLang="en-US" b="1" kern="0" dirty="0">
                <a:latin typeface="微软雅黑" panose="020B0503020204020204" pitchFamily="34" charset="-122"/>
                <a:ea typeface="微软雅黑" panose="020B0503020204020204" pitchFamily="34" charset="-122"/>
              </a:rPr>
              <a:t>获得 单目相机场景中地图的深度信息</a:t>
            </a:r>
          </a:p>
        </p:txBody>
      </p:sp>
      <p:pic>
        <p:nvPicPr>
          <p:cNvPr id="7" name="Picture 4">
            <a:extLst>
              <a:ext uri="{FF2B5EF4-FFF2-40B4-BE49-F238E27FC236}">
                <a16:creationId xmlns:a16="http://schemas.microsoft.com/office/drawing/2014/main" id="{7AF1C176-FA6C-47CB-B92F-F5D13C3BB6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8" y="1998664"/>
            <a:ext cx="8686800"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a:extLst>
              <a:ext uri="{FF2B5EF4-FFF2-40B4-BE49-F238E27FC236}">
                <a16:creationId xmlns:a16="http://schemas.microsoft.com/office/drawing/2014/main" id="{A210656B-64C8-442B-AD53-7F41A837B3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826" y="4948239"/>
            <a:ext cx="5800725"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528700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xfrm>
            <a:off x="8243887" y="6356353"/>
            <a:ext cx="676275" cy="2762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24</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r>
              <a:rPr lang="en-US" altLang="zh-CN" dirty="0"/>
              <a:t>-</a:t>
            </a:r>
            <a:r>
              <a:rPr lang="zh-CN" altLang="en-US" dirty="0"/>
              <a:t>深度获取</a:t>
            </a:r>
            <a:endParaRPr lang="en-US" altLang="zh-CN" dirty="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10">
            <a:extLst>
              <a:ext uri="{FF2B5EF4-FFF2-40B4-BE49-F238E27FC236}">
                <a16:creationId xmlns:a16="http://schemas.microsoft.com/office/drawing/2014/main" id="{4CE25A31-BDA8-4654-B00B-1D908835B3BD}"/>
              </a:ext>
            </a:extLst>
          </p:cNvPr>
          <p:cNvGrpSpPr/>
          <p:nvPr/>
        </p:nvGrpSpPr>
        <p:grpSpPr>
          <a:xfrm>
            <a:off x="727649" y="1373770"/>
            <a:ext cx="7186283" cy="5319843"/>
            <a:chOff x="727649" y="1373770"/>
            <a:chExt cx="7186283" cy="5319843"/>
          </a:xfrm>
        </p:grpSpPr>
        <p:pic>
          <p:nvPicPr>
            <p:cNvPr id="4" name="图片 3">
              <a:extLst>
                <a:ext uri="{FF2B5EF4-FFF2-40B4-BE49-F238E27FC236}">
                  <a16:creationId xmlns:a16="http://schemas.microsoft.com/office/drawing/2014/main" id="{25F43EB7-2B48-42A6-898F-73F71633124D}"/>
                </a:ext>
              </a:extLst>
            </p:cNvPr>
            <p:cNvPicPr>
              <a:picLocks noChangeAspect="1"/>
            </p:cNvPicPr>
            <p:nvPr/>
          </p:nvPicPr>
          <p:blipFill>
            <a:blip r:embed="rId4"/>
            <a:stretch>
              <a:fillRect/>
            </a:stretch>
          </p:blipFill>
          <p:spPr>
            <a:xfrm>
              <a:off x="727649" y="1373770"/>
              <a:ext cx="7186283" cy="1249788"/>
            </a:xfrm>
            <a:prstGeom prst="rect">
              <a:avLst/>
            </a:prstGeom>
          </p:spPr>
        </p:pic>
        <p:pic>
          <p:nvPicPr>
            <p:cNvPr id="5" name="图片 4">
              <a:extLst>
                <a:ext uri="{FF2B5EF4-FFF2-40B4-BE49-F238E27FC236}">
                  <a16:creationId xmlns:a16="http://schemas.microsoft.com/office/drawing/2014/main" id="{4D6649F0-65C3-4C25-A55A-77139C8469A7}"/>
                </a:ext>
              </a:extLst>
            </p:cNvPr>
            <p:cNvPicPr>
              <a:picLocks noChangeAspect="1"/>
            </p:cNvPicPr>
            <p:nvPr/>
          </p:nvPicPr>
          <p:blipFill>
            <a:blip r:embed="rId5"/>
            <a:stretch>
              <a:fillRect/>
            </a:stretch>
          </p:blipFill>
          <p:spPr>
            <a:xfrm>
              <a:off x="727649" y="2789240"/>
              <a:ext cx="2370025" cy="381033"/>
            </a:xfrm>
            <a:prstGeom prst="rect">
              <a:avLst/>
            </a:prstGeom>
          </p:spPr>
        </p:pic>
        <p:pic>
          <p:nvPicPr>
            <p:cNvPr id="7" name="图片 6">
              <a:extLst>
                <a:ext uri="{FF2B5EF4-FFF2-40B4-BE49-F238E27FC236}">
                  <a16:creationId xmlns:a16="http://schemas.microsoft.com/office/drawing/2014/main" id="{DA6C9761-A61C-42A2-A089-A4CF18B112AF}"/>
                </a:ext>
              </a:extLst>
            </p:cNvPr>
            <p:cNvPicPr>
              <a:picLocks noChangeAspect="1"/>
            </p:cNvPicPr>
            <p:nvPr/>
          </p:nvPicPr>
          <p:blipFill>
            <a:blip r:embed="rId6"/>
            <a:stretch>
              <a:fillRect/>
            </a:stretch>
          </p:blipFill>
          <p:spPr>
            <a:xfrm>
              <a:off x="1943144" y="3358100"/>
              <a:ext cx="4755292" cy="396274"/>
            </a:xfrm>
            <a:prstGeom prst="rect">
              <a:avLst/>
            </a:prstGeom>
          </p:spPr>
        </p:pic>
        <p:pic>
          <p:nvPicPr>
            <p:cNvPr id="9" name="图片 8">
              <a:extLst>
                <a:ext uri="{FF2B5EF4-FFF2-40B4-BE49-F238E27FC236}">
                  <a16:creationId xmlns:a16="http://schemas.microsoft.com/office/drawing/2014/main" id="{750BAFD8-D337-4E2E-9B8D-6947342BA1F9}"/>
                </a:ext>
              </a:extLst>
            </p:cNvPr>
            <p:cNvPicPr>
              <a:picLocks noChangeAspect="1"/>
            </p:cNvPicPr>
            <p:nvPr/>
          </p:nvPicPr>
          <p:blipFill>
            <a:blip r:embed="rId7"/>
            <a:stretch>
              <a:fillRect/>
            </a:stretch>
          </p:blipFill>
          <p:spPr>
            <a:xfrm>
              <a:off x="765753" y="3754374"/>
              <a:ext cx="7148179" cy="2491956"/>
            </a:xfrm>
            <a:prstGeom prst="rect">
              <a:avLst/>
            </a:prstGeom>
          </p:spPr>
        </p:pic>
        <p:pic>
          <p:nvPicPr>
            <p:cNvPr id="10" name="图片 9">
              <a:extLst>
                <a:ext uri="{FF2B5EF4-FFF2-40B4-BE49-F238E27FC236}">
                  <a16:creationId xmlns:a16="http://schemas.microsoft.com/office/drawing/2014/main" id="{C07DAB24-0063-4385-A057-61A6B3072530}"/>
                </a:ext>
              </a:extLst>
            </p:cNvPr>
            <p:cNvPicPr>
              <a:picLocks noChangeAspect="1"/>
            </p:cNvPicPr>
            <p:nvPr/>
          </p:nvPicPr>
          <p:blipFill>
            <a:blip r:embed="rId8"/>
            <a:stretch>
              <a:fillRect/>
            </a:stretch>
          </p:blipFill>
          <p:spPr>
            <a:xfrm>
              <a:off x="763171" y="6358304"/>
              <a:ext cx="5281118" cy="335309"/>
            </a:xfrm>
            <a:prstGeom prst="rect">
              <a:avLst/>
            </a:prstGeom>
          </p:spPr>
        </p:pic>
      </p:grpSp>
    </p:spTree>
    <p:extLst>
      <p:ext uri="{BB962C8B-B14F-4D97-AF65-F5344CB8AC3E}">
        <p14:creationId xmlns:p14="http://schemas.microsoft.com/office/powerpoint/2010/main" val="295403864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xfrm>
            <a:off x="8243887" y="6356353"/>
            <a:ext cx="676275" cy="2762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25</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r>
              <a:rPr lang="en-US" altLang="zh-CN" dirty="0"/>
              <a:t>-</a:t>
            </a:r>
            <a:r>
              <a:rPr lang="zh-CN" altLang="en-US" dirty="0"/>
              <a:t>深度获取</a:t>
            </a:r>
            <a:endParaRPr lang="en-US" altLang="zh-CN" dirty="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D5D86FD9-5911-4985-9119-B0C9E95DD1CA}"/>
              </a:ext>
            </a:extLst>
          </p:cNvPr>
          <p:cNvPicPr>
            <a:picLocks noChangeAspect="1"/>
          </p:cNvPicPr>
          <p:nvPr/>
        </p:nvPicPr>
        <p:blipFill>
          <a:blip r:embed="rId4"/>
          <a:stretch>
            <a:fillRect/>
          </a:stretch>
        </p:blipFill>
        <p:spPr>
          <a:xfrm>
            <a:off x="349758" y="3509864"/>
            <a:ext cx="8767762" cy="865028"/>
          </a:xfrm>
          <a:prstGeom prst="rect">
            <a:avLst/>
          </a:prstGeom>
        </p:spPr>
      </p:pic>
      <p:pic>
        <p:nvPicPr>
          <p:cNvPr id="3" name="图片 2">
            <a:extLst>
              <a:ext uri="{FF2B5EF4-FFF2-40B4-BE49-F238E27FC236}">
                <a16:creationId xmlns:a16="http://schemas.microsoft.com/office/drawing/2014/main" id="{8FAFE97D-0072-47DA-AB01-65FB151500D7}"/>
              </a:ext>
            </a:extLst>
          </p:cNvPr>
          <p:cNvPicPr>
            <a:picLocks noChangeAspect="1"/>
          </p:cNvPicPr>
          <p:nvPr/>
        </p:nvPicPr>
        <p:blipFill>
          <a:blip r:embed="rId5"/>
          <a:stretch>
            <a:fillRect/>
          </a:stretch>
        </p:blipFill>
        <p:spPr>
          <a:xfrm>
            <a:off x="376238" y="5393121"/>
            <a:ext cx="8624312" cy="865028"/>
          </a:xfrm>
          <a:prstGeom prst="rect">
            <a:avLst/>
          </a:prstGeom>
        </p:spPr>
      </p:pic>
      <p:pic>
        <p:nvPicPr>
          <p:cNvPr id="4" name="图片 3">
            <a:extLst>
              <a:ext uri="{FF2B5EF4-FFF2-40B4-BE49-F238E27FC236}">
                <a16:creationId xmlns:a16="http://schemas.microsoft.com/office/drawing/2014/main" id="{D5E120E3-6480-44C5-BBFB-5B894236CD9F}"/>
              </a:ext>
            </a:extLst>
          </p:cNvPr>
          <p:cNvPicPr>
            <a:picLocks noChangeAspect="1"/>
          </p:cNvPicPr>
          <p:nvPr/>
        </p:nvPicPr>
        <p:blipFill>
          <a:blip r:embed="rId6"/>
          <a:stretch>
            <a:fillRect/>
          </a:stretch>
        </p:blipFill>
        <p:spPr>
          <a:xfrm>
            <a:off x="376238" y="1998664"/>
            <a:ext cx="8714802" cy="593811"/>
          </a:xfrm>
          <a:prstGeom prst="rect">
            <a:avLst/>
          </a:prstGeom>
        </p:spPr>
      </p:pic>
      <p:sp>
        <p:nvSpPr>
          <p:cNvPr id="5" name="文本框 4">
            <a:extLst>
              <a:ext uri="{FF2B5EF4-FFF2-40B4-BE49-F238E27FC236}">
                <a16:creationId xmlns:a16="http://schemas.microsoft.com/office/drawing/2014/main" id="{22D12F52-8F2E-45C6-99EE-A90CC25295E1}"/>
              </a:ext>
            </a:extLst>
          </p:cNvPr>
          <p:cNvSpPr txBox="1"/>
          <p:nvPr/>
        </p:nvSpPr>
        <p:spPr>
          <a:xfrm>
            <a:off x="376238" y="1563694"/>
            <a:ext cx="6453188" cy="461665"/>
          </a:xfrm>
          <a:prstGeom prst="rect">
            <a:avLst/>
          </a:prstGeom>
          <a:noFill/>
        </p:spPr>
        <p:txBody>
          <a:bodyPr wrap="square" rtlCol="0">
            <a:spAutoFit/>
          </a:bodyPr>
          <a:lstStyle/>
          <a:p>
            <a:r>
              <a:rPr lang="zh-CN" altLang="en-US" dirty="0"/>
              <a:t>基于点扩散函数</a:t>
            </a:r>
            <a:r>
              <a:rPr lang="en-US" altLang="zh-CN" dirty="0"/>
              <a:t>h</a:t>
            </a:r>
            <a:r>
              <a:rPr lang="zh-CN" altLang="en-US" dirty="0"/>
              <a:t>，用逆滤波法求解景深</a:t>
            </a:r>
          </a:p>
        </p:txBody>
      </p:sp>
      <p:sp>
        <p:nvSpPr>
          <p:cNvPr id="9" name="文本框 8">
            <a:extLst>
              <a:ext uri="{FF2B5EF4-FFF2-40B4-BE49-F238E27FC236}">
                <a16:creationId xmlns:a16="http://schemas.microsoft.com/office/drawing/2014/main" id="{B9BDBC48-9F70-4EAC-B404-08B9F1C5048F}"/>
              </a:ext>
            </a:extLst>
          </p:cNvPr>
          <p:cNvSpPr txBox="1"/>
          <p:nvPr/>
        </p:nvSpPr>
        <p:spPr>
          <a:xfrm>
            <a:off x="376238" y="3101589"/>
            <a:ext cx="7109784" cy="461665"/>
          </a:xfrm>
          <a:prstGeom prst="rect">
            <a:avLst/>
          </a:prstGeom>
          <a:noFill/>
        </p:spPr>
        <p:txBody>
          <a:bodyPr wrap="square" rtlCol="0">
            <a:spAutoFit/>
          </a:bodyPr>
          <a:lstStyle/>
          <a:p>
            <a:r>
              <a:rPr lang="zh-CN" altLang="en-US" dirty="0"/>
              <a:t>基于统计技术，把散焦问题特征化为线性方程组</a:t>
            </a:r>
          </a:p>
        </p:txBody>
      </p:sp>
      <p:sp>
        <p:nvSpPr>
          <p:cNvPr id="10" name="文本框 9">
            <a:extLst>
              <a:ext uri="{FF2B5EF4-FFF2-40B4-BE49-F238E27FC236}">
                <a16:creationId xmlns:a16="http://schemas.microsoft.com/office/drawing/2014/main" id="{C245506E-ED12-4C10-AB7D-C1CE9BD28F5D}"/>
              </a:ext>
            </a:extLst>
          </p:cNvPr>
          <p:cNvSpPr txBox="1"/>
          <p:nvPr/>
        </p:nvSpPr>
        <p:spPr>
          <a:xfrm>
            <a:off x="376238" y="4931456"/>
            <a:ext cx="8074426" cy="461665"/>
          </a:xfrm>
          <a:prstGeom prst="rect">
            <a:avLst/>
          </a:prstGeom>
          <a:noFill/>
        </p:spPr>
        <p:txBody>
          <a:bodyPr wrap="square" rtlCol="0">
            <a:spAutoFit/>
          </a:bodyPr>
          <a:lstStyle/>
          <a:p>
            <a:r>
              <a:rPr lang="zh-CN" altLang="en-US" dirty="0"/>
              <a:t>使用三个单色摄像机实现深度测量的机器人</a:t>
            </a:r>
            <a:r>
              <a:rPr lang="en-US" altLang="zh-CN" dirty="0" err="1"/>
              <a:t>Cheshem</a:t>
            </a:r>
            <a:endParaRPr lang="zh-CN" altLang="en-US" dirty="0"/>
          </a:p>
        </p:txBody>
      </p:sp>
    </p:spTree>
    <p:extLst>
      <p:ext uri="{BB962C8B-B14F-4D97-AF65-F5344CB8AC3E}">
        <p14:creationId xmlns:p14="http://schemas.microsoft.com/office/powerpoint/2010/main" val="189755469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26</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79A536B0-48E3-4519-8D91-FA086DE69C40}"/>
              </a:ext>
            </a:extLst>
          </p:cNvPr>
          <p:cNvSpPr txBox="1">
            <a:spLocks noChangeArrowheads="1"/>
          </p:cNvSpPr>
          <p:nvPr/>
        </p:nvSpPr>
        <p:spPr>
          <a:xfrm>
            <a:off x="202422" y="1319213"/>
            <a:ext cx="8229600" cy="4991152"/>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fontAlgn="auto">
              <a:lnSpc>
                <a:spcPct val="125000"/>
              </a:lnSpc>
              <a:spcBef>
                <a:spcPts val="0"/>
              </a:spcBef>
              <a:spcAft>
                <a:spcPts val="0"/>
              </a:spcAft>
              <a:buClr>
                <a:srgbClr val="6F1B1B"/>
              </a:buClr>
              <a:buNone/>
              <a:defRPr/>
            </a:pPr>
            <a:r>
              <a:rPr lang="zh-CN" altLang="en-US" sz="2800" dirty="0">
                <a:solidFill>
                  <a:srgbClr val="000000"/>
                </a:solidFill>
                <a:latin typeface="黑体" panose="02010609060101010101" pitchFamily="49" charset="-122"/>
                <a:ea typeface="黑体" panose="02010609060101010101" pitchFamily="49" charset="-122"/>
              </a:rPr>
              <a:t>深度获取方法</a:t>
            </a:r>
            <a:endParaRPr lang="en-US" altLang="zh-CN" sz="2800" dirty="0">
              <a:solidFill>
                <a:srgbClr val="000000"/>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endParaRPr lang="en-US" altLang="zh-CN" sz="2800" dirty="0">
              <a:solidFill>
                <a:srgbClr val="000000"/>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r>
              <a:rPr lang="zh-CN" altLang="en-US" sz="2800" dirty="0">
                <a:solidFill>
                  <a:schemeClr val="bg1">
                    <a:lumMod val="65000"/>
                  </a:schemeClr>
                </a:solidFill>
                <a:latin typeface="黑体" panose="02010609060101010101" pitchFamily="49" charset="-122"/>
                <a:ea typeface="黑体" panose="02010609060101010101" pitchFamily="49" charset="-122"/>
              </a:rPr>
              <a:t>散焦深度法</a:t>
            </a:r>
            <a:endParaRPr lang="en-US" altLang="zh-CN" sz="2800" dirty="0">
              <a:solidFill>
                <a:schemeClr val="bg1">
                  <a:lumMod val="65000"/>
                </a:schemeClr>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r>
              <a:rPr lang="zh-CN" altLang="en-US" sz="2800" dirty="0">
                <a:solidFill>
                  <a:srgbClr val="000000"/>
                </a:solidFill>
                <a:latin typeface="黑体" panose="02010609060101010101" pitchFamily="49" charset="-122"/>
                <a:ea typeface="黑体" panose="02010609060101010101" pitchFamily="49" charset="-122"/>
              </a:rPr>
              <a:t>双目视觉法</a:t>
            </a:r>
            <a:endParaRPr lang="en-US" altLang="zh-CN" sz="2800" dirty="0">
              <a:solidFill>
                <a:srgbClr val="000000"/>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r>
              <a:rPr lang="zh-CN" altLang="en-US" sz="2800" dirty="0">
                <a:solidFill>
                  <a:srgbClr val="000000"/>
                </a:solidFill>
                <a:latin typeface="黑体" panose="02010609060101010101" pitchFamily="49" charset="-122"/>
                <a:ea typeface="黑体" panose="02010609060101010101" pitchFamily="49" charset="-122"/>
              </a:rPr>
              <a:t>深度相机法</a:t>
            </a:r>
            <a:endParaRPr lang="en-US" altLang="zh-CN" sz="2800" dirty="0">
              <a:solidFill>
                <a:srgbClr val="000000"/>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endParaRPr lang="en-US" altLang="zh-CN" sz="28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8470785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27</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4" y="223837"/>
            <a:ext cx="7343775" cy="936625"/>
          </a:xfrm>
        </p:spPr>
        <p:txBody>
          <a:bodyPr/>
          <a:lstStyle/>
          <a:p>
            <a:r>
              <a:rPr lang="en-US" altLang="zh-CN" dirty="0"/>
              <a:t>1. </a:t>
            </a:r>
            <a:r>
              <a:rPr lang="zh-CN" altLang="en-US" dirty="0"/>
              <a:t>相机模型</a:t>
            </a:r>
            <a:r>
              <a:rPr lang="en-US" altLang="zh-CN" dirty="0"/>
              <a:t>-</a:t>
            </a:r>
            <a:r>
              <a:rPr lang="zh-CN" altLang="en-US" dirty="0"/>
              <a:t>双目法深度获取</a:t>
            </a:r>
            <a:endParaRPr lang="en-US" altLang="zh-CN" dirty="0"/>
          </a:p>
        </p:txBody>
      </p:sp>
      <p:sp>
        <p:nvSpPr>
          <p:cNvPr id="34820" name="Text Box 3">
            <a:extLst>
              <a:ext uri="{FF2B5EF4-FFF2-40B4-BE49-F238E27FC236}">
                <a16:creationId xmlns:a16="http://schemas.microsoft.com/office/drawing/2014/main" id="{425C8FEB-1946-417E-BDC1-19303118C71A}"/>
              </a:ext>
            </a:extLst>
          </p:cNvPr>
          <p:cNvSpPr txBox="1">
            <a:spLocks noChangeArrowheads="1"/>
          </p:cNvSpPr>
          <p:nvPr/>
        </p:nvSpPr>
        <p:spPr bwMode="auto">
          <a:xfrm>
            <a:off x="684213" y="1341438"/>
            <a:ext cx="7343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zh-CN" altLang="en-US" sz="2400">
                <a:ea typeface="PMingLiU" panose="02020500000000000000" pitchFamily="18" charset="-120"/>
              </a:rPr>
              <a:t>三维画的原理</a:t>
            </a:r>
          </a:p>
        </p:txBody>
      </p:sp>
      <p:sp>
        <p:nvSpPr>
          <p:cNvPr id="2671620" name="Rectangle 4">
            <a:extLst>
              <a:ext uri="{FF2B5EF4-FFF2-40B4-BE49-F238E27FC236}">
                <a16:creationId xmlns:a16="http://schemas.microsoft.com/office/drawing/2014/main" id="{4B242F6A-7D05-44E4-ABC3-7755328FC210}"/>
              </a:ext>
            </a:extLst>
          </p:cNvPr>
          <p:cNvSpPr>
            <a:spLocks noChangeArrowheads="1"/>
          </p:cNvSpPr>
          <p:nvPr/>
        </p:nvSpPr>
        <p:spPr bwMode="auto">
          <a:xfrm>
            <a:off x="179388" y="692150"/>
            <a:ext cx="8569325" cy="5689600"/>
          </a:xfrm>
          <a:prstGeom prst="rect">
            <a:avLst/>
          </a:prstGeom>
          <a:noFill/>
          <a:ln w="9525">
            <a:noFill/>
            <a:miter lim="800000"/>
          </a:ln>
          <a:effectLst/>
        </p:spPr>
        <p:txBody>
          <a:bodyPr/>
          <a:lstStyle>
            <a:lvl1pPr marL="342900" indent="-3429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120000"/>
              </a:lnSpc>
              <a:spcBef>
                <a:spcPct val="20000"/>
              </a:spcBef>
              <a:buClr>
                <a:schemeClr val="hlink"/>
              </a:buClr>
              <a:buSzPct val="90000"/>
              <a:buFont typeface="Wingdings" panose="05000000000000000000" pitchFamily="2" charset="2"/>
              <a:buNone/>
              <a:defRPr/>
            </a:pPr>
            <a:r>
              <a:rPr lang="zh-CN" altLang="en-US" sz="2800" b="1" noProof="1">
                <a:effectLst>
                  <a:outerShdw blurRad="38100" dist="38100" dir="2700000" algn="tl">
                    <a:srgbClr val="C0C0C0"/>
                  </a:outerShdw>
                </a:effectLst>
                <a:latin typeface="Times New Roman" panose="02020603050405020304" pitchFamily="18" charset="0"/>
              </a:rPr>
              <a:t>       </a:t>
            </a:r>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5" descr="t3">
            <a:extLst>
              <a:ext uri="{FF2B5EF4-FFF2-40B4-BE49-F238E27FC236}">
                <a16:creationId xmlns:a16="http://schemas.microsoft.com/office/drawing/2014/main" id="{28CDB504-EE6C-4EB6-9D22-87C6177C10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60563"/>
            <a:ext cx="4300538" cy="417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5" name="Picture 2" descr="20080815_b0ac3fe7ddaf9a62e8bcxVS8IKJlviAw">
            <a:extLst>
              <a:ext uri="{FF2B5EF4-FFF2-40B4-BE49-F238E27FC236}">
                <a16:creationId xmlns:a16="http://schemas.microsoft.com/office/drawing/2014/main" id="{51CD0FA7-5FEE-45C8-9B49-B251A86671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1163" y="2398713"/>
            <a:ext cx="4922837"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521788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28</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内容占位符 2">
            <a:extLst>
              <a:ext uri="{FF2B5EF4-FFF2-40B4-BE49-F238E27FC236}">
                <a16:creationId xmlns:a16="http://schemas.microsoft.com/office/drawing/2014/main" id="{A4E608B6-EF0B-4967-B7A3-B52FF7A64084}"/>
              </a:ext>
            </a:extLst>
          </p:cNvPr>
          <p:cNvSpPr>
            <a:spLocks noGrp="1"/>
          </p:cNvSpPr>
          <p:nvPr>
            <p:ph idx="1"/>
          </p:nvPr>
        </p:nvSpPr>
        <p:spPr>
          <a:xfrm>
            <a:off x="273853" y="1307810"/>
            <a:ext cx="5162305" cy="847865"/>
          </a:xfrm>
        </p:spPr>
        <p:txBody>
          <a:bodyPr/>
          <a:lstStyle/>
          <a:p>
            <a:r>
              <a:rPr lang="zh-CN" altLang="en-US" dirty="0"/>
              <a:t>双目模型</a:t>
            </a:r>
            <a:endParaRPr lang="en-US" altLang="zh-CN" dirty="0"/>
          </a:p>
          <a:p>
            <a:pPr lvl="1"/>
            <a:r>
              <a:rPr lang="zh-CN" altLang="en-US" dirty="0"/>
              <a:t>左右相机中心距离称为基线</a:t>
            </a:r>
            <a:endParaRPr lang="en-US" altLang="zh-CN" dirty="0"/>
          </a:p>
        </p:txBody>
      </p:sp>
      <p:pic>
        <p:nvPicPr>
          <p:cNvPr id="8" name="图片 7">
            <a:extLst>
              <a:ext uri="{FF2B5EF4-FFF2-40B4-BE49-F238E27FC236}">
                <a16:creationId xmlns:a16="http://schemas.microsoft.com/office/drawing/2014/main" id="{B7D59394-0238-4A5D-8CE8-2C420334E519}"/>
              </a:ext>
            </a:extLst>
          </p:cNvPr>
          <p:cNvPicPr>
            <a:picLocks noChangeAspect="1"/>
          </p:cNvPicPr>
          <p:nvPr/>
        </p:nvPicPr>
        <p:blipFill>
          <a:blip r:embed="rId4"/>
          <a:stretch>
            <a:fillRect/>
          </a:stretch>
        </p:blipFill>
        <p:spPr>
          <a:xfrm>
            <a:off x="628015" y="2189950"/>
            <a:ext cx="8366742" cy="3255837"/>
          </a:xfrm>
          <a:prstGeom prst="rect">
            <a:avLst/>
          </a:prstGeom>
          <a:ln>
            <a:solidFill>
              <a:schemeClr val="accent1"/>
            </a:solidFill>
          </a:ln>
        </p:spPr>
      </p:pic>
      <p:sp>
        <p:nvSpPr>
          <p:cNvPr id="11" name="文本框 10">
            <a:extLst>
              <a:ext uri="{FF2B5EF4-FFF2-40B4-BE49-F238E27FC236}">
                <a16:creationId xmlns:a16="http://schemas.microsoft.com/office/drawing/2014/main" id="{7DF3D277-EA5C-403B-92FB-DDBA270ED79F}"/>
              </a:ext>
            </a:extLst>
          </p:cNvPr>
          <p:cNvSpPr txBox="1"/>
          <p:nvPr/>
        </p:nvSpPr>
        <p:spPr>
          <a:xfrm>
            <a:off x="823156" y="5584918"/>
            <a:ext cx="7778233" cy="307777"/>
          </a:xfrm>
          <a:prstGeom prst="rect">
            <a:avLst/>
          </a:prstGeom>
          <a:noFill/>
        </p:spPr>
        <p:txBody>
          <a:bodyPr wrap="square" rtlCol="0">
            <a:spAutoFit/>
          </a:bodyPr>
          <a:lstStyle/>
          <a:p>
            <a:r>
              <a:rPr lang="en-US" altLang="zh-CN" sz="1400" dirty="0"/>
              <a:t>d</a:t>
            </a:r>
            <a:r>
              <a:rPr lang="zh-CN" altLang="en-US" sz="1400" dirty="0"/>
              <a:t>称为视差（</a:t>
            </a:r>
            <a:r>
              <a:rPr lang="en-US" altLang="zh-CN" sz="1400" dirty="0"/>
              <a:t>disparity</a:t>
            </a:r>
            <a:r>
              <a:rPr lang="zh-CN" altLang="en-US" sz="1400" dirty="0"/>
              <a:t>），描述同一个点在左右目上成像的距离，</a:t>
            </a:r>
            <a:r>
              <a:rPr lang="en-US" altLang="zh-CN" sz="1400" dirty="0"/>
              <a:t>d</a:t>
            </a:r>
            <a:r>
              <a:rPr lang="zh-CN" altLang="en-US" sz="1400" dirty="0"/>
              <a:t>最小为</a:t>
            </a:r>
            <a:r>
              <a:rPr lang="en-US" altLang="zh-CN" sz="1400" dirty="0"/>
              <a:t>1</a:t>
            </a:r>
            <a:r>
              <a:rPr lang="zh-CN" altLang="en-US" sz="1400" dirty="0"/>
              <a:t>个像素</a:t>
            </a:r>
          </a:p>
        </p:txBody>
      </p:sp>
    </p:spTree>
    <p:extLst>
      <p:ext uri="{BB962C8B-B14F-4D97-AF65-F5344CB8AC3E}">
        <p14:creationId xmlns:p14="http://schemas.microsoft.com/office/powerpoint/2010/main" val="320384586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29</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内容占位符 2">
            <a:extLst>
              <a:ext uri="{FF2B5EF4-FFF2-40B4-BE49-F238E27FC236}">
                <a16:creationId xmlns:a16="http://schemas.microsoft.com/office/drawing/2014/main" id="{A4E608B6-EF0B-4967-B7A3-B52FF7A64084}"/>
              </a:ext>
            </a:extLst>
          </p:cNvPr>
          <p:cNvSpPr>
            <a:spLocks noGrp="1"/>
          </p:cNvSpPr>
          <p:nvPr>
            <p:ph idx="1"/>
          </p:nvPr>
        </p:nvSpPr>
        <p:spPr>
          <a:xfrm>
            <a:off x="273853" y="1307810"/>
            <a:ext cx="3931603" cy="3450613"/>
          </a:xfrm>
        </p:spPr>
        <p:txBody>
          <a:bodyPr/>
          <a:lstStyle/>
          <a:p>
            <a:r>
              <a:rPr lang="zh-CN" altLang="en-US" dirty="0"/>
              <a:t>双目模型</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左右像素的几何关系：</a:t>
            </a:r>
            <a:endParaRPr lang="en-US" altLang="zh-CN" dirty="0"/>
          </a:p>
          <a:p>
            <a:pPr lvl="1"/>
            <a:endParaRPr lang="en-US" altLang="zh-CN" dirty="0"/>
          </a:p>
          <a:p>
            <a:pPr lvl="1"/>
            <a:endParaRPr lang="en-US" altLang="zh-CN" dirty="0"/>
          </a:p>
          <a:p>
            <a:pPr lvl="1"/>
            <a:endParaRPr lang="en-US" altLang="zh-CN" dirty="0"/>
          </a:p>
          <a:p>
            <a:pPr lvl="1"/>
            <a:r>
              <a:rPr lang="zh-CN" altLang="en-US" dirty="0"/>
              <a:t>整理得</a:t>
            </a:r>
          </a:p>
        </p:txBody>
      </p:sp>
      <p:pic>
        <p:nvPicPr>
          <p:cNvPr id="8" name="图片 7">
            <a:extLst>
              <a:ext uri="{FF2B5EF4-FFF2-40B4-BE49-F238E27FC236}">
                <a16:creationId xmlns:a16="http://schemas.microsoft.com/office/drawing/2014/main" id="{B7D59394-0238-4A5D-8CE8-2C420334E519}"/>
              </a:ext>
            </a:extLst>
          </p:cNvPr>
          <p:cNvPicPr>
            <a:picLocks noChangeAspect="1"/>
          </p:cNvPicPr>
          <p:nvPr/>
        </p:nvPicPr>
        <p:blipFill>
          <a:blip r:embed="rId4"/>
          <a:stretch>
            <a:fillRect/>
          </a:stretch>
        </p:blipFill>
        <p:spPr>
          <a:xfrm>
            <a:off x="1095841" y="1753394"/>
            <a:ext cx="6941542" cy="2701234"/>
          </a:xfrm>
          <a:prstGeom prst="rect">
            <a:avLst/>
          </a:prstGeom>
          <a:ln>
            <a:solidFill>
              <a:schemeClr val="accent1"/>
            </a:solidFill>
          </a:ln>
        </p:spPr>
      </p:pic>
      <p:pic>
        <p:nvPicPr>
          <p:cNvPr id="9" name="图片 8">
            <a:extLst>
              <a:ext uri="{FF2B5EF4-FFF2-40B4-BE49-F238E27FC236}">
                <a16:creationId xmlns:a16="http://schemas.microsoft.com/office/drawing/2014/main" id="{9292A204-5196-4468-AB20-B7737484AB48}"/>
              </a:ext>
            </a:extLst>
          </p:cNvPr>
          <p:cNvPicPr>
            <a:picLocks noChangeAspect="1"/>
          </p:cNvPicPr>
          <p:nvPr/>
        </p:nvPicPr>
        <p:blipFill>
          <a:blip r:embed="rId5"/>
          <a:stretch>
            <a:fillRect/>
          </a:stretch>
        </p:blipFill>
        <p:spPr>
          <a:xfrm>
            <a:off x="952837" y="4940695"/>
            <a:ext cx="2695238" cy="780952"/>
          </a:xfrm>
          <a:prstGeom prst="rect">
            <a:avLst/>
          </a:prstGeom>
        </p:spPr>
      </p:pic>
      <p:pic>
        <p:nvPicPr>
          <p:cNvPr id="10" name="图片 9">
            <a:extLst>
              <a:ext uri="{FF2B5EF4-FFF2-40B4-BE49-F238E27FC236}">
                <a16:creationId xmlns:a16="http://schemas.microsoft.com/office/drawing/2014/main" id="{459A7B8D-D5D2-471F-AD29-1C771B575A74}"/>
              </a:ext>
            </a:extLst>
          </p:cNvPr>
          <p:cNvPicPr>
            <a:picLocks noChangeAspect="1"/>
          </p:cNvPicPr>
          <p:nvPr/>
        </p:nvPicPr>
        <p:blipFill>
          <a:blip r:embed="rId6"/>
          <a:stretch>
            <a:fillRect/>
          </a:stretch>
        </p:blipFill>
        <p:spPr>
          <a:xfrm>
            <a:off x="2034707" y="5792700"/>
            <a:ext cx="2609524" cy="695238"/>
          </a:xfrm>
          <a:prstGeom prst="rect">
            <a:avLst/>
          </a:prstGeom>
        </p:spPr>
      </p:pic>
    </p:spTree>
    <p:extLst>
      <p:ext uri="{BB962C8B-B14F-4D97-AF65-F5344CB8AC3E}">
        <p14:creationId xmlns:p14="http://schemas.microsoft.com/office/powerpoint/2010/main" val="44649617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D7E8518D-D9F6-44CC-933D-63953AB9CA5E}"/>
              </a:ext>
            </a:extLst>
          </p:cNvPr>
          <p:cNvSpPr>
            <a:spLocks noGrp="1" noChangeArrowheads="1"/>
          </p:cNvSpPr>
          <p:nvPr>
            <p:ph type="title"/>
          </p:nvPr>
        </p:nvSpPr>
        <p:spPr>
          <a:xfrm>
            <a:off x="533400" y="228600"/>
            <a:ext cx="6362252" cy="1143000"/>
          </a:xfrm>
        </p:spPr>
        <p:txBody>
          <a:bodyPr/>
          <a:lstStyle/>
          <a:p>
            <a:r>
              <a:rPr lang="zh-CN" altLang="en-US" sz="4000" b="1" dirty="0"/>
              <a:t>回顾上节</a:t>
            </a:r>
            <a:r>
              <a:rPr lang="en-US" altLang="zh-CN" sz="4000" b="1" dirty="0"/>
              <a:t> 2D</a:t>
            </a:r>
            <a:r>
              <a:rPr lang="zh-CN" altLang="en-US" sz="4000" b="1" dirty="0"/>
              <a:t>数字图像处理</a:t>
            </a:r>
          </a:p>
        </p:txBody>
      </p:sp>
      <p:sp>
        <p:nvSpPr>
          <p:cNvPr id="44035" name="Rectangle 3">
            <a:extLst>
              <a:ext uri="{FF2B5EF4-FFF2-40B4-BE49-F238E27FC236}">
                <a16:creationId xmlns:a16="http://schemas.microsoft.com/office/drawing/2014/main" id="{ACEDEF1D-FB9D-42FF-B2C6-641A0F33A7B7}"/>
              </a:ext>
            </a:extLst>
          </p:cNvPr>
          <p:cNvSpPr>
            <a:spLocks noGrp="1" noChangeArrowheads="1"/>
          </p:cNvSpPr>
          <p:nvPr>
            <p:ph idx="1"/>
          </p:nvPr>
        </p:nvSpPr>
        <p:spPr>
          <a:xfrm>
            <a:off x="458787" y="1212738"/>
            <a:ext cx="8459301" cy="1116013"/>
          </a:xfrm>
        </p:spPr>
        <p:txBody>
          <a:bodyPr/>
          <a:lstStyle/>
          <a:p>
            <a:r>
              <a:rPr lang="zh-CN" altLang="en-US" sz="3200" dirty="0"/>
              <a:t>数字图像：用二维阵列表示的影像</a:t>
            </a:r>
            <a:endParaRPr lang="en-US" altLang="zh-CN" sz="3200" dirty="0"/>
          </a:p>
          <a:p>
            <a:r>
              <a:rPr lang="zh-CN" altLang="en-US" sz="3200" dirty="0"/>
              <a:t>颜色空间，图像通道，坐标系，边缘</a:t>
            </a:r>
          </a:p>
        </p:txBody>
      </p:sp>
      <p:pic>
        <p:nvPicPr>
          <p:cNvPr id="44036" name="Picture 12" descr="underline_base">
            <a:extLst>
              <a:ext uri="{FF2B5EF4-FFF2-40B4-BE49-F238E27FC236}">
                <a16:creationId xmlns:a16="http://schemas.microsoft.com/office/drawing/2014/main" id="{55EECBA4-01F1-4A5E-B82D-8BA14B0232C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88" y="1014413"/>
            <a:ext cx="6781108" cy="233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5">
            <a:extLst>
              <a:ext uri="{FF2B5EF4-FFF2-40B4-BE49-F238E27FC236}">
                <a16:creationId xmlns:a16="http://schemas.microsoft.com/office/drawing/2014/main" id="{D1C992D2-5E2D-4F9D-93E6-AC2DA2C20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 y="3021013"/>
            <a:ext cx="4144963"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6" descr="]$[RQ30E@IPNA7(0%Z7NX25">
            <a:extLst>
              <a:ext uri="{FF2B5EF4-FFF2-40B4-BE49-F238E27FC236}">
                <a16:creationId xmlns:a16="http://schemas.microsoft.com/office/drawing/2014/main" id="{CEAB1EB2-3FCC-4673-A77C-9D21C004D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2588" y="2205038"/>
            <a:ext cx="4886325" cy="455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0424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4">
            <a:extLst>
              <a:ext uri="{FF2B5EF4-FFF2-40B4-BE49-F238E27FC236}">
                <a16:creationId xmlns:a16="http://schemas.microsoft.com/office/drawing/2014/main" id="{27539549-2D33-4DC4-B406-B2E1D09906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969" y="2009043"/>
            <a:ext cx="4994031" cy="4233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1" name="Rectangle 2">
            <a:extLst>
              <a:ext uri="{FF2B5EF4-FFF2-40B4-BE49-F238E27FC236}">
                <a16:creationId xmlns:a16="http://schemas.microsoft.com/office/drawing/2014/main" id="{2B52DEE5-2165-453A-BF3E-6CDB1657D44A}"/>
              </a:ext>
            </a:extLst>
          </p:cNvPr>
          <p:cNvSpPr>
            <a:spLocks noGrp="1" noChangeArrowheads="1"/>
          </p:cNvSpPr>
          <p:nvPr>
            <p:ph type="title" idx="4294967295"/>
          </p:nvPr>
        </p:nvSpPr>
        <p:spPr/>
        <p:txBody>
          <a:bodyPr/>
          <a:lstStyle/>
          <a:p>
            <a:r>
              <a:rPr lang="zh-CN" altLang="en-US" dirty="0">
                <a:latin typeface="微软雅黑" panose="020B0503020204020204" pitchFamily="34" charset="-122"/>
                <a:ea typeface="微软雅黑" panose="020B0503020204020204" pitchFamily="34" charset="-122"/>
              </a:rPr>
              <a:t>立体视觉/</a:t>
            </a:r>
            <a:r>
              <a:rPr lang="zh-CN" altLang="en-US" dirty="0"/>
              <a:t>双目模型</a:t>
            </a:r>
            <a:r>
              <a:rPr lang="zh-CN" altLang="en-US" dirty="0">
                <a:ea typeface="宋体" panose="02010600030101010101" pitchFamily="2" charset="-122"/>
                <a:sym typeface="Symbol" panose="05050102010706020507" pitchFamily="18" charset="2"/>
              </a:rPr>
              <a:t></a:t>
            </a:r>
            <a:endParaRPr lang="zh-CN" altLang="en-US" dirty="0">
              <a:ea typeface="宋体" panose="02010600030101010101" pitchFamily="2" charset="-122"/>
            </a:endParaRPr>
          </a:p>
        </p:txBody>
      </p:sp>
      <p:sp>
        <p:nvSpPr>
          <p:cNvPr id="48132" name="Rectangle 3">
            <a:extLst>
              <a:ext uri="{FF2B5EF4-FFF2-40B4-BE49-F238E27FC236}">
                <a16:creationId xmlns:a16="http://schemas.microsoft.com/office/drawing/2014/main" id="{EC9D9C7E-F95C-456B-90D9-CFC6D716C66A}"/>
              </a:ext>
            </a:extLst>
          </p:cNvPr>
          <p:cNvSpPr>
            <a:spLocks noGrp="1" noChangeArrowheads="1"/>
          </p:cNvSpPr>
          <p:nvPr>
            <p:ph type="body" idx="4294967295"/>
          </p:nvPr>
        </p:nvSpPr>
        <p:spPr>
          <a:xfrm>
            <a:off x="422031" y="1389185"/>
            <a:ext cx="8581292" cy="4853354"/>
          </a:xfrm>
        </p:spPr>
        <p:txBody>
          <a:bodyPr/>
          <a:lstStyle/>
          <a:p>
            <a:pPr marL="0" indent="0">
              <a:buNone/>
            </a:pPr>
            <a:r>
              <a:rPr lang="zh-CN" altLang="en-US" b="1">
                <a:latin typeface="微软雅黑" panose="020B0503020204020204" pitchFamily="34" charset="-122"/>
                <a:ea typeface="微软雅黑" panose="020B0503020204020204" pitchFamily="34" charset="-122"/>
              </a:rPr>
              <a:t>理想的立体视觉成像几何模型</a:t>
            </a:r>
            <a:r>
              <a:rPr lang="en-US" altLang="zh-CN" b="1">
                <a:latin typeface="微软雅黑" panose="020B0503020204020204" pitchFamily="34" charset="-122"/>
                <a:ea typeface="微软雅黑" panose="020B0503020204020204" pitchFamily="34" charset="-122"/>
              </a:rPr>
              <a:t>/</a:t>
            </a:r>
          </a:p>
          <a:p>
            <a:pPr marL="0" indent="0">
              <a:buNone/>
            </a:pPr>
            <a:r>
              <a:rPr lang="en-US" altLang="zh-CN" sz="1846" b="1">
                <a:latin typeface="微软雅黑" panose="020B0503020204020204" pitchFamily="34" charset="-122"/>
                <a:ea typeface="微软雅黑" panose="020B0503020204020204" pitchFamily="34" charset="-122"/>
              </a:rPr>
              <a:t>     </a:t>
            </a:r>
            <a:r>
              <a:rPr lang="zh-CN" altLang="en-US" sz="1846" b="1">
                <a:latin typeface="微软雅黑" panose="020B0503020204020204" pitchFamily="34" charset="-122"/>
                <a:ea typeface="微软雅黑" panose="020B0503020204020204" pitchFamily="34" charset="-122"/>
              </a:rPr>
              <a:t>Idealized camera geometry for stereo vision</a:t>
            </a:r>
          </a:p>
          <a:p>
            <a:pPr marL="351701" lvl="1" indent="0">
              <a:buNone/>
            </a:pPr>
            <a:r>
              <a:rPr lang="zh-CN" altLang="en-US" sz="1846" b="1">
                <a:latin typeface="微软雅黑" panose="020B0503020204020204" pitchFamily="34" charset="-122"/>
                <a:ea typeface="微软雅黑" panose="020B0503020204020204" pitchFamily="34" charset="-122"/>
              </a:rPr>
              <a:t>两幅像的差异 </a:t>
            </a:r>
            <a:r>
              <a:rPr lang="zh-CN" altLang="en-US" sz="1846" b="1">
                <a:latin typeface="微软雅黑" panose="020B0503020204020204" pitchFamily="34" charset="-122"/>
                <a:ea typeface="微软雅黑" panose="020B0503020204020204" pitchFamily="34" charset="-122"/>
                <a:sym typeface="Wingdings" panose="05000000000000000000" pitchFamily="2" charset="2"/>
              </a:rPr>
              <a:t></a:t>
            </a:r>
            <a:r>
              <a:rPr lang="zh-CN" altLang="en-US" sz="1846" b="1">
                <a:latin typeface="微软雅黑" panose="020B0503020204020204" pitchFamily="34" charset="-122"/>
                <a:ea typeface="微软雅黑" panose="020B0503020204020204" pitchFamily="34" charset="-122"/>
              </a:rPr>
              <a:t>  计算景深</a:t>
            </a:r>
          </a:p>
          <a:p>
            <a:pPr marL="351701" lvl="1" indent="0">
              <a:buNone/>
            </a:pPr>
            <a:r>
              <a:rPr lang="zh-CN" altLang="en-US" sz="1846" b="1">
                <a:latin typeface="微软雅黑" panose="020B0503020204020204" pitchFamily="34" charset="-122"/>
                <a:ea typeface="微软雅黑" panose="020B0503020204020204" pitchFamily="34" charset="-122"/>
              </a:rPr>
              <a:t>如图所示</a:t>
            </a:r>
          </a:p>
          <a:p>
            <a:pPr marL="0" indent="0"/>
            <a:endParaRPr lang="en-US" altLang="zh-CN">
              <a:ea typeface="宋体" panose="02010600030101010101" pitchFamily="2" charset="-122"/>
            </a:endParaRPr>
          </a:p>
        </p:txBody>
      </p:sp>
      <p:pic>
        <p:nvPicPr>
          <p:cNvPr id="48134" name="Picture 6">
            <a:extLst>
              <a:ext uri="{FF2B5EF4-FFF2-40B4-BE49-F238E27FC236}">
                <a16:creationId xmlns:a16="http://schemas.microsoft.com/office/drawing/2014/main" id="{F3A851F3-430D-4C91-A446-0EA3CDC8E8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877" y="2866293"/>
            <a:ext cx="3552092" cy="694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5" name="Picture 7">
            <a:extLst>
              <a:ext uri="{FF2B5EF4-FFF2-40B4-BE49-F238E27FC236}">
                <a16:creationId xmlns:a16="http://schemas.microsoft.com/office/drawing/2014/main" id="{574E4827-4707-4DDD-85CC-C966901183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174" y="3640015"/>
            <a:ext cx="1362808"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6" name="Picture 9">
            <a:extLst>
              <a:ext uri="{FF2B5EF4-FFF2-40B4-BE49-F238E27FC236}">
                <a16:creationId xmlns:a16="http://schemas.microsoft.com/office/drawing/2014/main" id="{B17440FC-FB39-4FCC-99F5-8C079F7477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893" y="4491405"/>
            <a:ext cx="4211515" cy="694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7" name="Picture 10">
            <a:extLst>
              <a:ext uri="{FF2B5EF4-FFF2-40B4-BE49-F238E27FC236}">
                <a16:creationId xmlns:a16="http://schemas.microsoft.com/office/drawing/2014/main" id="{91DA9A78-038B-41BF-89B6-DCF1ABA6D0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0292" y="5420459"/>
            <a:ext cx="1389185" cy="65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8138" name="直接连接符 2">
            <a:extLst>
              <a:ext uri="{FF2B5EF4-FFF2-40B4-BE49-F238E27FC236}">
                <a16:creationId xmlns:a16="http://schemas.microsoft.com/office/drawing/2014/main" id="{CDF9ED65-C410-405D-B635-7F56A325E289}"/>
              </a:ext>
            </a:extLst>
          </p:cNvPr>
          <p:cNvCxnSpPr>
            <a:cxnSpLocks noChangeShapeType="1"/>
          </p:cNvCxnSpPr>
          <p:nvPr/>
        </p:nvCxnSpPr>
        <p:spPr bwMode="auto">
          <a:xfrm>
            <a:off x="4853354" y="2444262"/>
            <a:ext cx="70338" cy="3516923"/>
          </a:xfrm>
          <a:prstGeom prst="line">
            <a:avLst/>
          </a:prstGeom>
          <a:noFill/>
          <a:ln w="38100">
            <a:solidFill>
              <a:srgbClr val="FF000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139" name="TextBox 1">
            <a:extLst>
              <a:ext uri="{FF2B5EF4-FFF2-40B4-BE49-F238E27FC236}">
                <a16:creationId xmlns:a16="http://schemas.microsoft.com/office/drawing/2014/main" id="{598D53B5-AA36-4D52-8020-6DF0B053B4D6}"/>
              </a:ext>
            </a:extLst>
          </p:cNvPr>
          <p:cNvSpPr txBox="1">
            <a:spLocks noChangeArrowheads="1"/>
          </p:cNvSpPr>
          <p:nvPr/>
        </p:nvSpPr>
        <p:spPr bwMode="auto">
          <a:xfrm>
            <a:off x="2373923" y="3638551"/>
            <a:ext cx="1987062"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b="1" i="1">
                <a:solidFill>
                  <a:srgbClr val="3C0023"/>
                </a:solidFill>
                <a:latin typeface="Arial" panose="020B0604020202020204" pitchFamily="34" charset="0"/>
              </a:defRPr>
            </a:lvl1pPr>
            <a:lvl2pPr marL="742950" indent="-285750">
              <a:buFont typeface="Arial" panose="020B0604020202020204" pitchFamily="34" charset="0"/>
              <a:defRPr sz="2400" b="1" i="1">
                <a:solidFill>
                  <a:srgbClr val="3C0023"/>
                </a:solidFill>
                <a:latin typeface="Arial" panose="020B0604020202020204" pitchFamily="34" charset="0"/>
              </a:defRPr>
            </a:lvl2pPr>
            <a:lvl3pPr marL="1143000" indent="-228600">
              <a:buFont typeface="Arial" panose="020B0604020202020204" pitchFamily="34" charset="0"/>
              <a:defRPr sz="2400" b="1" i="1">
                <a:solidFill>
                  <a:srgbClr val="3C0023"/>
                </a:solidFill>
                <a:latin typeface="Arial" panose="020B0604020202020204" pitchFamily="34" charset="0"/>
              </a:defRPr>
            </a:lvl3pPr>
            <a:lvl4pPr marL="1600200" indent="-228600">
              <a:buFont typeface="Arial" panose="020B0604020202020204" pitchFamily="34" charset="0"/>
              <a:defRPr sz="2400" b="1" i="1">
                <a:solidFill>
                  <a:srgbClr val="3C0023"/>
                </a:solidFill>
                <a:latin typeface="Arial" panose="020B0604020202020204" pitchFamily="34" charset="0"/>
              </a:defRPr>
            </a:lvl4pPr>
            <a:lvl5pPr marL="2057400" indent="-228600">
              <a:buFont typeface="Arial" panose="020B0604020202020204" pitchFamily="34" charset="0"/>
              <a:defRPr sz="2400" b="1" i="1">
                <a:solidFill>
                  <a:srgbClr val="3C0023"/>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9pPr>
          </a:lstStyle>
          <a:p>
            <a:r>
              <a:rPr lang="en-US" altLang="zh-CN" sz="2215">
                <a:latin typeface="Book Antiqua" panose="02040602050305030304" pitchFamily="18" charset="0"/>
                <a:ea typeface="宋体" panose="02010600030101010101" pitchFamily="2" charset="-122"/>
              </a:rPr>
              <a:t>y</a:t>
            </a:r>
            <a:r>
              <a:rPr lang="en-US" altLang="zh-CN" sz="2215" baseline="-25000">
                <a:latin typeface="Book Antiqua" panose="02040602050305030304" pitchFamily="18" charset="0"/>
                <a:ea typeface="宋体" panose="02010600030101010101" pitchFamily="2" charset="-122"/>
              </a:rPr>
              <a:t>l</a:t>
            </a:r>
            <a:r>
              <a:rPr lang="en-US" altLang="zh-CN" sz="2215">
                <a:latin typeface="Book Antiqua" panose="02040602050305030304" pitchFamily="18" charset="0"/>
                <a:ea typeface="宋体" panose="02010600030101010101" pitchFamily="2" charset="-122"/>
              </a:rPr>
              <a:t>/f= y</a:t>
            </a:r>
            <a:r>
              <a:rPr lang="en-US" altLang="zh-CN" sz="2215" baseline="-25000">
                <a:latin typeface="Book Antiqua" panose="02040602050305030304" pitchFamily="18" charset="0"/>
                <a:ea typeface="宋体" panose="02010600030101010101" pitchFamily="2" charset="-122"/>
              </a:rPr>
              <a:t>r</a:t>
            </a:r>
            <a:r>
              <a:rPr lang="en-US" altLang="zh-CN" sz="2215">
                <a:latin typeface="Book Antiqua" panose="02040602050305030304" pitchFamily="18" charset="0"/>
                <a:ea typeface="宋体" panose="02010600030101010101" pitchFamily="2" charset="-122"/>
              </a:rPr>
              <a:t>/f =y/z</a:t>
            </a:r>
            <a:endParaRPr lang="zh-CN" altLang="en-US" sz="2215">
              <a:latin typeface="Book Antiqua" panose="02040602050305030304" pitchFamily="18" charset="0"/>
              <a:ea typeface="宋体" panose="02010600030101010101" pitchFamily="2" charset="-122"/>
            </a:endParaRPr>
          </a:p>
        </p:txBody>
      </p:sp>
      <p:sp>
        <p:nvSpPr>
          <p:cNvPr id="48140" name="左大括号 2">
            <a:extLst>
              <a:ext uri="{FF2B5EF4-FFF2-40B4-BE49-F238E27FC236}">
                <a16:creationId xmlns:a16="http://schemas.microsoft.com/office/drawing/2014/main" id="{DA80A672-19C8-4019-A13E-2EA19FD9AFEC}"/>
              </a:ext>
            </a:extLst>
          </p:cNvPr>
          <p:cNvSpPr>
            <a:spLocks/>
          </p:cNvSpPr>
          <p:nvPr/>
        </p:nvSpPr>
        <p:spPr bwMode="auto">
          <a:xfrm>
            <a:off x="4706816" y="2508739"/>
            <a:ext cx="137746" cy="2671397"/>
          </a:xfrm>
          <a:prstGeom prst="leftBrace">
            <a:avLst>
              <a:gd name="adj1" fmla="val 242151"/>
              <a:gd name="adj2" fmla="val 49676"/>
            </a:avLst>
          </a:prstGeom>
          <a:solidFill>
            <a:schemeClr val="bg1"/>
          </a:solidFill>
          <a:ln w="38100">
            <a:solidFill>
              <a:srgbClr val="7F0000"/>
            </a:solidFill>
            <a:round/>
            <a:headEnd/>
            <a:tailEnd/>
          </a:ln>
        </p:spPr>
        <p:txBody>
          <a:bodyPr/>
          <a:lstStyle>
            <a:lvl1pPr>
              <a:buFont typeface="Arial" panose="020B0604020202020204" pitchFamily="34" charset="0"/>
              <a:defRPr sz="2400" b="1" i="1">
                <a:solidFill>
                  <a:srgbClr val="3C0023"/>
                </a:solidFill>
                <a:latin typeface="Arial" panose="020B0604020202020204" pitchFamily="34" charset="0"/>
              </a:defRPr>
            </a:lvl1pPr>
            <a:lvl2pPr marL="742950" indent="-285750">
              <a:buFont typeface="Arial" panose="020B0604020202020204" pitchFamily="34" charset="0"/>
              <a:defRPr sz="2400" b="1" i="1">
                <a:solidFill>
                  <a:srgbClr val="3C0023"/>
                </a:solidFill>
                <a:latin typeface="Arial" panose="020B0604020202020204" pitchFamily="34" charset="0"/>
              </a:defRPr>
            </a:lvl2pPr>
            <a:lvl3pPr marL="1143000" indent="-228600">
              <a:buFont typeface="Arial" panose="020B0604020202020204" pitchFamily="34" charset="0"/>
              <a:defRPr sz="2400" b="1" i="1">
                <a:solidFill>
                  <a:srgbClr val="3C0023"/>
                </a:solidFill>
                <a:latin typeface="Arial" panose="020B0604020202020204" pitchFamily="34" charset="0"/>
              </a:defRPr>
            </a:lvl3pPr>
            <a:lvl4pPr marL="1600200" indent="-228600">
              <a:buFont typeface="Arial" panose="020B0604020202020204" pitchFamily="34" charset="0"/>
              <a:defRPr sz="2400" b="1" i="1">
                <a:solidFill>
                  <a:srgbClr val="3C0023"/>
                </a:solidFill>
                <a:latin typeface="Arial" panose="020B0604020202020204" pitchFamily="34" charset="0"/>
              </a:defRPr>
            </a:lvl4pPr>
            <a:lvl5pPr marL="2057400" indent="-228600">
              <a:buFont typeface="Arial" panose="020B0604020202020204" pitchFamily="34" charset="0"/>
              <a:defRPr sz="2400" b="1" i="1">
                <a:solidFill>
                  <a:srgbClr val="3C0023"/>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9pPr>
          </a:lstStyle>
          <a:p>
            <a:endParaRPr lang="zh-CN" altLang="en-US" sz="2215">
              <a:ea typeface="宋体" panose="02010600030101010101" pitchFamily="2" charset="-122"/>
            </a:endParaRPr>
          </a:p>
        </p:txBody>
      </p:sp>
      <p:pic>
        <p:nvPicPr>
          <p:cNvPr id="13" name="Picture 12" descr="underline_base">
            <a:extLst>
              <a:ext uri="{FF2B5EF4-FFF2-40B4-BE49-F238E27FC236}">
                <a16:creationId xmlns:a16="http://schemas.microsoft.com/office/drawing/2014/main" id="{B5B7D63C-E96E-4628-A721-E6615592D442}"/>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031" y="1097452"/>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0993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灯片编号占位符 6">
            <a:extLst>
              <a:ext uri="{FF2B5EF4-FFF2-40B4-BE49-F238E27FC236}">
                <a16:creationId xmlns:a16="http://schemas.microsoft.com/office/drawing/2014/main" id="{44B46812-0D71-43A4-8C58-DED927BB35D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C7B282EF-343C-4288-9EB8-07543E217CCE}" type="slidenum">
              <a:rPr lang="zh-CN" altLang="en-US" sz="1200" dirty="0" smtClean="0">
                <a:latin typeface="Tahoma" panose="020B0604030504040204" pitchFamily="34" charset="0"/>
              </a:rPr>
              <a:pPr>
                <a:defRPr/>
              </a:pPr>
              <a:t>31</a:t>
            </a:fld>
            <a:endParaRPr lang="zh-CN" altLang="en-US" sz="1200">
              <a:latin typeface="Tahoma" panose="020B0604030504040204" pitchFamily="34" charset="0"/>
            </a:endParaRPr>
          </a:p>
        </p:txBody>
      </p:sp>
      <p:sp>
        <p:nvSpPr>
          <p:cNvPr id="43011" name="Rectangle 2">
            <a:extLst>
              <a:ext uri="{FF2B5EF4-FFF2-40B4-BE49-F238E27FC236}">
                <a16:creationId xmlns:a16="http://schemas.microsoft.com/office/drawing/2014/main" id="{1317D664-4A6D-47A0-894D-CDAC832F4375}"/>
              </a:ext>
            </a:extLst>
          </p:cNvPr>
          <p:cNvSpPr>
            <a:spLocks noGrp="1" noChangeArrowheads="1"/>
          </p:cNvSpPr>
          <p:nvPr>
            <p:ph type="title"/>
          </p:nvPr>
        </p:nvSpPr>
        <p:spPr>
          <a:xfrm>
            <a:off x="538163" y="260350"/>
            <a:ext cx="6597650" cy="936625"/>
          </a:xfrm>
        </p:spPr>
        <p:txBody>
          <a:bodyPr/>
          <a:lstStyle/>
          <a:p>
            <a:r>
              <a:rPr lang="en-US" altLang="zh-CN" dirty="0"/>
              <a:t>1. </a:t>
            </a:r>
            <a:r>
              <a:rPr lang="zh-CN" altLang="en-US" dirty="0"/>
              <a:t>相机模型</a:t>
            </a:r>
            <a:endParaRPr lang="en-US" altLang="zh-CN" dirty="0">
              <a:latin typeface="Times New Roman" panose="02020603050405020304" pitchFamily="18" charset="0"/>
            </a:endParaRPr>
          </a:p>
        </p:txBody>
      </p:sp>
      <p:sp>
        <p:nvSpPr>
          <p:cNvPr id="43012" name="Text Box 3">
            <a:extLst>
              <a:ext uri="{FF2B5EF4-FFF2-40B4-BE49-F238E27FC236}">
                <a16:creationId xmlns:a16="http://schemas.microsoft.com/office/drawing/2014/main" id="{2B7CCF72-9307-4241-9991-0A26F905603C}"/>
              </a:ext>
            </a:extLst>
          </p:cNvPr>
          <p:cNvSpPr txBox="1">
            <a:spLocks noChangeArrowheads="1"/>
          </p:cNvSpPr>
          <p:nvPr/>
        </p:nvSpPr>
        <p:spPr bwMode="auto">
          <a:xfrm>
            <a:off x="684213" y="1341438"/>
            <a:ext cx="7343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endParaRPr lang="zh-CN" altLang="en-US" sz="2400">
              <a:ea typeface="PMingLiU" panose="02020500000000000000" pitchFamily="18" charset="-120"/>
            </a:endParaRPr>
          </a:p>
        </p:txBody>
      </p:sp>
      <p:sp>
        <p:nvSpPr>
          <p:cNvPr id="2671620" name="Rectangle 4">
            <a:extLst>
              <a:ext uri="{FF2B5EF4-FFF2-40B4-BE49-F238E27FC236}">
                <a16:creationId xmlns:a16="http://schemas.microsoft.com/office/drawing/2014/main" id="{58AAC3B3-006E-4E2F-99C6-8C70470E1434}"/>
              </a:ext>
            </a:extLst>
          </p:cNvPr>
          <p:cNvSpPr>
            <a:spLocks noChangeArrowheads="1"/>
          </p:cNvSpPr>
          <p:nvPr/>
        </p:nvSpPr>
        <p:spPr bwMode="auto">
          <a:xfrm>
            <a:off x="179388" y="692150"/>
            <a:ext cx="8569325" cy="5689600"/>
          </a:xfrm>
          <a:prstGeom prst="rect">
            <a:avLst/>
          </a:prstGeom>
          <a:noFill/>
          <a:ln w="9525">
            <a:noFill/>
            <a:miter lim="800000"/>
          </a:ln>
          <a:effectLst/>
        </p:spPr>
        <p:txBody>
          <a:bodyPr/>
          <a:lstStyle>
            <a:lvl1pPr marL="342900" indent="-3429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120000"/>
              </a:lnSpc>
              <a:spcBef>
                <a:spcPct val="20000"/>
              </a:spcBef>
              <a:buClr>
                <a:schemeClr val="hlink"/>
              </a:buClr>
              <a:buSzPct val="90000"/>
              <a:buFont typeface="Wingdings" panose="05000000000000000000" pitchFamily="2" charset="2"/>
              <a:buNone/>
              <a:defRPr/>
            </a:pPr>
            <a:r>
              <a:rPr lang="zh-CN" altLang="en-US" sz="2800" b="1" noProof="1">
                <a:effectLst>
                  <a:outerShdw blurRad="38100" dist="38100" dir="2700000" algn="tl">
                    <a:srgbClr val="C0C0C0"/>
                  </a:outerShdw>
                </a:effectLst>
                <a:latin typeface="Times New Roman" panose="02020603050405020304" pitchFamily="18" charset="0"/>
              </a:rPr>
              <a:t>       </a:t>
            </a:r>
          </a:p>
        </p:txBody>
      </p:sp>
      <p:sp>
        <p:nvSpPr>
          <p:cNvPr id="43014" name="Rectangle 5">
            <a:extLst>
              <a:ext uri="{FF2B5EF4-FFF2-40B4-BE49-F238E27FC236}">
                <a16:creationId xmlns:a16="http://schemas.microsoft.com/office/drawing/2014/main" id="{429789F3-DE10-45EA-8875-6A17248A893A}"/>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3015" name="Picture 12" descr="underline_base">
            <a:extLst>
              <a:ext uri="{FF2B5EF4-FFF2-40B4-BE49-F238E27FC236}">
                <a16:creationId xmlns:a16="http://schemas.microsoft.com/office/drawing/2014/main" id="{13DB194B-9E92-4590-BF3C-97772FEB9F4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69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7" name="矩形 11">
            <a:extLst>
              <a:ext uri="{FF2B5EF4-FFF2-40B4-BE49-F238E27FC236}">
                <a16:creationId xmlns:a16="http://schemas.microsoft.com/office/drawing/2014/main" id="{0EB939D9-5539-43F4-99E1-02BA2A223C11}"/>
              </a:ext>
            </a:extLst>
          </p:cNvPr>
          <p:cNvSpPr>
            <a:spLocks noChangeArrowheads="1"/>
          </p:cNvSpPr>
          <p:nvPr/>
        </p:nvSpPr>
        <p:spPr bwMode="auto">
          <a:xfrm>
            <a:off x="218614" y="1237456"/>
            <a:ext cx="850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b="1" dirty="0"/>
              <a:t>双目模型 三角化像差图像分析</a:t>
            </a:r>
          </a:p>
        </p:txBody>
      </p:sp>
      <p:sp>
        <p:nvSpPr>
          <p:cNvPr id="43019" name="矩形 10">
            <a:extLst>
              <a:ext uri="{FF2B5EF4-FFF2-40B4-BE49-F238E27FC236}">
                <a16:creationId xmlns:a16="http://schemas.microsoft.com/office/drawing/2014/main" id="{985BE8FA-67C6-4F20-8E5D-30C4389E4D3A}"/>
              </a:ext>
            </a:extLst>
          </p:cNvPr>
          <p:cNvSpPr>
            <a:spLocks noChangeArrowheads="1"/>
          </p:cNvSpPr>
          <p:nvPr/>
        </p:nvSpPr>
        <p:spPr bwMode="auto">
          <a:xfrm>
            <a:off x="5067301" y="1269044"/>
            <a:ext cx="3784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dirty="0"/>
              <a:t>(Binocular Disparity map)</a:t>
            </a:r>
            <a:endParaRPr lang="zh-CN" altLang="en-US" sz="2400" dirty="0"/>
          </a:p>
        </p:txBody>
      </p:sp>
      <p:sp>
        <p:nvSpPr>
          <p:cNvPr id="43020" name="矩形 11">
            <a:extLst>
              <a:ext uri="{FF2B5EF4-FFF2-40B4-BE49-F238E27FC236}">
                <a16:creationId xmlns:a16="http://schemas.microsoft.com/office/drawing/2014/main" id="{D6440A04-BFDA-42A3-8058-DD4A4CAF3C02}"/>
              </a:ext>
            </a:extLst>
          </p:cNvPr>
          <p:cNvSpPr>
            <a:spLocks noChangeArrowheads="1"/>
          </p:cNvSpPr>
          <p:nvPr/>
        </p:nvSpPr>
        <p:spPr bwMode="auto">
          <a:xfrm>
            <a:off x="3325813" y="5484813"/>
            <a:ext cx="272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800"/>
              <a:t>基于线性搜索的视差计算</a:t>
            </a:r>
          </a:p>
        </p:txBody>
      </p:sp>
      <p:pic>
        <p:nvPicPr>
          <p:cNvPr id="43021" name="Picture 11" descr="D:\class\Introduction to Robotics\PPT_2015\chapter2_hardware\materials\Sensors\里程计\001monoWgy6Np0KVf5q64&amp;690.png">
            <a:extLst>
              <a:ext uri="{FF2B5EF4-FFF2-40B4-BE49-F238E27FC236}">
                <a16:creationId xmlns:a16="http://schemas.microsoft.com/office/drawing/2014/main" id="{B9D5EBC2-BDF0-4DA9-94C0-4ECEDEA460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39900"/>
            <a:ext cx="443865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2" name="文本框 9228">
            <a:extLst>
              <a:ext uri="{FF2B5EF4-FFF2-40B4-BE49-F238E27FC236}">
                <a16:creationId xmlns:a16="http://schemas.microsoft.com/office/drawing/2014/main" id="{E8425ABF-F62C-4E32-864F-8C9553322B69}"/>
              </a:ext>
            </a:extLst>
          </p:cNvPr>
          <p:cNvSpPr txBox="1">
            <a:spLocks noChangeArrowheads="1"/>
          </p:cNvSpPr>
          <p:nvPr/>
        </p:nvSpPr>
        <p:spPr bwMode="auto">
          <a:xfrm>
            <a:off x="4416425" y="1739900"/>
            <a:ext cx="43719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600">
                <a:latin typeface="Arial" panose="020B0604020202020204" pitchFamily="34" charset="0"/>
                <a:ea typeface="宋体" panose="02010600030101010101" pitchFamily="2" charset="-122"/>
                <a:sym typeface="宋体" panose="02010600030101010101" pitchFamily="2" charset="-122"/>
              </a:rPr>
              <a:t>Triangulation</a:t>
            </a:r>
          </a:p>
          <a:p>
            <a:pPr eaLnBrk="1" hangingPunct="1">
              <a:lnSpc>
                <a:spcPct val="100000"/>
              </a:lnSpc>
              <a:spcBef>
                <a:spcPct val="0"/>
              </a:spcBef>
              <a:buClrTx/>
              <a:buSzTx/>
              <a:buFont typeface="Arial" panose="020B0604020202020204" pitchFamily="34" charset="0"/>
              <a:buNone/>
            </a:pPr>
            <a:r>
              <a:rPr lang="zh-CN" altLang="en-US" sz="1400">
                <a:latin typeface="Arial" panose="020B0604020202020204" pitchFamily="34" charset="0"/>
                <a:ea typeface="宋体" panose="02010600030101010101" pitchFamily="2" charset="-122"/>
                <a:sym typeface="宋体" panose="02010600030101010101" pitchFamily="2" charset="-122"/>
              </a:rPr>
              <a:t>获得</a:t>
            </a:r>
            <a:r>
              <a:rPr lang="en-US" altLang="zh-CN" sz="1400">
                <a:latin typeface="Arial" panose="020B0604020202020204" pitchFamily="34" charset="0"/>
                <a:ea typeface="宋体" panose="02010600030101010101" pitchFamily="2" charset="-122"/>
                <a:sym typeface="宋体" panose="02010600030101010101" pitchFamily="2" charset="-122"/>
              </a:rPr>
              <a:t>(ul,ur,v)</a:t>
            </a:r>
            <a:r>
              <a:rPr lang="zh-CN" altLang="en-US" sz="1400">
                <a:latin typeface="Arial" panose="020B0604020202020204" pitchFamily="34" charset="0"/>
                <a:ea typeface="宋体" panose="02010600030101010101" pitchFamily="2" charset="-122"/>
                <a:sym typeface="宋体" panose="02010600030101010101" pitchFamily="2" charset="-122"/>
              </a:rPr>
              <a:t>之后，计算特征点在相机坐标系下的坐标</a:t>
            </a:r>
          </a:p>
        </p:txBody>
      </p:sp>
      <p:pic>
        <p:nvPicPr>
          <p:cNvPr id="9228" name="图片 9227">
            <a:extLst>
              <a:ext uri="{FF2B5EF4-FFF2-40B4-BE49-F238E27FC236}">
                <a16:creationId xmlns:a16="http://schemas.microsoft.com/office/drawing/2014/main" id="{1FC7D6C4-2F84-41B6-BE9C-42FA5806C3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375" y="2289175"/>
            <a:ext cx="277812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30" name="组合 9229">
            <a:extLst>
              <a:ext uri="{FF2B5EF4-FFF2-40B4-BE49-F238E27FC236}">
                <a16:creationId xmlns:a16="http://schemas.microsoft.com/office/drawing/2014/main" id="{2846124D-AA0D-4E6C-A2DF-B3A68E78EF4E}"/>
              </a:ext>
            </a:extLst>
          </p:cNvPr>
          <p:cNvGrpSpPr>
            <a:grpSpLocks/>
          </p:cNvGrpSpPr>
          <p:nvPr/>
        </p:nvGrpSpPr>
        <p:grpSpPr bwMode="auto">
          <a:xfrm>
            <a:off x="4576763" y="3811588"/>
            <a:ext cx="3097212" cy="1673225"/>
            <a:chOff x="0" y="0"/>
            <a:chExt cx="4876" cy="2634"/>
          </a:xfrm>
        </p:grpSpPr>
        <p:pic>
          <p:nvPicPr>
            <p:cNvPr id="43027" name="图片 9230">
              <a:extLst>
                <a:ext uri="{FF2B5EF4-FFF2-40B4-BE49-F238E27FC236}">
                  <a16:creationId xmlns:a16="http://schemas.microsoft.com/office/drawing/2014/main" id="{99A717B9-3CED-48A9-961F-D1FB8BDD5A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00"/>
              <a:ext cx="4876" cy="2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8" name="直接连接符 9231">
              <a:extLst>
                <a:ext uri="{FF2B5EF4-FFF2-40B4-BE49-F238E27FC236}">
                  <a16:creationId xmlns:a16="http://schemas.microsoft.com/office/drawing/2014/main" id="{AA0948B3-9EC9-410A-B83D-27646B54CDB1}"/>
                </a:ext>
              </a:extLst>
            </p:cNvPr>
            <p:cNvSpPr>
              <a:spLocks noChangeShapeType="1"/>
            </p:cNvSpPr>
            <p:nvPr/>
          </p:nvSpPr>
          <p:spPr bwMode="auto">
            <a:xfrm flipH="1">
              <a:off x="514" y="412"/>
              <a:ext cx="2043" cy="1"/>
            </a:xfrm>
            <a:prstGeom prst="line">
              <a:avLst/>
            </a:prstGeom>
            <a:noFill/>
            <a:ln w="19050">
              <a:solidFill>
                <a:srgbClr val="D8090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9" name="直接连接符 9232">
              <a:extLst>
                <a:ext uri="{FF2B5EF4-FFF2-40B4-BE49-F238E27FC236}">
                  <a16:creationId xmlns:a16="http://schemas.microsoft.com/office/drawing/2014/main" id="{ABD49C25-3DCE-4210-9000-1E5731889ABE}"/>
                </a:ext>
              </a:extLst>
            </p:cNvPr>
            <p:cNvSpPr>
              <a:spLocks noChangeShapeType="1"/>
            </p:cNvSpPr>
            <p:nvPr/>
          </p:nvSpPr>
          <p:spPr bwMode="auto">
            <a:xfrm flipH="1" flipV="1">
              <a:off x="514" y="416"/>
              <a:ext cx="794" cy="19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0" name="文本框 9233">
              <a:extLst>
                <a:ext uri="{FF2B5EF4-FFF2-40B4-BE49-F238E27FC236}">
                  <a16:creationId xmlns:a16="http://schemas.microsoft.com/office/drawing/2014/main" id="{F2C025C2-E9B9-4376-B199-9926B0F494E2}"/>
                </a:ext>
              </a:extLst>
            </p:cNvPr>
            <p:cNvSpPr txBox="1">
              <a:spLocks noChangeArrowheads="1"/>
            </p:cNvSpPr>
            <p:nvPr/>
          </p:nvSpPr>
          <p:spPr bwMode="auto">
            <a:xfrm>
              <a:off x="1106" y="0"/>
              <a:ext cx="5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000">
                  <a:solidFill>
                    <a:srgbClr val="D8090F"/>
                  </a:solidFill>
                  <a:latin typeface="Arial" panose="020B0604020202020204" pitchFamily="34" charset="0"/>
                  <a:ea typeface="宋体" panose="02010600030101010101" pitchFamily="2" charset="-122"/>
                  <a:sym typeface="宋体" panose="02010600030101010101" pitchFamily="2" charset="-122"/>
                </a:rPr>
                <a:t>Tx</a:t>
              </a:r>
            </a:p>
          </p:txBody>
        </p:sp>
        <p:sp>
          <p:nvSpPr>
            <p:cNvPr id="43031" name="直接连接符 9234">
              <a:extLst>
                <a:ext uri="{FF2B5EF4-FFF2-40B4-BE49-F238E27FC236}">
                  <a16:creationId xmlns:a16="http://schemas.microsoft.com/office/drawing/2014/main" id="{5A2DBF4B-E57F-471F-B3CA-54945ED79C5D}"/>
                </a:ext>
              </a:extLst>
            </p:cNvPr>
            <p:cNvSpPr>
              <a:spLocks noChangeShapeType="1"/>
            </p:cNvSpPr>
            <p:nvPr/>
          </p:nvSpPr>
          <p:spPr bwMode="auto">
            <a:xfrm>
              <a:off x="1140" y="2015"/>
              <a:ext cx="454" cy="1"/>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2" name="文本框 9235">
              <a:extLst>
                <a:ext uri="{FF2B5EF4-FFF2-40B4-BE49-F238E27FC236}">
                  <a16:creationId xmlns:a16="http://schemas.microsoft.com/office/drawing/2014/main" id="{DC1BB277-C588-4935-9C51-D8FCDC218BB9}"/>
                </a:ext>
              </a:extLst>
            </p:cNvPr>
            <p:cNvSpPr txBox="1">
              <a:spLocks noChangeArrowheads="1"/>
            </p:cNvSpPr>
            <p:nvPr/>
          </p:nvSpPr>
          <p:spPr bwMode="auto">
            <a:xfrm>
              <a:off x="1021" y="1573"/>
              <a:ext cx="439" cy="484"/>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400">
                  <a:solidFill>
                    <a:srgbClr val="1D41D5"/>
                  </a:solidFill>
                  <a:latin typeface="Arial" panose="020B0604020202020204" pitchFamily="34" charset="0"/>
                  <a:ea typeface="宋体" panose="02010600030101010101" pitchFamily="2" charset="-122"/>
                  <a:sym typeface="宋体" panose="02010600030101010101" pitchFamily="2" charset="-122"/>
                </a:rPr>
                <a:t>d</a:t>
              </a:r>
            </a:p>
          </p:txBody>
        </p:sp>
      </p:grpSp>
      <p:sp>
        <p:nvSpPr>
          <p:cNvPr id="9238" name="文本框 9237">
            <a:extLst>
              <a:ext uri="{FF2B5EF4-FFF2-40B4-BE49-F238E27FC236}">
                <a16:creationId xmlns:a16="http://schemas.microsoft.com/office/drawing/2014/main" id="{028779BE-26F9-4C83-8D34-4FA9810358A5}"/>
              </a:ext>
            </a:extLst>
          </p:cNvPr>
          <p:cNvSpPr txBox="1">
            <a:spLocks noChangeArrowheads="1"/>
          </p:cNvSpPr>
          <p:nvPr/>
        </p:nvSpPr>
        <p:spPr bwMode="auto">
          <a:xfrm>
            <a:off x="7273925" y="5240338"/>
            <a:ext cx="187007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900">
                <a:latin typeface="Arial" panose="020B0604020202020204" pitchFamily="34" charset="0"/>
                <a:ea typeface="宋体" panose="02010600030101010101" pitchFamily="2" charset="-122"/>
                <a:sym typeface="宋体" panose="02010600030101010101" pitchFamily="2" charset="-122"/>
              </a:rPr>
              <a:t>T</a:t>
            </a:r>
            <a:r>
              <a:rPr lang="zh-CN" altLang="en-US" sz="900">
                <a:latin typeface="Arial" panose="020B0604020202020204" pitchFamily="34" charset="0"/>
                <a:ea typeface="宋体" panose="02010600030101010101" pitchFamily="2" charset="-122"/>
                <a:sym typeface="宋体" panose="02010600030101010101" pitchFamily="2" charset="-122"/>
              </a:rPr>
              <a:t>为相机间距，单位</a:t>
            </a:r>
            <a:r>
              <a:rPr lang="en-US" altLang="zh-CN" sz="900">
                <a:latin typeface="Arial" panose="020B0604020202020204" pitchFamily="34" charset="0"/>
                <a:ea typeface="宋体" panose="02010600030101010101" pitchFamily="2" charset="-122"/>
                <a:sym typeface="宋体" panose="02010600030101010101" pitchFamily="2" charset="-122"/>
              </a:rPr>
              <a:t>m</a:t>
            </a:r>
          </a:p>
          <a:p>
            <a:pPr eaLnBrk="1" hangingPunct="1">
              <a:lnSpc>
                <a:spcPct val="100000"/>
              </a:lnSpc>
              <a:spcBef>
                <a:spcPct val="0"/>
              </a:spcBef>
              <a:buClrTx/>
              <a:buSzTx/>
              <a:buFont typeface="Arial" panose="020B0604020202020204" pitchFamily="34" charset="0"/>
              <a:buNone/>
            </a:pPr>
            <a:r>
              <a:rPr lang="en-US" altLang="zh-CN" sz="900">
                <a:latin typeface="Arial" panose="020B0604020202020204" pitchFamily="34" charset="0"/>
                <a:ea typeface="宋体" panose="02010600030101010101" pitchFamily="2" charset="-122"/>
                <a:sym typeface="宋体" panose="02010600030101010101" pitchFamily="2" charset="-122"/>
              </a:rPr>
              <a:t>Xl, Xr</a:t>
            </a:r>
            <a:r>
              <a:rPr lang="zh-CN" altLang="en-US" sz="900">
                <a:latin typeface="Arial" panose="020B0604020202020204" pitchFamily="34" charset="0"/>
                <a:ea typeface="宋体" panose="02010600030101010101" pitchFamily="2" charset="-122"/>
                <a:sym typeface="宋体" panose="02010600030101010101" pitchFamily="2" charset="-122"/>
              </a:rPr>
              <a:t>分别为</a:t>
            </a:r>
            <a:r>
              <a:rPr lang="en-US" altLang="zh-CN" sz="900">
                <a:latin typeface="Arial" panose="020B0604020202020204" pitchFamily="34" charset="0"/>
                <a:ea typeface="宋体" panose="02010600030101010101" pitchFamily="2" charset="-122"/>
                <a:sym typeface="宋体" panose="02010600030101010101" pitchFamily="2" charset="-122"/>
              </a:rPr>
              <a:t>principal point</a:t>
            </a:r>
          </a:p>
          <a:p>
            <a:pPr eaLnBrk="1" hangingPunct="1">
              <a:lnSpc>
                <a:spcPct val="100000"/>
              </a:lnSpc>
              <a:spcBef>
                <a:spcPct val="0"/>
              </a:spcBef>
              <a:buClrTx/>
              <a:buSzTx/>
              <a:buFont typeface="Arial" panose="020B0604020202020204" pitchFamily="34" charset="0"/>
              <a:buNone/>
            </a:pPr>
            <a:r>
              <a:rPr lang="zh-CN" altLang="en-US" sz="900">
                <a:latin typeface="Arial" panose="020B0604020202020204" pitchFamily="34" charset="0"/>
                <a:ea typeface="宋体" panose="02010600030101010101" pitchFamily="2" charset="-122"/>
                <a:sym typeface="宋体" panose="02010600030101010101" pitchFamily="2" charset="-122"/>
              </a:rPr>
              <a:t>在图像的横坐标</a:t>
            </a:r>
          </a:p>
          <a:p>
            <a:pPr eaLnBrk="1" hangingPunct="1">
              <a:lnSpc>
                <a:spcPct val="100000"/>
              </a:lnSpc>
              <a:spcBef>
                <a:spcPct val="0"/>
              </a:spcBef>
              <a:buClrTx/>
              <a:buSzTx/>
              <a:buFont typeface="Arial" panose="020B0604020202020204" pitchFamily="34" charset="0"/>
              <a:buNone/>
            </a:pPr>
            <a:r>
              <a:rPr lang="en-US" altLang="zh-CN" sz="900">
                <a:latin typeface="Arial" panose="020B0604020202020204" pitchFamily="34" charset="0"/>
                <a:ea typeface="宋体" panose="02010600030101010101" pitchFamily="2" charset="-122"/>
                <a:sym typeface="宋体" panose="02010600030101010101" pitchFamily="2" charset="-122"/>
              </a:rPr>
              <a:t>d</a:t>
            </a:r>
            <a:r>
              <a:rPr lang="zh-CN" altLang="en-US" sz="900">
                <a:latin typeface="Arial" panose="020B0604020202020204" pitchFamily="34" charset="0"/>
                <a:ea typeface="宋体" panose="02010600030101010101" pitchFamily="2" charset="-122"/>
                <a:sym typeface="宋体" panose="02010600030101010101" pitchFamily="2" charset="-122"/>
              </a:rPr>
              <a:t>为视差，单位均为</a:t>
            </a:r>
            <a:r>
              <a:rPr lang="en-US" altLang="zh-CN" sz="900">
                <a:latin typeface="Arial" panose="020B0604020202020204" pitchFamily="34" charset="0"/>
                <a:ea typeface="宋体" panose="02010600030101010101" pitchFamily="2" charset="-122"/>
                <a:sym typeface="宋体" panose="02010600030101010101" pitchFamily="2" charset="-122"/>
              </a:rPr>
              <a:t>pix</a:t>
            </a:r>
          </a:p>
        </p:txBody>
      </p:sp>
      <p:sp>
        <p:nvSpPr>
          <p:cNvPr id="2" name="文本框 1">
            <a:extLst>
              <a:ext uri="{FF2B5EF4-FFF2-40B4-BE49-F238E27FC236}">
                <a16:creationId xmlns:a16="http://schemas.microsoft.com/office/drawing/2014/main" id="{FE7B95DE-1AD6-4CA2-A7F5-E94E7300BDC4}"/>
              </a:ext>
            </a:extLst>
          </p:cNvPr>
          <p:cNvSpPr txBox="1">
            <a:spLocks noChangeArrowheads="1"/>
          </p:cNvSpPr>
          <p:nvPr/>
        </p:nvSpPr>
        <p:spPr bwMode="auto">
          <a:xfrm>
            <a:off x="7462838" y="4075113"/>
            <a:ext cx="1492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dirty="0"/>
              <a:t>Z=T*f/d</a:t>
            </a:r>
          </a:p>
        </p:txBody>
      </p:sp>
    </p:spTree>
    <p:extLst>
      <p:ext uri="{BB962C8B-B14F-4D97-AF65-F5344CB8AC3E}">
        <p14:creationId xmlns:p14="http://schemas.microsoft.com/office/powerpoint/2010/main" val="3905818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28"/>
                                        </p:tgtEl>
                                        <p:attrNameLst>
                                          <p:attrName>style.visibility</p:attrName>
                                        </p:attrNameLst>
                                      </p:cBhvr>
                                      <p:to>
                                        <p:strVal val="visible"/>
                                      </p:to>
                                    </p:set>
                                    <p:animEffect transition="in" filter="blinds(horizontal)">
                                      <p:cBhvr>
                                        <p:cTn id="7" dur="500"/>
                                        <p:tgtEl>
                                          <p:spTgt spid="92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230"/>
                                        </p:tgtEl>
                                        <p:attrNameLst>
                                          <p:attrName>style.visibility</p:attrName>
                                        </p:attrNameLst>
                                      </p:cBhvr>
                                      <p:to>
                                        <p:strVal val="visible"/>
                                      </p:to>
                                    </p:set>
                                    <p:animEffect transition="in" filter="blinds(horizontal)">
                                      <p:cBhvr>
                                        <p:cTn id="12" dur="500"/>
                                        <p:tgtEl>
                                          <p:spTgt spid="92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9238"/>
                                        </p:tgtEl>
                                        <p:attrNameLst>
                                          <p:attrName>style.visibility</p:attrName>
                                        </p:attrNameLst>
                                      </p:cBhvr>
                                      <p:to>
                                        <p:strVal val="visible"/>
                                      </p:to>
                                    </p:set>
                                    <p:animEffect transition="in" filter="wipe(down)">
                                      <p:cBhvr>
                                        <p:cTn id="17" dur="580">
                                          <p:stCondLst>
                                            <p:cond delay="0"/>
                                          </p:stCondLst>
                                        </p:cTn>
                                        <p:tgtEl>
                                          <p:spTgt spid="9238"/>
                                        </p:tgtEl>
                                      </p:cBhvr>
                                    </p:animEffect>
                                    <p:anim calcmode="lin" valueType="num">
                                      <p:cBhvr>
                                        <p:cTn id="18" dur="1822" tmFilter="0,0; 0.14,0.36; 0.43,0.73; 0.71,0.91; 1.0,1.0">
                                          <p:stCondLst>
                                            <p:cond delay="0"/>
                                          </p:stCondLst>
                                        </p:cTn>
                                        <p:tgtEl>
                                          <p:spTgt spid="9238"/>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238"/>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238"/>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238"/>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238"/>
                                        </p:tgtEl>
                                        <p:attrNameLst>
                                          <p:attrName>ppt_y</p:attrName>
                                        </p:attrNameLst>
                                      </p:cBhvr>
                                      <p:tavLst>
                                        <p:tav tm="0" fmla="#ppt_y-sin(pi*$)/81">
                                          <p:val>
                                            <p:fltVal val="0"/>
                                          </p:val>
                                        </p:tav>
                                        <p:tav tm="100000">
                                          <p:val>
                                            <p:fltVal val="1"/>
                                          </p:val>
                                        </p:tav>
                                      </p:tavLst>
                                    </p:anim>
                                    <p:animScale>
                                      <p:cBhvr>
                                        <p:cTn id="23" dur="26">
                                          <p:stCondLst>
                                            <p:cond delay="650"/>
                                          </p:stCondLst>
                                        </p:cTn>
                                        <p:tgtEl>
                                          <p:spTgt spid="9238"/>
                                        </p:tgtEl>
                                      </p:cBhvr>
                                      <p:to x="100000" y="60000"/>
                                    </p:animScale>
                                    <p:animScale>
                                      <p:cBhvr>
                                        <p:cTn id="24" dur="166" decel="50000">
                                          <p:stCondLst>
                                            <p:cond delay="676"/>
                                          </p:stCondLst>
                                        </p:cTn>
                                        <p:tgtEl>
                                          <p:spTgt spid="9238"/>
                                        </p:tgtEl>
                                      </p:cBhvr>
                                      <p:to x="100000" y="100000"/>
                                    </p:animScale>
                                    <p:animScale>
                                      <p:cBhvr>
                                        <p:cTn id="25" dur="26">
                                          <p:stCondLst>
                                            <p:cond delay="1312"/>
                                          </p:stCondLst>
                                        </p:cTn>
                                        <p:tgtEl>
                                          <p:spTgt spid="9238"/>
                                        </p:tgtEl>
                                      </p:cBhvr>
                                      <p:to x="100000" y="80000"/>
                                    </p:animScale>
                                    <p:animScale>
                                      <p:cBhvr>
                                        <p:cTn id="26" dur="166" decel="50000">
                                          <p:stCondLst>
                                            <p:cond delay="1338"/>
                                          </p:stCondLst>
                                        </p:cTn>
                                        <p:tgtEl>
                                          <p:spTgt spid="9238"/>
                                        </p:tgtEl>
                                      </p:cBhvr>
                                      <p:to x="100000" y="100000"/>
                                    </p:animScale>
                                    <p:animScale>
                                      <p:cBhvr>
                                        <p:cTn id="27" dur="26">
                                          <p:stCondLst>
                                            <p:cond delay="1642"/>
                                          </p:stCondLst>
                                        </p:cTn>
                                        <p:tgtEl>
                                          <p:spTgt spid="9238"/>
                                        </p:tgtEl>
                                      </p:cBhvr>
                                      <p:to x="100000" y="90000"/>
                                    </p:animScale>
                                    <p:animScale>
                                      <p:cBhvr>
                                        <p:cTn id="28" dur="166" decel="50000">
                                          <p:stCondLst>
                                            <p:cond delay="1668"/>
                                          </p:stCondLst>
                                        </p:cTn>
                                        <p:tgtEl>
                                          <p:spTgt spid="9238"/>
                                        </p:tgtEl>
                                      </p:cBhvr>
                                      <p:to x="100000" y="100000"/>
                                    </p:animScale>
                                    <p:animScale>
                                      <p:cBhvr>
                                        <p:cTn id="29" dur="26">
                                          <p:stCondLst>
                                            <p:cond delay="1808"/>
                                          </p:stCondLst>
                                        </p:cTn>
                                        <p:tgtEl>
                                          <p:spTgt spid="9238"/>
                                        </p:tgtEl>
                                      </p:cBhvr>
                                      <p:to x="100000" y="95000"/>
                                    </p:animScale>
                                    <p:animScale>
                                      <p:cBhvr>
                                        <p:cTn id="30" dur="166" decel="50000">
                                          <p:stCondLst>
                                            <p:cond delay="1834"/>
                                          </p:stCondLst>
                                        </p:cTn>
                                        <p:tgtEl>
                                          <p:spTgt spid="9238"/>
                                        </p:tgtEl>
                                      </p:cBhvr>
                                      <p:to x="100000" y="100000"/>
                                    </p:animScale>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1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p:cTn id="35" dur="500" fill="hold"/>
                                        <p:tgtEl>
                                          <p:spTgt spid="2"/>
                                        </p:tgtEl>
                                        <p:attrNameLst>
                                          <p:attrName>ppt_w</p:attrName>
                                        </p:attrNameLst>
                                      </p:cBhvr>
                                      <p:tavLst>
                                        <p:tav tm="0">
                                          <p:val>
                                            <p:fltVal val="0"/>
                                          </p:val>
                                        </p:tav>
                                        <p:tav tm="100000">
                                          <p:val>
                                            <p:strVal val="#ppt_w"/>
                                          </p:val>
                                        </p:tav>
                                      </p:tavLst>
                                    </p:anim>
                                    <p:anim calcmode="lin" valueType="num">
                                      <p:cBhvr>
                                        <p:cTn id="36"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8" grpId="0"/>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2E7BCE79-49D8-4CB7-98B9-FFDDCC40309C}"/>
              </a:ext>
            </a:extLst>
          </p:cNvPr>
          <p:cNvSpPr>
            <a:spLocks noGrp="1" noChangeArrowheads="1"/>
          </p:cNvSpPr>
          <p:nvPr>
            <p:ph type="title" idx="4294967295"/>
          </p:nvPr>
        </p:nvSpPr>
        <p:spPr/>
        <p:txBody>
          <a:bodyPr/>
          <a:lstStyle/>
          <a:p>
            <a:r>
              <a:rPr lang="zh-CN" altLang="en-US">
                <a:latin typeface="微软雅黑" panose="020B0503020204020204" pitchFamily="34" charset="-122"/>
                <a:ea typeface="微软雅黑" panose="020B0503020204020204" pitchFamily="34" charset="-122"/>
              </a:rPr>
              <a:t>立体视觉/</a:t>
            </a:r>
            <a:r>
              <a:rPr lang="zh-CN" altLang="en-US">
                <a:ea typeface="宋体" panose="02010600030101010101" pitchFamily="2" charset="-122"/>
              </a:rPr>
              <a:t>Stereo Vision</a:t>
            </a:r>
          </a:p>
        </p:txBody>
      </p:sp>
      <p:sp>
        <p:nvSpPr>
          <p:cNvPr id="8195" name="Rectangle 3">
            <a:extLst>
              <a:ext uri="{FF2B5EF4-FFF2-40B4-BE49-F238E27FC236}">
                <a16:creationId xmlns:a16="http://schemas.microsoft.com/office/drawing/2014/main" id="{C580FFDB-68BF-4992-8793-1E0CF709D965}"/>
              </a:ext>
            </a:extLst>
          </p:cNvPr>
          <p:cNvSpPr>
            <a:spLocks noGrp="1" noChangeArrowheads="1"/>
          </p:cNvSpPr>
          <p:nvPr>
            <p:ph type="body" idx="4294967295"/>
          </p:nvPr>
        </p:nvSpPr>
        <p:spPr>
          <a:xfrm>
            <a:off x="422031" y="1389184"/>
            <a:ext cx="8370277" cy="4501662"/>
          </a:xfrm>
        </p:spPr>
        <p:txBody>
          <a:bodyPr/>
          <a:lstStyle/>
          <a:p>
            <a:pPr marL="738572" lvl="1" indent="-386871">
              <a:buNone/>
            </a:pPr>
            <a:endParaRPr lang="zh-CN" altLang="en-US" sz="1846" b="1" dirty="0">
              <a:latin typeface="微软雅黑" panose="020B0503020204020204" pitchFamily="34" charset="-122"/>
              <a:ea typeface="微软雅黑" panose="020B0503020204020204" pitchFamily="34" charset="-122"/>
            </a:endParaRPr>
          </a:p>
          <a:p>
            <a:pPr marL="422041" indent="-422041">
              <a:buSzTx/>
              <a:buFont typeface="Monotype Sorts" pitchFamily="2" charset="2"/>
              <a:buAutoNum type="arabicPeriod"/>
            </a:pPr>
            <a:r>
              <a:rPr lang="zh-CN" altLang="en-US" b="1" dirty="0">
                <a:latin typeface="微软雅黑" panose="020B0503020204020204" pitchFamily="34" charset="-122"/>
                <a:ea typeface="微软雅黑" panose="020B0503020204020204" pitchFamily="34" charset="-122"/>
              </a:rPr>
              <a:t>距离反比于差异</a:t>
            </a:r>
          </a:p>
          <a:p>
            <a:pPr marL="738572" lvl="1" indent="-386871">
              <a:buNone/>
            </a:pPr>
            <a:r>
              <a:rPr lang="zh-CN" altLang="en-US" b="1" dirty="0">
                <a:latin typeface="微软雅黑" panose="020B0503020204020204" pitchFamily="34" charset="-122"/>
                <a:ea typeface="微软雅黑" panose="020B0503020204020204" pitchFamily="34" charset="-122"/>
              </a:rPr>
              <a:t>越近的目标测量的越准</a:t>
            </a:r>
          </a:p>
          <a:p>
            <a:pPr marL="738572" lvl="1" indent="-386871">
              <a:buNone/>
            </a:pPr>
            <a:endParaRPr lang="zh-CN" altLang="en-US" b="1" dirty="0">
              <a:latin typeface="微软雅黑" panose="020B0503020204020204" pitchFamily="34" charset="-122"/>
              <a:ea typeface="微软雅黑" panose="020B0503020204020204" pitchFamily="34" charset="-122"/>
            </a:endParaRPr>
          </a:p>
          <a:p>
            <a:pPr marL="422041" indent="-422041">
              <a:buSzTx/>
              <a:buFont typeface="Monotype Sorts" pitchFamily="2" charset="2"/>
              <a:buAutoNum type="arabicPeriod"/>
            </a:pPr>
            <a:r>
              <a:rPr lang="zh-CN" altLang="en-US" b="1" dirty="0">
                <a:latin typeface="微软雅黑" panose="020B0503020204020204" pitchFamily="34" charset="-122"/>
                <a:ea typeface="微软雅黑" panose="020B0503020204020204" pitchFamily="34" charset="-122"/>
              </a:rPr>
              <a:t>差异正比于</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左右相机间</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基线宽度 </a:t>
            </a:r>
          </a:p>
          <a:p>
            <a:pPr marL="738572" lvl="1" indent="-386871">
              <a:buNone/>
            </a:pPr>
            <a:r>
              <a:rPr lang="zh-CN" altLang="en-US" b="1" dirty="0">
                <a:latin typeface="微软雅黑" panose="020B0503020204020204" pitchFamily="34" charset="-122"/>
                <a:ea typeface="微软雅黑" panose="020B0503020204020204" pitchFamily="34" charset="-122"/>
              </a:rPr>
              <a:t>给定差异误差，增加基线宽度可以提高深度估计的精度.</a:t>
            </a:r>
          </a:p>
          <a:p>
            <a:pPr marL="738572" lvl="1" indent="-386871">
              <a:buNone/>
            </a:pPr>
            <a:r>
              <a:rPr lang="zh-CN" altLang="en-US" b="1" dirty="0">
                <a:latin typeface="微软雅黑" panose="020B0503020204020204" pitchFamily="34" charset="-122"/>
                <a:ea typeface="微软雅黑" panose="020B0503020204020204" pitchFamily="34" charset="-122"/>
              </a:rPr>
              <a:t>但增加基线宽度，会出现目标在某个相机中消失的情形.</a:t>
            </a:r>
          </a:p>
          <a:p>
            <a:pPr marL="738572" lvl="1" indent="-386871">
              <a:buNone/>
            </a:pPr>
            <a:endParaRPr lang="zh-CN" altLang="en-US" b="1" dirty="0">
              <a:latin typeface="微软雅黑" panose="020B0503020204020204" pitchFamily="34" charset="-122"/>
              <a:ea typeface="微软雅黑" panose="020B0503020204020204" pitchFamily="34" charset="-122"/>
            </a:endParaRPr>
          </a:p>
          <a:p>
            <a:pPr marL="422041" indent="-422041">
              <a:buSzTx/>
              <a:buFont typeface="Monotype Sorts" pitchFamily="2" charset="2"/>
              <a:buAutoNum type="arabicPeriod"/>
            </a:pPr>
            <a:endParaRPr lang="en-US" altLang="zh-CN" b="1" dirty="0">
              <a:latin typeface="微软雅黑" panose="020B0503020204020204" pitchFamily="34" charset="-122"/>
              <a:ea typeface="微软雅黑" panose="020B0503020204020204" pitchFamily="34" charset="-122"/>
            </a:endParaRPr>
          </a:p>
          <a:p>
            <a:pPr marL="422041" indent="-422041">
              <a:buSzTx/>
              <a:buFont typeface="Monotype Sorts" pitchFamily="2" charset="2"/>
              <a:buAutoNum type="arabicPeriod"/>
            </a:pPr>
            <a:endParaRPr lang="en-US" altLang="zh-CN" b="1" dirty="0">
              <a:latin typeface="微软雅黑" panose="020B0503020204020204" pitchFamily="34" charset="-122"/>
              <a:ea typeface="微软雅黑" panose="020B0503020204020204" pitchFamily="34" charset="-122"/>
            </a:endParaRPr>
          </a:p>
          <a:p>
            <a:pPr marL="422041" indent="-422041">
              <a:buSzTx/>
              <a:buFont typeface="Monotype Sorts" pitchFamily="2" charset="2"/>
              <a:buAutoNum type="arabicPeriod"/>
            </a:pPr>
            <a:r>
              <a:rPr lang="zh-CN" altLang="en-US" b="1" dirty="0">
                <a:latin typeface="微软雅黑" panose="020B0503020204020204" pitchFamily="34" charset="-122"/>
                <a:ea typeface="微软雅黑" panose="020B0503020204020204" pitchFamily="34" charset="-122"/>
              </a:rPr>
              <a:t>出现在两台相机中的同一点构成共轭对. </a:t>
            </a:r>
          </a:p>
          <a:p>
            <a:pPr marL="738572" lvl="1" indent="-386871">
              <a:buNone/>
            </a:pPr>
            <a:r>
              <a:rPr lang="zh-CN" altLang="en-US" b="1" dirty="0">
                <a:latin typeface="微软雅黑" panose="020B0503020204020204" pitchFamily="34" charset="-122"/>
                <a:ea typeface="微软雅黑" panose="020B0503020204020204" pitchFamily="34" charset="-122"/>
              </a:rPr>
              <a:t>共轭对位于核线</a:t>
            </a:r>
          </a:p>
        </p:txBody>
      </p:sp>
      <p:pic>
        <p:nvPicPr>
          <p:cNvPr id="8197" name="图片 1">
            <a:extLst>
              <a:ext uri="{FF2B5EF4-FFF2-40B4-BE49-F238E27FC236}">
                <a16:creationId xmlns:a16="http://schemas.microsoft.com/office/drawing/2014/main" id="{C399FEFB-96B3-4E32-ACB5-50C638A259C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41420" y="4284262"/>
            <a:ext cx="1778180" cy="89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图片 2">
            <a:extLst>
              <a:ext uri="{FF2B5EF4-FFF2-40B4-BE49-F238E27FC236}">
                <a16:creationId xmlns:a16="http://schemas.microsoft.com/office/drawing/2014/main" id="{7A5FD48C-75FA-4779-BCDB-E6F7B4DBF0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01846" y="1678912"/>
            <a:ext cx="1913840" cy="91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6298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518C30D-763A-4DCF-816E-D9331A2C6E86}"/>
              </a:ext>
            </a:extLst>
          </p:cNvPr>
          <p:cNvSpPr>
            <a:spLocks noGrp="1" noChangeArrowheads="1"/>
          </p:cNvSpPr>
          <p:nvPr>
            <p:ph type="title" idx="4294967295"/>
          </p:nvPr>
        </p:nvSpPr>
        <p:spPr/>
        <p:txBody>
          <a:bodyPr/>
          <a:lstStyle/>
          <a:p>
            <a:r>
              <a:rPr lang="zh-CN" altLang="en-US" sz="2800" dirty="0">
                <a:latin typeface="微软雅黑" panose="020B0503020204020204" pitchFamily="34" charset="-122"/>
                <a:ea typeface="微软雅黑" panose="020B0503020204020204" pitchFamily="34" charset="-122"/>
              </a:rPr>
              <a:t>立体视觉/</a:t>
            </a:r>
            <a:r>
              <a:rPr lang="zh-CN" altLang="en-US" sz="2800" dirty="0">
                <a:ea typeface="宋体" panose="02010600030101010101" pitchFamily="2" charset="-122"/>
              </a:rPr>
              <a:t>Stereo Vision – the general case</a:t>
            </a:r>
          </a:p>
        </p:txBody>
      </p:sp>
      <p:sp>
        <p:nvSpPr>
          <p:cNvPr id="9219" name="Rectangle 3">
            <a:extLst>
              <a:ext uri="{FF2B5EF4-FFF2-40B4-BE49-F238E27FC236}">
                <a16:creationId xmlns:a16="http://schemas.microsoft.com/office/drawing/2014/main" id="{76A32160-8C0C-437B-AA58-CA2A3986240C}"/>
              </a:ext>
            </a:extLst>
          </p:cNvPr>
          <p:cNvSpPr>
            <a:spLocks noGrp="1" noChangeArrowheads="1"/>
          </p:cNvSpPr>
          <p:nvPr>
            <p:ph type="body" idx="4294967295"/>
          </p:nvPr>
        </p:nvSpPr>
        <p:spPr/>
        <p:txBody>
          <a:bodyPr/>
          <a:lstStyle/>
          <a:p>
            <a:pPr marL="0" indent="0">
              <a:lnSpc>
                <a:spcPct val="90000"/>
              </a:lnSpc>
              <a:buNone/>
            </a:pPr>
            <a:r>
              <a:rPr lang="zh-CN" altLang="en-US" sz="1846" b="1" dirty="0">
                <a:latin typeface="Book Antiqua" panose="02040602050305030304" pitchFamily="18" charset="0"/>
                <a:ea typeface="微软雅黑" panose="020B0503020204020204" pitchFamily="34" charset="-122"/>
              </a:rPr>
              <a:t>同一点 P 在左相机成像的测量结果可以表示成:</a:t>
            </a:r>
          </a:p>
          <a:p>
            <a:pPr marL="0" indent="0">
              <a:lnSpc>
                <a:spcPct val="90000"/>
              </a:lnSpc>
            </a:pPr>
            <a:endParaRPr lang="zh-CN" altLang="en-US" sz="1846" b="1" dirty="0">
              <a:latin typeface="Book Antiqua" panose="02040602050305030304" pitchFamily="18" charset="0"/>
              <a:ea typeface="微软雅黑" panose="020B0503020204020204" pitchFamily="34" charset="-122"/>
            </a:endParaRPr>
          </a:p>
          <a:p>
            <a:pPr marL="0" indent="0">
              <a:lnSpc>
                <a:spcPct val="90000"/>
              </a:lnSpc>
            </a:pPr>
            <a:endParaRPr lang="zh-CN" altLang="en-US" sz="1846" b="1" dirty="0">
              <a:latin typeface="Book Antiqua" panose="02040602050305030304" pitchFamily="18" charset="0"/>
              <a:ea typeface="微软雅黑" panose="020B0503020204020204" pitchFamily="34" charset="-122"/>
            </a:endParaRPr>
          </a:p>
          <a:p>
            <a:pPr marL="0" indent="0">
              <a:lnSpc>
                <a:spcPct val="90000"/>
              </a:lnSpc>
            </a:pPr>
            <a:endParaRPr lang="zh-CN" altLang="en-US" sz="1846" b="1" dirty="0">
              <a:latin typeface="Book Antiqua" panose="02040602050305030304" pitchFamily="18" charset="0"/>
              <a:ea typeface="微软雅黑" panose="020B0503020204020204" pitchFamily="34" charset="-122"/>
            </a:endParaRPr>
          </a:p>
          <a:p>
            <a:pPr marL="0" indent="0">
              <a:lnSpc>
                <a:spcPct val="90000"/>
              </a:lnSpc>
              <a:buNone/>
            </a:pPr>
            <a:r>
              <a:rPr lang="zh-CN" altLang="en-US" sz="1846" b="1" dirty="0">
                <a:latin typeface="Book Antiqua" panose="02040602050305030304" pitchFamily="18" charset="0"/>
                <a:ea typeface="微软雅黑" panose="020B0503020204020204" pitchFamily="34" charset="-122"/>
              </a:rPr>
              <a:t>其中 </a:t>
            </a:r>
          </a:p>
          <a:p>
            <a:pPr marL="348770" lvl="1" indent="0">
              <a:lnSpc>
                <a:spcPct val="90000"/>
              </a:lnSpc>
              <a:buNone/>
            </a:pPr>
            <a:r>
              <a:rPr lang="en-US" altLang="zh-CN" sz="1662" b="1" dirty="0">
                <a:latin typeface="Book Antiqua" panose="02040602050305030304" pitchFamily="18" charset="0"/>
                <a:ea typeface="微软雅黑" panose="020B0503020204020204" pitchFamily="34" charset="-122"/>
              </a:rPr>
              <a:t>R </a:t>
            </a:r>
            <a:r>
              <a:rPr lang="zh-CN" altLang="en-US" sz="1662" b="1" dirty="0">
                <a:latin typeface="Book Antiqua" panose="02040602050305030304" pitchFamily="18" charset="0"/>
                <a:ea typeface="微软雅黑" panose="020B0503020204020204" pitchFamily="34" charset="-122"/>
              </a:rPr>
              <a:t>是 摄像机坐标系左到右的 3 x 3 旋转矩阵</a:t>
            </a:r>
          </a:p>
          <a:p>
            <a:pPr marL="348770" lvl="1" indent="0">
              <a:lnSpc>
                <a:spcPct val="90000"/>
              </a:lnSpc>
              <a:buNone/>
            </a:pPr>
            <a:r>
              <a:rPr lang="zh-CN" altLang="en-US" sz="1662" b="1" dirty="0">
                <a:solidFill>
                  <a:srgbClr val="FF0000"/>
                </a:solidFill>
                <a:latin typeface="Book Antiqua" panose="02040602050305030304" pitchFamily="18" charset="0"/>
                <a:ea typeface="微软雅黑" panose="020B0503020204020204" pitchFamily="34" charset="-122"/>
              </a:rPr>
              <a:t>r</a:t>
            </a:r>
            <a:r>
              <a:rPr lang="zh-CN" altLang="en-US" sz="1662" b="1" baseline="-25000" dirty="0">
                <a:solidFill>
                  <a:srgbClr val="FF0000"/>
                </a:solidFill>
                <a:latin typeface="Book Antiqua" panose="02040602050305030304" pitchFamily="18" charset="0"/>
                <a:ea typeface="微软雅黑" panose="020B0503020204020204" pitchFamily="34" charset="-122"/>
              </a:rPr>
              <a:t>0</a:t>
            </a:r>
            <a:r>
              <a:rPr lang="zh-CN" altLang="en-US" sz="1662" b="1" dirty="0">
                <a:solidFill>
                  <a:srgbClr val="FF0000"/>
                </a:solidFill>
                <a:latin typeface="Book Antiqua" panose="02040602050305030304" pitchFamily="18" charset="0"/>
                <a:ea typeface="微软雅黑" panose="020B0503020204020204" pitchFamily="34" charset="-122"/>
              </a:rPr>
              <a:t> </a:t>
            </a:r>
            <a:r>
              <a:rPr lang="zh-CN" altLang="en-US" sz="1662" b="1" dirty="0">
                <a:latin typeface="Book Antiqua" panose="02040602050305030304" pitchFamily="18" charset="0"/>
                <a:ea typeface="微软雅黑" panose="020B0503020204020204" pitchFamily="34" charset="-122"/>
              </a:rPr>
              <a:t>= 摄像机之间的偏置平移向量</a:t>
            </a:r>
          </a:p>
          <a:p>
            <a:pPr marL="0" indent="0">
              <a:lnSpc>
                <a:spcPct val="90000"/>
              </a:lnSpc>
            </a:pPr>
            <a:endParaRPr lang="zh-CN" altLang="en-US" sz="1292" b="1" dirty="0">
              <a:latin typeface="Book Antiqua" panose="02040602050305030304" pitchFamily="18" charset="0"/>
              <a:ea typeface="微软雅黑" panose="020B0503020204020204" pitchFamily="34" charset="-122"/>
            </a:endParaRPr>
          </a:p>
          <a:p>
            <a:pPr marL="0" indent="0">
              <a:lnSpc>
                <a:spcPct val="90000"/>
              </a:lnSpc>
              <a:buNone/>
            </a:pPr>
            <a:r>
              <a:rPr lang="zh-CN" altLang="en-US" sz="1846" b="1" dirty="0">
                <a:latin typeface="Book Antiqua" panose="02040602050305030304" pitchFamily="18" charset="0"/>
                <a:ea typeface="微软雅黑" panose="020B0503020204020204" pitchFamily="34" charset="-122"/>
              </a:rPr>
              <a:t>观察上述方程知道:</a:t>
            </a:r>
          </a:p>
          <a:p>
            <a:pPr marL="348770" lvl="1" indent="0">
              <a:lnSpc>
                <a:spcPct val="90000"/>
              </a:lnSpc>
              <a:buNone/>
            </a:pPr>
            <a:r>
              <a:rPr lang="zh-CN" altLang="en-US" sz="1662" b="1" dirty="0">
                <a:latin typeface="Book Antiqua" panose="02040602050305030304" pitchFamily="18" charset="0"/>
                <a:ea typeface="微软雅黑" panose="020B0503020204020204" pitchFamily="34" charset="-122"/>
              </a:rPr>
              <a:t>若知道 R， r</a:t>
            </a:r>
            <a:r>
              <a:rPr lang="zh-CN" altLang="en-US" sz="1662" b="1" baseline="-25000" dirty="0">
                <a:latin typeface="Book Antiqua" panose="02040602050305030304" pitchFamily="18" charset="0"/>
                <a:ea typeface="微软雅黑" panose="020B0503020204020204" pitchFamily="34" charset="-122"/>
              </a:rPr>
              <a:t>l</a:t>
            </a:r>
            <a:r>
              <a:rPr lang="zh-CN" altLang="en-US" sz="1662" b="1" dirty="0">
                <a:latin typeface="Book Antiqua" panose="02040602050305030304" pitchFamily="18" charset="0"/>
                <a:ea typeface="微软雅黑" panose="020B0503020204020204" pitchFamily="34" charset="-122"/>
              </a:rPr>
              <a:t> 和 </a:t>
            </a:r>
            <a:r>
              <a:rPr lang="zh-CN" altLang="en-US" sz="1662" b="1" dirty="0">
                <a:solidFill>
                  <a:srgbClr val="FF0000"/>
                </a:solidFill>
                <a:latin typeface="Book Antiqua" panose="02040602050305030304" pitchFamily="18" charset="0"/>
                <a:ea typeface="微软雅黑" panose="020B0503020204020204" pitchFamily="34" charset="-122"/>
              </a:rPr>
              <a:t>r</a:t>
            </a:r>
            <a:r>
              <a:rPr lang="zh-CN" altLang="en-US" sz="1662" b="1" baseline="-25000" dirty="0">
                <a:solidFill>
                  <a:srgbClr val="FF0000"/>
                </a:solidFill>
                <a:latin typeface="Book Antiqua" panose="02040602050305030304" pitchFamily="18" charset="0"/>
                <a:ea typeface="微软雅黑" panose="020B0503020204020204" pitchFamily="34" charset="-122"/>
              </a:rPr>
              <a:t>0</a:t>
            </a:r>
            <a:r>
              <a:rPr lang="zh-CN" altLang="en-US" sz="1662" b="1" baseline="-25000" dirty="0">
                <a:latin typeface="Book Antiqua" panose="02040602050305030304" pitchFamily="18" charset="0"/>
                <a:ea typeface="微软雅黑" panose="020B0503020204020204" pitchFamily="34" charset="-122"/>
              </a:rPr>
              <a:t>  </a:t>
            </a:r>
            <a:r>
              <a:rPr lang="zh-CN" altLang="en-US" sz="1662" b="1" dirty="0">
                <a:latin typeface="Book Antiqua" panose="02040602050305030304" pitchFamily="18" charset="0"/>
                <a:ea typeface="微软雅黑" panose="020B0503020204020204" pitchFamily="34" charset="-122"/>
              </a:rPr>
              <a:t> 则可以确定 r</a:t>
            </a:r>
            <a:r>
              <a:rPr lang="zh-CN" altLang="en-US" sz="1662" b="1" baseline="-25000" dirty="0">
                <a:latin typeface="Book Antiqua" panose="02040602050305030304" pitchFamily="18" charset="0"/>
                <a:ea typeface="微软雅黑" panose="020B0503020204020204" pitchFamily="34" charset="-122"/>
              </a:rPr>
              <a:t>r</a:t>
            </a:r>
            <a:r>
              <a:rPr lang="zh-CN" altLang="en-US" sz="1662" b="1" dirty="0">
                <a:latin typeface="Book Antiqua" panose="02040602050305030304" pitchFamily="18" charset="0"/>
                <a:ea typeface="微软雅黑" panose="020B0503020204020204" pitchFamily="34" charset="-122"/>
              </a:rPr>
              <a:t>. </a:t>
            </a:r>
          </a:p>
          <a:p>
            <a:pPr marL="348770" lvl="1" indent="0">
              <a:lnSpc>
                <a:spcPct val="90000"/>
              </a:lnSpc>
              <a:buNone/>
            </a:pPr>
            <a:r>
              <a:rPr lang="zh-CN" altLang="en-US" sz="1662" b="1" dirty="0">
                <a:latin typeface="Book Antiqua" panose="02040602050305030304" pitchFamily="18" charset="0"/>
                <a:ea typeface="微软雅黑" panose="020B0503020204020204" pitchFamily="34" charset="-122"/>
              </a:rPr>
              <a:t>特别地，当 相机完全对准时  </a:t>
            </a:r>
            <a:r>
              <a:rPr lang="zh-CN" altLang="en-US" sz="1662" b="1" dirty="0">
                <a:solidFill>
                  <a:srgbClr val="FF0000"/>
                </a:solidFill>
                <a:latin typeface="Book Antiqua" panose="02040602050305030304" pitchFamily="18" charset="0"/>
                <a:ea typeface="微软雅黑" panose="020B0503020204020204" pitchFamily="34" charset="-122"/>
              </a:rPr>
              <a:t>R=I</a:t>
            </a:r>
            <a:r>
              <a:rPr lang="zh-CN" altLang="en-US" sz="1662" b="1" dirty="0">
                <a:latin typeface="Book Antiqua" panose="02040602050305030304" pitchFamily="18" charset="0"/>
                <a:ea typeface="微软雅黑" panose="020B0503020204020204" pitchFamily="34" charset="-122"/>
              </a:rPr>
              <a:t> </a:t>
            </a:r>
          </a:p>
          <a:p>
            <a:pPr marL="348770" lvl="1" indent="0">
              <a:lnSpc>
                <a:spcPct val="90000"/>
              </a:lnSpc>
              <a:buNone/>
            </a:pPr>
            <a:r>
              <a:rPr lang="zh-CN" altLang="en-US" sz="1662" b="1" dirty="0">
                <a:latin typeface="Book Antiqua" panose="02040602050305030304" pitchFamily="18" charset="0"/>
                <a:ea typeface="微软雅黑" panose="020B0503020204020204" pitchFamily="34" charset="-122"/>
              </a:rPr>
              <a:t>给定相应的 x</a:t>
            </a:r>
            <a:r>
              <a:rPr lang="zh-CN" altLang="en-US" sz="1662" b="1" baseline="-25000" dirty="0">
                <a:latin typeface="Book Antiqua" panose="02040602050305030304" pitchFamily="18" charset="0"/>
                <a:ea typeface="微软雅黑" panose="020B0503020204020204" pitchFamily="34" charset="-122"/>
              </a:rPr>
              <a:t>l</a:t>
            </a:r>
            <a:r>
              <a:rPr lang="zh-CN" altLang="en-US" sz="1662" b="1" dirty="0">
                <a:latin typeface="Book Antiqua" panose="02040602050305030304" pitchFamily="18" charset="0"/>
                <a:ea typeface="微软雅黑" panose="020B0503020204020204" pitchFamily="34" charset="-122"/>
              </a:rPr>
              <a:t>, y</a:t>
            </a:r>
            <a:r>
              <a:rPr lang="zh-CN" altLang="en-US" sz="1662" b="1" baseline="-25000" dirty="0">
                <a:latin typeface="Book Antiqua" panose="02040602050305030304" pitchFamily="18" charset="0"/>
                <a:ea typeface="微软雅黑" panose="020B0503020204020204" pitchFamily="34" charset="-122"/>
              </a:rPr>
              <a:t>l</a:t>
            </a:r>
            <a:r>
              <a:rPr lang="zh-CN" altLang="en-US" sz="1662" b="1" dirty="0">
                <a:latin typeface="Book Antiqua" panose="02040602050305030304" pitchFamily="18" charset="0"/>
                <a:ea typeface="微软雅黑" panose="020B0503020204020204" pitchFamily="34" charset="-122"/>
              </a:rPr>
              <a:t>, z</a:t>
            </a:r>
            <a:r>
              <a:rPr lang="zh-CN" altLang="en-US" sz="1662" b="1" baseline="-25000" dirty="0">
                <a:latin typeface="Book Antiqua" panose="02040602050305030304" pitchFamily="18" charset="0"/>
                <a:ea typeface="微软雅黑" panose="020B0503020204020204" pitchFamily="34" charset="-122"/>
              </a:rPr>
              <a:t>l</a:t>
            </a:r>
            <a:r>
              <a:rPr lang="zh-CN" altLang="en-US" sz="1662" b="1" dirty="0">
                <a:latin typeface="Book Antiqua" panose="02040602050305030304" pitchFamily="18" charset="0"/>
                <a:ea typeface="微软雅黑" panose="020B0503020204020204" pitchFamily="34" charset="-122"/>
              </a:rPr>
              <a:t>, x</a:t>
            </a:r>
            <a:r>
              <a:rPr lang="zh-CN" altLang="en-US" sz="1662" b="1" baseline="-25000" dirty="0">
                <a:latin typeface="Book Antiqua" panose="02040602050305030304" pitchFamily="18" charset="0"/>
                <a:ea typeface="微软雅黑" panose="020B0503020204020204" pitchFamily="34" charset="-122"/>
              </a:rPr>
              <a:t>r</a:t>
            </a:r>
            <a:r>
              <a:rPr lang="zh-CN" altLang="en-US" sz="1662" b="1" dirty="0">
                <a:latin typeface="Book Antiqua" panose="02040602050305030304" pitchFamily="18" charset="0"/>
                <a:ea typeface="微软雅黑" panose="020B0503020204020204" pitchFamily="34" charset="-122"/>
              </a:rPr>
              <a:t>, y</a:t>
            </a:r>
            <a:r>
              <a:rPr lang="zh-CN" altLang="en-US" sz="1662" b="1" baseline="-25000" dirty="0">
                <a:latin typeface="Book Antiqua" panose="02040602050305030304" pitchFamily="18" charset="0"/>
                <a:ea typeface="微软雅黑" panose="020B0503020204020204" pitchFamily="34" charset="-122"/>
              </a:rPr>
              <a:t>r</a:t>
            </a:r>
            <a:r>
              <a:rPr lang="zh-CN" altLang="en-US" sz="1662" b="1" dirty="0">
                <a:latin typeface="Book Antiqua" panose="02040602050305030304" pitchFamily="18" charset="0"/>
                <a:ea typeface="微软雅黑" panose="020B0503020204020204" pitchFamily="34" charset="-122"/>
              </a:rPr>
              <a:t> 和 z</a:t>
            </a:r>
            <a:r>
              <a:rPr lang="zh-CN" altLang="en-US" sz="1662" b="1" baseline="-25000" dirty="0">
                <a:latin typeface="Book Antiqua" panose="02040602050305030304" pitchFamily="18" charset="0"/>
                <a:ea typeface="微软雅黑" panose="020B0503020204020204" pitchFamily="34" charset="-122"/>
              </a:rPr>
              <a:t>r</a:t>
            </a:r>
            <a:r>
              <a:rPr lang="zh-CN" altLang="en-US" sz="1662" b="1" dirty="0">
                <a:latin typeface="Book Antiqua" panose="02040602050305030304" pitchFamily="18" charset="0"/>
                <a:ea typeface="微软雅黑" panose="020B0503020204020204" pitchFamily="34" charset="-122"/>
              </a:rPr>
              <a:t>的值</a:t>
            </a:r>
          </a:p>
          <a:p>
            <a:pPr marL="348770" lvl="1" indent="0">
              <a:lnSpc>
                <a:spcPct val="90000"/>
              </a:lnSpc>
              <a:buNone/>
            </a:pPr>
            <a:r>
              <a:rPr lang="zh-CN" altLang="en-US" sz="1662" b="1" dirty="0">
                <a:latin typeface="Book Antiqua" panose="02040602050305030304" pitchFamily="18" charset="0"/>
                <a:ea typeface="微软雅黑" panose="020B0503020204020204" pitchFamily="34" charset="-122"/>
              </a:rPr>
              <a:t>我们能标定坐标变换系统，即确定出 r</a:t>
            </a:r>
            <a:r>
              <a:rPr lang="zh-CN" altLang="en-US" sz="1662" b="1" baseline="-25000" dirty="0">
                <a:latin typeface="Book Antiqua" panose="02040602050305030304" pitchFamily="18" charset="0"/>
                <a:ea typeface="微软雅黑" panose="020B0503020204020204" pitchFamily="34" charset="-122"/>
              </a:rPr>
              <a:t>11</a:t>
            </a:r>
            <a:r>
              <a:rPr lang="zh-CN" altLang="en-US" sz="1662" b="1" dirty="0">
                <a:latin typeface="Book Antiqua" panose="02040602050305030304" pitchFamily="18" charset="0"/>
                <a:ea typeface="微软雅黑" panose="020B0503020204020204" pitchFamily="34" charset="-122"/>
              </a:rPr>
              <a:t>, r</a:t>
            </a:r>
            <a:r>
              <a:rPr lang="zh-CN" altLang="en-US" sz="1662" b="1" baseline="-25000" dirty="0">
                <a:latin typeface="Book Antiqua" panose="02040602050305030304" pitchFamily="18" charset="0"/>
                <a:ea typeface="微软雅黑" panose="020B0503020204020204" pitchFamily="34" charset="-122"/>
              </a:rPr>
              <a:t>12</a:t>
            </a:r>
            <a:r>
              <a:rPr lang="zh-CN" altLang="en-US" sz="1662" b="1" dirty="0">
                <a:latin typeface="Book Antiqua" panose="02040602050305030304" pitchFamily="18" charset="0"/>
                <a:ea typeface="微软雅黑" panose="020B0503020204020204" pitchFamily="34" charset="-122"/>
              </a:rPr>
              <a:t> … </a:t>
            </a:r>
            <a:br>
              <a:rPr lang="zh-CN" altLang="en-US" sz="1662" b="1" dirty="0">
                <a:latin typeface="Book Antiqua" panose="02040602050305030304" pitchFamily="18" charset="0"/>
                <a:ea typeface="微软雅黑" panose="020B0503020204020204" pitchFamily="34" charset="-122"/>
              </a:rPr>
            </a:br>
            <a:r>
              <a:rPr lang="zh-CN" altLang="en-US" sz="1662" b="1" dirty="0">
                <a:latin typeface="Book Antiqua" panose="02040602050305030304" pitchFamily="18" charset="0"/>
                <a:ea typeface="微软雅黑" panose="020B0503020204020204" pitchFamily="34" charset="-122"/>
              </a:rPr>
              <a:t>我们需要确定</a:t>
            </a:r>
            <a:r>
              <a:rPr lang="zh-CN" altLang="en-US" sz="1846" b="1" dirty="0">
                <a:latin typeface="Book Antiqua" panose="02040602050305030304" pitchFamily="18" charset="0"/>
                <a:ea typeface="微软雅黑" panose="020B0503020204020204" pitchFamily="34" charset="-122"/>
              </a:rPr>
              <a:t> 12</a:t>
            </a:r>
            <a:r>
              <a:rPr lang="zh-CN" altLang="en-US" sz="1662" b="1" dirty="0">
                <a:latin typeface="Book Antiqua" panose="02040602050305030304" pitchFamily="18" charset="0"/>
                <a:ea typeface="微软雅黑" panose="020B0503020204020204" pitchFamily="34" charset="-122"/>
              </a:rPr>
              <a:t>未知量，需要 </a:t>
            </a:r>
            <a:r>
              <a:rPr lang="zh-CN" altLang="en-US" sz="1846" b="1" dirty="0">
                <a:latin typeface="Book Antiqua" panose="02040602050305030304" pitchFamily="18" charset="0"/>
                <a:ea typeface="微软雅黑" panose="020B0503020204020204" pitchFamily="34" charset="-122"/>
              </a:rPr>
              <a:t>12</a:t>
            </a:r>
            <a:r>
              <a:rPr lang="zh-CN" altLang="en-US" sz="1662" b="1" dirty="0">
                <a:latin typeface="Book Antiqua" panose="02040602050305030304" pitchFamily="18" charset="0"/>
                <a:ea typeface="微软雅黑" panose="020B0503020204020204" pitchFamily="34" charset="-122"/>
              </a:rPr>
              <a:t>方程</a:t>
            </a:r>
            <a:r>
              <a:rPr lang="zh-CN" altLang="en-US" sz="1846" b="1" dirty="0">
                <a:latin typeface="Book Antiqua" panose="02040602050305030304" pitchFamily="18" charset="0"/>
                <a:ea typeface="微软雅黑" panose="020B0503020204020204" pitchFamily="34" charset="-122"/>
              </a:rPr>
              <a:t>: </a:t>
            </a:r>
          </a:p>
          <a:p>
            <a:pPr marL="348770" lvl="1" indent="0">
              <a:lnSpc>
                <a:spcPct val="90000"/>
              </a:lnSpc>
              <a:buNone/>
            </a:pPr>
            <a:r>
              <a:rPr lang="zh-CN" altLang="en-US" sz="1662" b="1" dirty="0">
                <a:latin typeface="Book Antiqua" panose="02040602050305030304" pitchFamily="18" charset="0"/>
                <a:ea typeface="微软雅黑" panose="020B0503020204020204" pitchFamily="34" charset="-122"/>
              </a:rPr>
              <a:t>需要 4 共轭点.</a:t>
            </a:r>
          </a:p>
          <a:p>
            <a:pPr marL="348770" lvl="1" indent="0">
              <a:lnSpc>
                <a:spcPct val="90000"/>
              </a:lnSpc>
              <a:buNone/>
            </a:pPr>
            <a:r>
              <a:rPr lang="zh-CN" altLang="en-US" sz="1662" b="1" dirty="0">
                <a:solidFill>
                  <a:schemeClr val="accent2"/>
                </a:solidFill>
                <a:latin typeface="Book Antiqua" panose="02040602050305030304" pitchFamily="18" charset="0"/>
                <a:ea typeface="微软雅黑" panose="020B0503020204020204" pitchFamily="34" charset="-122"/>
              </a:rPr>
              <a:t>需要说明的是: 影像是存在光学岐变的</a:t>
            </a:r>
          </a:p>
        </p:txBody>
      </p:sp>
      <p:pic>
        <p:nvPicPr>
          <p:cNvPr id="9220" name="Picture 4">
            <a:extLst>
              <a:ext uri="{FF2B5EF4-FFF2-40B4-BE49-F238E27FC236}">
                <a16:creationId xmlns:a16="http://schemas.microsoft.com/office/drawing/2014/main" id="{5C1DE248-E794-4A78-872C-F8957759E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385" y="2007577"/>
            <a:ext cx="1837592"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a:extLst>
              <a:ext uri="{FF2B5EF4-FFF2-40B4-BE49-F238E27FC236}">
                <a16:creationId xmlns:a16="http://schemas.microsoft.com/office/drawing/2014/main" id="{A09F1494-D285-450B-BDB5-BA6727D3A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5873" y="1933679"/>
            <a:ext cx="2743200" cy="1071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70" name="Rectangle 10">
            <a:extLst>
              <a:ext uri="{FF2B5EF4-FFF2-40B4-BE49-F238E27FC236}">
                <a16:creationId xmlns:a16="http://schemas.microsoft.com/office/drawing/2014/main" id="{0BA2353D-2F8B-4767-B6DB-E33A5E5EC11A}"/>
              </a:ext>
            </a:extLst>
          </p:cNvPr>
          <p:cNvSpPr>
            <a:spLocks noChangeArrowheads="1"/>
          </p:cNvSpPr>
          <p:nvPr/>
        </p:nvSpPr>
        <p:spPr bwMode="auto">
          <a:xfrm>
            <a:off x="4891454" y="3185746"/>
            <a:ext cx="8792" cy="1466"/>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215">
              <a:effectLst>
                <a:outerShdw blurRad="38100" dist="38100" dir="2700000" algn="tl">
                  <a:srgbClr val="C0C0C0"/>
                </a:outerShdw>
              </a:effectLst>
              <a:ea typeface="黑体" pitchFamily="49" charset="-122"/>
            </a:endParaRPr>
          </a:p>
        </p:txBody>
      </p:sp>
      <p:sp>
        <p:nvSpPr>
          <p:cNvPr id="36871" name="Rectangle 11">
            <a:extLst>
              <a:ext uri="{FF2B5EF4-FFF2-40B4-BE49-F238E27FC236}">
                <a16:creationId xmlns:a16="http://schemas.microsoft.com/office/drawing/2014/main" id="{FE6098D2-16DA-4D01-83E2-39E663295BA6}"/>
              </a:ext>
            </a:extLst>
          </p:cNvPr>
          <p:cNvSpPr>
            <a:spLocks noChangeArrowheads="1"/>
          </p:cNvSpPr>
          <p:nvPr/>
        </p:nvSpPr>
        <p:spPr bwMode="auto">
          <a:xfrm>
            <a:off x="4891454" y="3220915"/>
            <a:ext cx="8792" cy="1466"/>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215">
              <a:effectLst>
                <a:outerShdw blurRad="38100" dist="38100" dir="2700000" algn="tl">
                  <a:srgbClr val="C0C0C0"/>
                </a:outerShdw>
              </a:effectLst>
              <a:ea typeface="黑体" pitchFamily="49" charset="-122"/>
            </a:endParaRPr>
          </a:p>
        </p:txBody>
      </p:sp>
      <p:sp>
        <p:nvSpPr>
          <p:cNvPr id="36872" name="Rectangle 12">
            <a:extLst>
              <a:ext uri="{FF2B5EF4-FFF2-40B4-BE49-F238E27FC236}">
                <a16:creationId xmlns:a16="http://schemas.microsoft.com/office/drawing/2014/main" id="{19520670-6364-4285-9CC1-E7D5E220FAC7}"/>
              </a:ext>
            </a:extLst>
          </p:cNvPr>
          <p:cNvSpPr>
            <a:spLocks noChangeArrowheads="1"/>
          </p:cNvSpPr>
          <p:nvPr/>
        </p:nvSpPr>
        <p:spPr bwMode="auto">
          <a:xfrm>
            <a:off x="4891454" y="3185746"/>
            <a:ext cx="8792" cy="35169"/>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215">
              <a:effectLst>
                <a:outerShdw blurRad="38100" dist="38100" dir="2700000" algn="tl">
                  <a:srgbClr val="C0C0C0"/>
                </a:outerShdw>
              </a:effectLst>
              <a:ea typeface="黑体" pitchFamily="49" charset="-122"/>
            </a:endParaRPr>
          </a:p>
        </p:txBody>
      </p:sp>
      <p:sp>
        <p:nvSpPr>
          <p:cNvPr id="36873" name="Rectangle 30">
            <a:extLst>
              <a:ext uri="{FF2B5EF4-FFF2-40B4-BE49-F238E27FC236}">
                <a16:creationId xmlns:a16="http://schemas.microsoft.com/office/drawing/2014/main" id="{C2FEFA15-AF60-4B5D-8B52-AB67A9FC7749}"/>
              </a:ext>
            </a:extLst>
          </p:cNvPr>
          <p:cNvSpPr>
            <a:spLocks noChangeArrowheads="1"/>
          </p:cNvSpPr>
          <p:nvPr/>
        </p:nvSpPr>
        <p:spPr bwMode="auto">
          <a:xfrm>
            <a:off x="5257801" y="5394082"/>
            <a:ext cx="8792" cy="1465"/>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215">
              <a:effectLst>
                <a:outerShdw blurRad="38100" dist="38100" dir="2700000" algn="tl">
                  <a:srgbClr val="C0C0C0"/>
                </a:outerShdw>
              </a:effectLst>
              <a:ea typeface="黑体" pitchFamily="49" charset="-122"/>
            </a:endParaRPr>
          </a:p>
        </p:txBody>
      </p:sp>
      <p:sp>
        <p:nvSpPr>
          <p:cNvPr id="36874" name="Rectangle 31">
            <a:extLst>
              <a:ext uri="{FF2B5EF4-FFF2-40B4-BE49-F238E27FC236}">
                <a16:creationId xmlns:a16="http://schemas.microsoft.com/office/drawing/2014/main" id="{5E7020D5-2617-4FCA-B439-5BBE636D8B6A}"/>
              </a:ext>
            </a:extLst>
          </p:cNvPr>
          <p:cNvSpPr>
            <a:spLocks noChangeArrowheads="1"/>
          </p:cNvSpPr>
          <p:nvPr/>
        </p:nvSpPr>
        <p:spPr bwMode="auto">
          <a:xfrm>
            <a:off x="5266593" y="5420459"/>
            <a:ext cx="8792" cy="1465"/>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215">
              <a:effectLst>
                <a:outerShdw blurRad="38100" dist="38100" dir="2700000" algn="tl">
                  <a:srgbClr val="C0C0C0"/>
                </a:outerShdw>
              </a:effectLst>
              <a:ea typeface="黑体" pitchFamily="49" charset="-122"/>
            </a:endParaRPr>
          </a:p>
        </p:txBody>
      </p:sp>
      <p:sp>
        <p:nvSpPr>
          <p:cNvPr id="9227" name="Freeform 74">
            <a:extLst>
              <a:ext uri="{FF2B5EF4-FFF2-40B4-BE49-F238E27FC236}">
                <a16:creationId xmlns:a16="http://schemas.microsoft.com/office/drawing/2014/main" id="{6C361CFD-0217-42D8-9FAB-52F5CD4B664D}"/>
              </a:ext>
            </a:extLst>
          </p:cNvPr>
          <p:cNvSpPr>
            <a:spLocks/>
          </p:cNvSpPr>
          <p:nvPr/>
        </p:nvSpPr>
        <p:spPr bwMode="auto">
          <a:xfrm>
            <a:off x="4917831" y="3194538"/>
            <a:ext cx="8792" cy="1466"/>
          </a:xfrm>
          <a:custGeom>
            <a:avLst/>
            <a:gdLst>
              <a:gd name="T0" fmla="*/ 0 w 6"/>
              <a:gd name="T1" fmla="*/ 0 h 1588"/>
              <a:gd name="T2" fmla="*/ 0 w 6"/>
              <a:gd name="T3" fmla="*/ 0 h 1588"/>
              <a:gd name="T4" fmla="*/ 0 w 6"/>
              <a:gd name="T5" fmla="*/ 0 h 1588"/>
              <a:gd name="T6" fmla="*/ 2147483646 w 6"/>
              <a:gd name="T7" fmla="*/ 0 h 1588"/>
              <a:gd name="T8" fmla="*/ 2147483646 w 6"/>
              <a:gd name="T9" fmla="*/ 0 h 1588"/>
              <a:gd name="T10" fmla="*/ 2147483646 w 6"/>
              <a:gd name="T11" fmla="*/ 0 h 1588"/>
              <a:gd name="T12" fmla="*/ 0 w 6"/>
              <a:gd name="T13" fmla="*/ 0 h 15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1588">
                <a:moveTo>
                  <a:pt x="0" y="0"/>
                </a:moveTo>
                <a:lnTo>
                  <a:pt x="0" y="0"/>
                </a:lnTo>
                <a:lnTo>
                  <a:pt x="6" y="0"/>
                </a:lnTo>
                <a:lnTo>
                  <a:pt x="0" y="0"/>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215"/>
          </a:p>
        </p:txBody>
      </p:sp>
      <p:sp>
        <p:nvSpPr>
          <p:cNvPr id="36876" name="Rectangle 78">
            <a:extLst>
              <a:ext uri="{FF2B5EF4-FFF2-40B4-BE49-F238E27FC236}">
                <a16:creationId xmlns:a16="http://schemas.microsoft.com/office/drawing/2014/main" id="{EE064027-FACF-4561-842D-E16764D43D3F}"/>
              </a:ext>
            </a:extLst>
          </p:cNvPr>
          <p:cNvSpPr>
            <a:spLocks noChangeArrowheads="1"/>
          </p:cNvSpPr>
          <p:nvPr/>
        </p:nvSpPr>
        <p:spPr bwMode="auto">
          <a:xfrm>
            <a:off x="5266593" y="5420459"/>
            <a:ext cx="8792" cy="1465"/>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215">
              <a:effectLst>
                <a:outerShdw blurRad="38100" dist="38100" dir="2700000" algn="tl">
                  <a:srgbClr val="C0C0C0"/>
                </a:outerShdw>
              </a:effectLst>
              <a:ea typeface="黑体" pitchFamily="49" charset="-122"/>
            </a:endParaRPr>
          </a:p>
        </p:txBody>
      </p:sp>
      <p:sp>
        <p:nvSpPr>
          <p:cNvPr id="36877" name="Rectangle 79">
            <a:extLst>
              <a:ext uri="{FF2B5EF4-FFF2-40B4-BE49-F238E27FC236}">
                <a16:creationId xmlns:a16="http://schemas.microsoft.com/office/drawing/2014/main" id="{92F07A64-42D8-4983-836E-5ACC5B37D044}"/>
              </a:ext>
            </a:extLst>
          </p:cNvPr>
          <p:cNvSpPr>
            <a:spLocks noChangeArrowheads="1"/>
          </p:cNvSpPr>
          <p:nvPr/>
        </p:nvSpPr>
        <p:spPr bwMode="auto">
          <a:xfrm>
            <a:off x="5482005" y="4740520"/>
            <a:ext cx="8792" cy="1465"/>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215">
              <a:effectLst>
                <a:outerShdw blurRad="38100" dist="38100" dir="2700000" algn="tl">
                  <a:srgbClr val="C0C0C0"/>
                </a:outerShdw>
              </a:effectLst>
              <a:ea typeface="黑体" pitchFamily="49" charset="-122"/>
            </a:endParaRPr>
          </a:p>
        </p:txBody>
      </p:sp>
      <p:sp>
        <p:nvSpPr>
          <p:cNvPr id="36878" name="Rectangle 84">
            <a:extLst>
              <a:ext uri="{FF2B5EF4-FFF2-40B4-BE49-F238E27FC236}">
                <a16:creationId xmlns:a16="http://schemas.microsoft.com/office/drawing/2014/main" id="{D77F8E38-3522-457D-8BB7-2CA130ADB020}"/>
              </a:ext>
            </a:extLst>
          </p:cNvPr>
          <p:cNvSpPr>
            <a:spLocks noChangeArrowheads="1"/>
          </p:cNvSpPr>
          <p:nvPr/>
        </p:nvSpPr>
        <p:spPr bwMode="auto">
          <a:xfrm>
            <a:off x="5266592" y="5420459"/>
            <a:ext cx="1466" cy="8792"/>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215">
              <a:effectLst>
                <a:outerShdw blurRad="38100" dist="38100" dir="2700000" algn="tl">
                  <a:srgbClr val="C0C0C0"/>
                </a:outerShdw>
              </a:effectLst>
              <a:ea typeface="黑体" pitchFamily="49" charset="-122"/>
            </a:endParaRPr>
          </a:p>
        </p:txBody>
      </p:sp>
      <p:sp>
        <p:nvSpPr>
          <p:cNvPr id="36879" name="Rectangle 85">
            <a:extLst>
              <a:ext uri="{FF2B5EF4-FFF2-40B4-BE49-F238E27FC236}">
                <a16:creationId xmlns:a16="http://schemas.microsoft.com/office/drawing/2014/main" id="{D0C6C94F-CD61-4294-A001-C12F3052D0E6}"/>
              </a:ext>
            </a:extLst>
          </p:cNvPr>
          <p:cNvSpPr>
            <a:spLocks noChangeArrowheads="1"/>
          </p:cNvSpPr>
          <p:nvPr/>
        </p:nvSpPr>
        <p:spPr bwMode="auto">
          <a:xfrm>
            <a:off x="5946531" y="5241682"/>
            <a:ext cx="1466" cy="8792"/>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215">
              <a:effectLst>
                <a:outerShdw blurRad="38100" dist="38100" dir="2700000" algn="tl">
                  <a:srgbClr val="C0C0C0"/>
                </a:outerShdw>
              </a:effectLst>
              <a:ea typeface="黑体" pitchFamily="49" charset="-122"/>
            </a:endParaRPr>
          </a:p>
        </p:txBody>
      </p:sp>
      <p:sp>
        <p:nvSpPr>
          <p:cNvPr id="36880" name="Rectangle 105">
            <a:extLst>
              <a:ext uri="{FF2B5EF4-FFF2-40B4-BE49-F238E27FC236}">
                <a16:creationId xmlns:a16="http://schemas.microsoft.com/office/drawing/2014/main" id="{2651797C-6D21-485A-A7FE-2001856949FC}"/>
              </a:ext>
            </a:extLst>
          </p:cNvPr>
          <p:cNvSpPr>
            <a:spLocks noChangeArrowheads="1"/>
          </p:cNvSpPr>
          <p:nvPr/>
        </p:nvSpPr>
        <p:spPr bwMode="auto">
          <a:xfrm>
            <a:off x="7010401" y="5446836"/>
            <a:ext cx="8792" cy="1465"/>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215">
              <a:effectLst>
                <a:outerShdw blurRad="38100" dist="38100" dir="2700000" algn="tl">
                  <a:srgbClr val="C0C0C0"/>
                </a:outerShdw>
              </a:effectLst>
              <a:ea typeface="黑体" pitchFamily="49" charset="-122"/>
            </a:endParaRPr>
          </a:p>
        </p:txBody>
      </p:sp>
      <p:sp>
        <p:nvSpPr>
          <p:cNvPr id="36881" name="Rectangle 106">
            <a:extLst>
              <a:ext uri="{FF2B5EF4-FFF2-40B4-BE49-F238E27FC236}">
                <a16:creationId xmlns:a16="http://schemas.microsoft.com/office/drawing/2014/main" id="{8ED097B4-F62A-430B-B764-4397D3D7EBD9}"/>
              </a:ext>
            </a:extLst>
          </p:cNvPr>
          <p:cNvSpPr>
            <a:spLocks noChangeArrowheads="1"/>
          </p:cNvSpPr>
          <p:nvPr/>
        </p:nvSpPr>
        <p:spPr bwMode="auto">
          <a:xfrm>
            <a:off x="7323993" y="4777154"/>
            <a:ext cx="8792" cy="1466"/>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215">
              <a:effectLst>
                <a:outerShdw blurRad="38100" dist="38100" dir="2700000" algn="tl">
                  <a:srgbClr val="C0C0C0"/>
                </a:outerShdw>
              </a:effectLst>
              <a:ea typeface="黑体" pitchFamily="49" charset="-122"/>
            </a:endParaRPr>
          </a:p>
        </p:txBody>
      </p:sp>
      <p:sp>
        <p:nvSpPr>
          <p:cNvPr id="36882" name="Rectangle 111">
            <a:extLst>
              <a:ext uri="{FF2B5EF4-FFF2-40B4-BE49-F238E27FC236}">
                <a16:creationId xmlns:a16="http://schemas.microsoft.com/office/drawing/2014/main" id="{EA9D988A-11F2-49FD-98E9-EB2FF3ED4287}"/>
              </a:ext>
            </a:extLst>
          </p:cNvPr>
          <p:cNvSpPr>
            <a:spLocks noChangeArrowheads="1"/>
          </p:cNvSpPr>
          <p:nvPr/>
        </p:nvSpPr>
        <p:spPr bwMode="auto">
          <a:xfrm>
            <a:off x="7010400" y="5446836"/>
            <a:ext cx="1466" cy="8792"/>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215">
              <a:effectLst>
                <a:outerShdw blurRad="38100" dist="38100" dir="2700000" algn="tl">
                  <a:srgbClr val="C0C0C0"/>
                </a:outerShdw>
              </a:effectLst>
              <a:ea typeface="黑体" pitchFamily="49" charset="-122"/>
            </a:endParaRPr>
          </a:p>
        </p:txBody>
      </p:sp>
      <p:sp>
        <p:nvSpPr>
          <p:cNvPr id="36883" name="Rectangle 112">
            <a:extLst>
              <a:ext uri="{FF2B5EF4-FFF2-40B4-BE49-F238E27FC236}">
                <a16:creationId xmlns:a16="http://schemas.microsoft.com/office/drawing/2014/main" id="{1C08A944-5DCD-43B6-ADB2-0CA7B0E6B604}"/>
              </a:ext>
            </a:extLst>
          </p:cNvPr>
          <p:cNvSpPr>
            <a:spLocks noChangeArrowheads="1"/>
          </p:cNvSpPr>
          <p:nvPr/>
        </p:nvSpPr>
        <p:spPr bwMode="auto">
          <a:xfrm>
            <a:off x="7716715" y="5313485"/>
            <a:ext cx="1466" cy="8792"/>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215">
              <a:effectLst>
                <a:outerShdw blurRad="38100" dist="38100" dir="2700000" algn="tl">
                  <a:srgbClr val="C0C0C0"/>
                </a:outerShdw>
              </a:effectLst>
              <a:ea typeface="黑体" pitchFamily="49" charset="-122"/>
            </a:endParaRPr>
          </a:p>
        </p:txBody>
      </p:sp>
      <p:grpSp>
        <p:nvGrpSpPr>
          <p:cNvPr id="9237" name="Group 21">
            <a:extLst>
              <a:ext uri="{FF2B5EF4-FFF2-40B4-BE49-F238E27FC236}">
                <a16:creationId xmlns:a16="http://schemas.microsoft.com/office/drawing/2014/main" id="{352AD665-C20E-4A2F-B13E-F05138CD1E02}"/>
              </a:ext>
            </a:extLst>
          </p:cNvPr>
          <p:cNvGrpSpPr>
            <a:grpSpLocks/>
          </p:cNvGrpSpPr>
          <p:nvPr/>
        </p:nvGrpSpPr>
        <p:grpSpPr bwMode="auto">
          <a:xfrm>
            <a:off x="4982308" y="3048000"/>
            <a:ext cx="3257551" cy="2845777"/>
            <a:chOff x="-3" y="0"/>
            <a:chExt cx="2223" cy="1942"/>
          </a:xfrm>
        </p:grpSpPr>
        <p:sp>
          <p:nvSpPr>
            <p:cNvPr id="36886" name="Rectangle 131">
              <a:extLst>
                <a:ext uri="{FF2B5EF4-FFF2-40B4-BE49-F238E27FC236}">
                  <a16:creationId xmlns:a16="http://schemas.microsoft.com/office/drawing/2014/main" id="{7F8A656C-9D79-440B-93F3-5928DFB98623}"/>
                </a:ext>
              </a:extLst>
            </p:cNvPr>
            <p:cNvSpPr>
              <a:spLocks noChangeArrowheads="1"/>
            </p:cNvSpPr>
            <p:nvPr/>
          </p:nvSpPr>
          <p:spPr bwMode="auto">
            <a:xfrm>
              <a:off x="-3" y="1632"/>
              <a:ext cx="93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defRPr/>
              </a:pPr>
              <a:r>
                <a:rPr lang="en-US" sz="1477">
                  <a:latin typeface="Times New Roman" pitchFamily="18" charset="0"/>
                  <a:ea typeface="宋体" pitchFamily="2" charset="-122"/>
                </a:rPr>
                <a:t>left camera </a:t>
              </a:r>
              <a:br>
                <a:rPr lang="en-US" sz="1477">
                  <a:latin typeface="Times New Roman" pitchFamily="18" charset="0"/>
                  <a:ea typeface="宋体" pitchFamily="2" charset="-122"/>
                </a:rPr>
              </a:br>
              <a:r>
                <a:rPr lang="en-US" sz="1477">
                  <a:latin typeface="Times New Roman" pitchFamily="18" charset="0"/>
                  <a:ea typeface="宋体" pitchFamily="2" charset="-122"/>
                </a:rPr>
                <a:t>coordinate system</a:t>
              </a:r>
              <a:endParaRPr lang="en-US" sz="1477">
                <a:effectLst>
                  <a:outerShdw blurRad="38100" dist="38100" dir="2700000" algn="tl">
                    <a:srgbClr val="C0C0C0"/>
                  </a:outerShdw>
                </a:effectLst>
                <a:ea typeface="宋体" pitchFamily="2" charset="-122"/>
              </a:endParaRPr>
            </a:p>
          </p:txBody>
        </p:sp>
        <p:grpSp>
          <p:nvGrpSpPr>
            <p:cNvPr id="9242" name="Group 23">
              <a:extLst>
                <a:ext uri="{FF2B5EF4-FFF2-40B4-BE49-F238E27FC236}">
                  <a16:creationId xmlns:a16="http://schemas.microsoft.com/office/drawing/2014/main" id="{4DE1AB00-A7EE-4229-9444-92D95421E8F0}"/>
                </a:ext>
              </a:extLst>
            </p:cNvPr>
            <p:cNvGrpSpPr>
              <a:grpSpLocks/>
            </p:cNvGrpSpPr>
            <p:nvPr/>
          </p:nvGrpSpPr>
          <p:grpSpPr bwMode="auto">
            <a:xfrm>
              <a:off x="0" y="0"/>
              <a:ext cx="2220" cy="1564"/>
              <a:chOff x="0" y="0"/>
              <a:chExt cx="2220" cy="1564"/>
            </a:xfrm>
          </p:grpSpPr>
          <p:sp>
            <p:nvSpPr>
              <p:cNvPr id="36888" name="Rectangle 133">
                <a:extLst>
                  <a:ext uri="{FF2B5EF4-FFF2-40B4-BE49-F238E27FC236}">
                    <a16:creationId xmlns:a16="http://schemas.microsoft.com/office/drawing/2014/main" id="{69EE1F4C-5848-4ADC-B6E7-67367F6A0CE2}"/>
                  </a:ext>
                </a:extLst>
              </p:cNvPr>
              <p:cNvSpPr>
                <a:spLocks noChangeArrowheads="1"/>
              </p:cNvSpPr>
              <p:nvPr/>
            </p:nvSpPr>
            <p:spPr bwMode="auto">
              <a:xfrm>
                <a:off x="58" y="0"/>
                <a:ext cx="7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sz="1477">
                    <a:latin typeface="Times New Roman" pitchFamily="18" charset="0"/>
                    <a:ea typeface="宋体" pitchFamily="2" charset="-122"/>
                  </a:rPr>
                  <a:t>P</a:t>
                </a:r>
                <a:endParaRPr lang="en-US" sz="1477">
                  <a:effectLst>
                    <a:outerShdw blurRad="38100" dist="38100" dir="2700000" algn="tl">
                      <a:srgbClr val="C0C0C0"/>
                    </a:outerShdw>
                  </a:effectLst>
                  <a:ea typeface="宋体" pitchFamily="2" charset="-122"/>
                </a:endParaRPr>
              </a:p>
            </p:txBody>
          </p:sp>
          <p:grpSp>
            <p:nvGrpSpPr>
              <p:cNvPr id="9245" name="Group 25">
                <a:extLst>
                  <a:ext uri="{FF2B5EF4-FFF2-40B4-BE49-F238E27FC236}">
                    <a16:creationId xmlns:a16="http://schemas.microsoft.com/office/drawing/2014/main" id="{FCF18C1D-45DB-43D5-9948-E05D4687CACF}"/>
                  </a:ext>
                </a:extLst>
              </p:cNvPr>
              <p:cNvGrpSpPr>
                <a:grpSpLocks/>
              </p:cNvGrpSpPr>
              <p:nvPr/>
            </p:nvGrpSpPr>
            <p:grpSpPr bwMode="auto">
              <a:xfrm>
                <a:off x="0" y="912"/>
                <a:ext cx="1016" cy="650"/>
                <a:chOff x="0" y="0"/>
                <a:chExt cx="1016" cy="650"/>
              </a:xfrm>
            </p:grpSpPr>
            <p:sp>
              <p:nvSpPr>
                <p:cNvPr id="36890" name="Rectangle 135">
                  <a:extLst>
                    <a:ext uri="{FF2B5EF4-FFF2-40B4-BE49-F238E27FC236}">
                      <a16:creationId xmlns:a16="http://schemas.microsoft.com/office/drawing/2014/main" id="{77A7FED9-125C-48A1-B46C-EABEF05F4648}"/>
                    </a:ext>
                  </a:extLst>
                </p:cNvPr>
                <p:cNvSpPr>
                  <a:spLocks noChangeArrowheads="1"/>
                </p:cNvSpPr>
                <p:nvPr/>
              </p:nvSpPr>
              <p:spPr bwMode="auto">
                <a:xfrm>
                  <a:off x="636" y="0"/>
                  <a:ext cx="8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sz="1477">
                      <a:latin typeface="Times New Roman" pitchFamily="18" charset="0"/>
                      <a:ea typeface="宋体" pitchFamily="2" charset="-122"/>
                    </a:rPr>
                    <a:t>y</a:t>
                  </a:r>
                  <a:r>
                    <a:rPr lang="en-US" sz="1477" baseline="-25000">
                      <a:latin typeface="Times New Roman" pitchFamily="18" charset="0"/>
                      <a:ea typeface="宋体" pitchFamily="2" charset="-122"/>
                    </a:rPr>
                    <a:t>l</a:t>
                  </a:r>
                  <a:endParaRPr lang="en-US" sz="1477">
                    <a:effectLst>
                      <a:outerShdw blurRad="38100" dist="38100" dir="2700000" algn="tl">
                        <a:srgbClr val="C0C0C0"/>
                      </a:outerShdw>
                    </a:effectLst>
                    <a:ea typeface="宋体" pitchFamily="2" charset="-122"/>
                  </a:endParaRPr>
                </a:p>
              </p:txBody>
            </p:sp>
            <p:sp>
              <p:nvSpPr>
                <p:cNvPr id="9260" name="Line 136">
                  <a:extLst>
                    <a:ext uri="{FF2B5EF4-FFF2-40B4-BE49-F238E27FC236}">
                      <a16:creationId xmlns:a16="http://schemas.microsoft.com/office/drawing/2014/main" id="{CC5912BD-F158-4D04-B501-B14BC9246A8B}"/>
                    </a:ext>
                  </a:extLst>
                </p:cNvPr>
                <p:cNvSpPr>
                  <a:spLocks noChangeShapeType="1"/>
                </p:cNvSpPr>
                <p:nvPr/>
              </p:nvSpPr>
              <p:spPr bwMode="auto">
                <a:xfrm flipV="1">
                  <a:off x="480" y="154"/>
                  <a:ext cx="144" cy="48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15"/>
                </a:p>
              </p:txBody>
            </p:sp>
            <p:sp>
              <p:nvSpPr>
                <p:cNvPr id="9261" name="Line 137">
                  <a:extLst>
                    <a:ext uri="{FF2B5EF4-FFF2-40B4-BE49-F238E27FC236}">
                      <a16:creationId xmlns:a16="http://schemas.microsoft.com/office/drawing/2014/main" id="{4314CF61-023A-420E-82BF-3BC2F327564A}"/>
                    </a:ext>
                  </a:extLst>
                </p:cNvPr>
                <p:cNvSpPr>
                  <a:spLocks noChangeShapeType="1"/>
                </p:cNvSpPr>
                <p:nvPr/>
              </p:nvSpPr>
              <p:spPr bwMode="auto">
                <a:xfrm flipV="1">
                  <a:off x="480" y="538"/>
                  <a:ext cx="432" cy="96"/>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15"/>
                </a:p>
              </p:txBody>
            </p:sp>
            <p:sp>
              <p:nvSpPr>
                <p:cNvPr id="9262" name="Line 138">
                  <a:extLst>
                    <a:ext uri="{FF2B5EF4-FFF2-40B4-BE49-F238E27FC236}">
                      <a16:creationId xmlns:a16="http://schemas.microsoft.com/office/drawing/2014/main" id="{A2D5FD54-5609-4CEF-808F-428A34073585}"/>
                    </a:ext>
                  </a:extLst>
                </p:cNvPr>
                <p:cNvSpPr>
                  <a:spLocks noChangeShapeType="1"/>
                </p:cNvSpPr>
                <p:nvPr/>
              </p:nvSpPr>
              <p:spPr bwMode="auto">
                <a:xfrm flipH="1" flipV="1">
                  <a:off x="96" y="394"/>
                  <a:ext cx="384" cy="24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15"/>
                </a:p>
              </p:txBody>
            </p:sp>
            <p:sp>
              <p:nvSpPr>
                <p:cNvPr id="36894" name="Oval 139">
                  <a:extLst>
                    <a:ext uri="{FF2B5EF4-FFF2-40B4-BE49-F238E27FC236}">
                      <a16:creationId xmlns:a16="http://schemas.microsoft.com/office/drawing/2014/main" id="{02D24FFF-9176-4109-B89E-2156115D8EBD}"/>
                    </a:ext>
                  </a:extLst>
                </p:cNvPr>
                <p:cNvSpPr>
                  <a:spLocks noChangeArrowheads="1"/>
                </p:cNvSpPr>
                <p:nvPr/>
              </p:nvSpPr>
              <p:spPr bwMode="auto">
                <a:xfrm>
                  <a:off x="457" y="602"/>
                  <a:ext cx="48" cy="48"/>
                </a:xfrm>
                <a:prstGeom prst="ellipse">
                  <a:avLst/>
                </a:prstGeom>
                <a:solidFill>
                  <a:schemeClr val="tx1"/>
                </a:solidFill>
                <a:ln w="1270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215">
                    <a:effectLst>
                      <a:outerShdw blurRad="38100" dist="38100" dir="2700000" algn="tl">
                        <a:srgbClr val="FFFFFF"/>
                      </a:outerShdw>
                    </a:effectLst>
                    <a:ea typeface="黑体" pitchFamily="49" charset="-122"/>
                  </a:endParaRPr>
                </a:p>
              </p:txBody>
            </p:sp>
            <p:sp>
              <p:nvSpPr>
                <p:cNvPr id="36895" name="Rectangle 140">
                  <a:extLst>
                    <a:ext uri="{FF2B5EF4-FFF2-40B4-BE49-F238E27FC236}">
                      <a16:creationId xmlns:a16="http://schemas.microsoft.com/office/drawing/2014/main" id="{0B9F23BF-F4D5-496A-89E4-380F513D49F3}"/>
                    </a:ext>
                  </a:extLst>
                </p:cNvPr>
                <p:cNvSpPr>
                  <a:spLocks noChangeArrowheads="1"/>
                </p:cNvSpPr>
                <p:nvPr/>
              </p:nvSpPr>
              <p:spPr bwMode="auto">
                <a:xfrm>
                  <a:off x="927" y="432"/>
                  <a:ext cx="8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sz="1477">
                      <a:latin typeface="Times New Roman" pitchFamily="18" charset="0"/>
                      <a:ea typeface="宋体" pitchFamily="2" charset="-122"/>
                    </a:rPr>
                    <a:t>x</a:t>
                  </a:r>
                  <a:r>
                    <a:rPr lang="en-US" sz="1477" baseline="-25000">
                      <a:latin typeface="Times New Roman" pitchFamily="18" charset="0"/>
                      <a:ea typeface="宋体" pitchFamily="2" charset="-122"/>
                    </a:rPr>
                    <a:t>l</a:t>
                  </a:r>
                  <a:endParaRPr lang="en-US" sz="1477">
                    <a:effectLst>
                      <a:outerShdw blurRad="38100" dist="38100" dir="2700000" algn="tl">
                        <a:srgbClr val="C0C0C0"/>
                      </a:outerShdw>
                    </a:effectLst>
                    <a:ea typeface="宋体" pitchFamily="2" charset="-122"/>
                  </a:endParaRPr>
                </a:p>
              </p:txBody>
            </p:sp>
            <p:sp>
              <p:nvSpPr>
                <p:cNvPr id="36896" name="Rectangle 141">
                  <a:extLst>
                    <a:ext uri="{FF2B5EF4-FFF2-40B4-BE49-F238E27FC236}">
                      <a16:creationId xmlns:a16="http://schemas.microsoft.com/office/drawing/2014/main" id="{F7CB8EA1-51B8-4D2F-9306-093357757CAA}"/>
                    </a:ext>
                  </a:extLst>
                </p:cNvPr>
                <p:cNvSpPr>
                  <a:spLocks noChangeArrowheads="1"/>
                </p:cNvSpPr>
                <p:nvPr/>
              </p:nvSpPr>
              <p:spPr bwMode="auto">
                <a:xfrm>
                  <a:off x="0" y="240"/>
                  <a:ext cx="8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sz="1477">
                      <a:latin typeface="Times New Roman" pitchFamily="18" charset="0"/>
                      <a:ea typeface="宋体" pitchFamily="2" charset="-122"/>
                    </a:rPr>
                    <a:t>z</a:t>
                  </a:r>
                  <a:r>
                    <a:rPr lang="en-US" sz="1477" baseline="-25000">
                      <a:latin typeface="Times New Roman" pitchFamily="18" charset="0"/>
                      <a:ea typeface="宋体" pitchFamily="2" charset="-122"/>
                    </a:rPr>
                    <a:t>l</a:t>
                  </a:r>
                  <a:endParaRPr lang="en-US" sz="1477">
                    <a:effectLst>
                      <a:outerShdw blurRad="38100" dist="38100" dir="2700000" algn="tl">
                        <a:srgbClr val="C0C0C0"/>
                      </a:outerShdw>
                    </a:effectLst>
                    <a:ea typeface="宋体" pitchFamily="2" charset="-122"/>
                  </a:endParaRPr>
                </a:p>
              </p:txBody>
            </p:sp>
          </p:grpSp>
          <p:grpSp>
            <p:nvGrpSpPr>
              <p:cNvPr id="9246" name="Group 33">
                <a:extLst>
                  <a:ext uri="{FF2B5EF4-FFF2-40B4-BE49-F238E27FC236}">
                    <a16:creationId xmlns:a16="http://schemas.microsoft.com/office/drawing/2014/main" id="{BD373B61-E9DD-4287-9412-6A08CA9EF2E2}"/>
                  </a:ext>
                </a:extLst>
              </p:cNvPr>
              <p:cNvGrpSpPr>
                <a:grpSpLocks/>
              </p:cNvGrpSpPr>
              <p:nvPr/>
            </p:nvGrpSpPr>
            <p:grpSpPr bwMode="auto">
              <a:xfrm>
                <a:off x="1152" y="912"/>
                <a:ext cx="1068" cy="652"/>
                <a:chOff x="0" y="0"/>
                <a:chExt cx="1068" cy="652"/>
              </a:xfrm>
            </p:grpSpPr>
            <p:sp>
              <p:nvSpPr>
                <p:cNvPr id="9252" name="Line 143">
                  <a:extLst>
                    <a:ext uri="{FF2B5EF4-FFF2-40B4-BE49-F238E27FC236}">
                      <a16:creationId xmlns:a16="http://schemas.microsoft.com/office/drawing/2014/main" id="{352551F2-542A-4235-8FF0-333B2050DFBF}"/>
                    </a:ext>
                  </a:extLst>
                </p:cNvPr>
                <p:cNvSpPr>
                  <a:spLocks noChangeShapeType="1"/>
                </p:cNvSpPr>
                <p:nvPr/>
              </p:nvSpPr>
              <p:spPr bwMode="auto">
                <a:xfrm flipV="1">
                  <a:off x="480" y="154"/>
                  <a:ext cx="192" cy="48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15"/>
                </a:p>
              </p:txBody>
            </p:sp>
            <p:sp>
              <p:nvSpPr>
                <p:cNvPr id="9253" name="Line 144">
                  <a:extLst>
                    <a:ext uri="{FF2B5EF4-FFF2-40B4-BE49-F238E27FC236}">
                      <a16:creationId xmlns:a16="http://schemas.microsoft.com/office/drawing/2014/main" id="{9DF382CF-C7CD-4E2E-96D2-96CFB4494788}"/>
                    </a:ext>
                  </a:extLst>
                </p:cNvPr>
                <p:cNvSpPr>
                  <a:spLocks noChangeShapeType="1"/>
                </p:cNvSpPr>
                <p:nvPr/>
              </p:nvSpPr>
              <p:spPr bwMode="auto">
                <a:xfrm flipV="1">
                  <a:off x="480" y="538"/>
                  <a:ext cx="480" cy="96"/>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15"/>
                </a:p>
              </p:txBody>
            </p:sp>
            <p:sp>
              <p:nvSpPr>
                <p:cNvPr id="9254" name="Line 145">
                  <a:extLst>
                    <a:ext uri="{FF2B5EF4-FFF2-40B4-BE49-F238E27FC236}">
                      <a16:creationId xmlns:a16="http://schemas.microsoft.com/office/drawing/2014/main" id="{047EC676-AA93-49AF-B88C-81E7E615463C}"/>
                    </a:ext>
                  </a:extLst>
                </p:cNvPr>
                <p:cNvSpPr>
                  <a:spLocks noChangeShapeType="1"/>
                </p:cNvSpPr>
                <p:nvPr/>
              </p:nvSpPr>
              <p:spPr bwMode="auto">
                <a:xfrm flipH="1" flipV="1">
                  <a:off x="96" y="346"/>
                  <a:ext cx="384" cy="288"/>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15"/>
                </a:p>
              </p:txBody>
            </p:sp>
            <p:sp>
              <p:nvSpPr>
                <p:cNvPr id="36901" name="Oval 146">
                  <a:extLst>
                    <a:ext uri="{FF2B5EF4-FFF2-40B4-BE49-F238E27FC236}">
                      <a16:creationId xmlns:a16="http://schemas.microsoft.com/office/drawing/2014/main" id="{B83D5350-3D25-435A-BE77-CE404A040A84}"/>
                    </a:ext>
                  </a:extLst>
                </p:cNvPr>
                <p:cNvSpPr>
                  <a:spLocks noChangeArrowheads="1"/>
                </p:cNvSpPr>
                <p:nvPr/>
              </p:nvSpPr>
              <p:spPr bwMode="auto">
                <a:xfrm>
                  <a:off x="462" y="604"/>
                  <a:ext cx="48" cy="48"/>
                </a:xfrm>
                <a:prstGeom prst="ellipse">
                  <a:avLst/>
                </a:prstGeom>
                <a:solidFill>
                  <a:schemeClr val="tx1"/>
                </a:solidFill>
                <a:ln w="1270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215">
                    <a:effectLst>
                      <a:outerShdw blurRad="38100" dist="38100" dir="2700000" algn="tl">
                        <a:srgbClr val="FFFFFF"/>
                      </a:outerShdw>
                    </a:effectLst>
                    <a:ea typeface="黑体" pitchFamily="49" charset="-122"/>
                  </a:endParaRPr>
                </a:p>
              </p:txBody>
            </p:sp>
            <p:sp>
              <p:nvSpPr>
                <p:cNvPr id="36902" name="Rectangle 147">
                  <a:extLst>
                    <a:ext uri="{FF2B5EF4-FFF2-40B4-BE49-F238E27FC236}">
                      <a16:creationId xmlns:a16="http://schemas.microsoft.com/office/drawing/2014/main" id="{A032B4CF-8D3B-429F-8C4C-CDB4FB682673}"/>
                    </a:ext>
                  </a:extLst>
                </p:cNvPr>
                <p:cNvSpPr>
                  <a:spLocks noChangeArrowheads="1"/>
                </p:cNvSpPr>
                <p:nvPr/>
              </p:nvSpPr>
              <p:spPr bwMode="auto">
                <a:xfrm>
                  <a:off x="672" y="0"/>
                  <a:ext cx="9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sz="1477">
                      <a:latin typeface="Times New Roman" pitchFamily="18" charset="0"/>
                      <a:ea typeface="宋体" pitchFamily="2" charset="-122"/>
                    </a:rPr>
                    <a:t>y</a:t>
                  </a:r>
                  <a:r>
                    <a:rPr lang="en-US" sz="1477" baseline="-25000">
                      <a:latin typeface="Times New Roman" pitchFamily="18" charset="0"/>
                      <a:ea typeface="宋体" pitchFamily="2" charset="-122"/>
                    </a:rPr>
                    <a:t>r</a:t>
                  </a:r>
                  <a:endParaRPr lang="en-US" sz="1477">
                    <a:effectLst>
                      <a:outerShdw blurRad="38100" dist="38100" dir="2700000" algn="tl">
                        <a:srgbClr val="C0C0C0"/>
                      </a:outerShdw>
                    </a:effectLst>
                    <a:ea typeface="宋体" pitchFamily="2" charset="-122"/>
                  </a:endParaRPr>
                </a:p>
              </p:txBody>
            </p:sp>
            <p:sp>
              <p:nvSpPr>
                <p:cNvPr id="36903" name="Rectangle 148">
                  <a:extLst>
                    <a:ext uri="{FF2B5EF4-FFF2-40B4-BE49-F238E27FC236}">
                      <a16:creationId xmlns:a16="http://schemas.microsoft.com/office/drawing/2014/main" id="{0E4D4A1A-6BD6-4AA6-91BF-E631FFD61EA5}"/>
                    </a:ext>
                  </a:extLst>
                </p:cNvPr>
                <p:cNvSpPr>
                  <a:spLocks noChangeArrowheads="1"/>
                </p:cNvSpPr>
                <p:nvPr/>
              </p:nvSpPr>
              <p:spPr bwMode="auto">
                <a:xfrm>
                  <a:off x="975" y="432"/>
                  <a:ext cx="9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sz="1477">
                      <a:latin typeface="Times New Roman" pitchFamily="18" charset="0"/>
                      <a:ea typeface="宋体" pitchFamily="2" charset="-122"/>
                    </a:rPr>
                    <a:t>x</a:t>
                  </a:r>
                  <a:r>
                    <a:rPr lang="en-US" sz="1477" baseline="-25000">
                      <a:latin typeface="Times New Roman" pitchFamily="18" charset="0"/>
                      <a:ea typeface="宋体" pitchFamily="2" charset="-122"/>
                    </a:rPr>
                    <a:t>r</a:t>
                  </a:r>
                  <a:endParaRPr lang="en-US" sz="1477">
                    <a:effectLst>
                      <a:outerShdw blurRad="38100" dist="38100" dir="2700000" algn="tl">
                        <a:srgbClr val="C0C0C0"/>
                      </a:outerShdw>
                    </a:effectLst>
                    <a:ea typeface="宋体" pitchFamily="2" charset="-122"/>
                  </a:endParaRPr>
                </a:p>
              </p:txBody>
            </p:sp>
            <p:sp>
              <p:nvSpPr>
                <p:cNvPr id="36904" name="Rectangle 149">
                  <a:extLst>
                    <a:ext uri="{FF2B5EF4-FFF2-40B4-BE49-F238E27FC236}">
                      <a16:creationId xmlns:a16="http://schemas.microsoft.com/office/drawing/2014/main" id="{EEEEF084-FA93-48D8-819C-1C59B809DFEC}"/>
                    </a:ext>
                  </a:extLst>
                </p:cNvPr>
                <p:cNvSpPr>
                  <a:spLocks noChangeArrowheads="1"/>
                </p:cNvSpPr>
                <p:nvPr/>
              </p:nvSpPr>
              <p:spPr bwMode="auto">
                <a:xfrm>
                  <a:off x="0" y="202"/>
                  <a:ext cx="8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sz="1477">
                      <a:latin typeface="Times New Roman" pitchFamily="18" charset="0"/>
                      <a:ea typeface="宋体" pitchFamily="2" charset="-122"/>
                    </a:rPr>
                    <a:t>z</a:t>
                  </a:r>
                  <a:r>
                    <a:rPr lang="en-US" sz="1477" baseline="-25000">
                      <a:latin typeface="Times New Roman" pitchFamily="18" charset="0"/>
                      <a:ea typeface="宋体" pitchFamily="2" charset="-122"/>
                    </a:rPr>
                    <a:t>r</a:t>
                  </a:r>
                  <a:endParaRPr lang="en-US" sz="1477">
                    <a:effectLst>
                      <a:outerShdw blurRad="38100" dist="38100" dir="2700000" algn="tl">
                        <a:srgbClr val="C0C0C0"/>
                      </a:outerShdw>
                    </a:effectLst>
                    <a:ea typeface="宋体" pitchFamily="2" charset="-122"/>
                  </a:endParaRPr>
                </a:p>
              </p:txBody>
            </p:sp>
          </p:grpSp>
          <p:sp>
            <p:nvSpPr>
              <p:cNvPr id="9247" name="Line 150">
                <a:extLst>
                  <a:ext uri="{FF2B5EF4-FFF2-40B4-BE49-F238E27FC236}">
                    <a16:creationId xmlns:a16="http://schemas.microsoft.com/office/drawing/2014/main" id="{399D701C-DCD4-46CE-B3FF-925AC21F1054}"/>
                  </a:ext>
                </a:extLst>
              </p:cNvPr>
              <p:cNvSpPr>
                <a:spLocks noChangeShapeType="1"/>
              </p:cNvSpPr>
              <p:nvPr/>
            </p:nvSpPr>
            <p:spPr bwMode="auto">
              <a:xfrm flipH="1" flipV="1">
                <a:off x="192" y="48"/>
                <a:ext cx="1440" cy="1488"/>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15"/>
              </a:p>
            </p:txBody>
          </p:sp>
          <p:sp>
            <p:nvSpPr>
              <p:cNvPr id="9248" name="Line 151">
                <a:extLst>
                  <a:ext uri="{FF2B5EF4-FFF2-40B4-BE49-F238E27FC236}">
                    <a16:creationId xmlns:a16="http://schemas.microsoft.com/office/drawing/2014/main" id="{E2FDE621-4CA5-492F-B1B3-760BCCD6B29E}"/>
                  </a:ext>
                </a:extLst>
              </p:cNvPr>
              <p:cNvSpPr>
                <a:spLocks noChangeShapeType="1"/>
              </p:cNvSpPr>
              <p:nvPr/>
            </p:nvSpPr>
            <p:spPr bwMode="auto">
              <a:xfrm flipH="1" flipV="1">
                <a:off x="192" y="68"/>
                <a:ext cx="288" cy="1488"/>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15"/>
              </a:p>
            </p:txBody>
          </p:sp>
          <p:sp>
            <p:nvSpPr>
              <p:cNvPr id="36907" name="Oval 152">
                <a:extLst>
                  <a:ext uri="{FF2B5EF4-FFF2-40B4-BE49-F238E27FC236}">
                    <a16:creationId xmlns:a16="http://schemas.microsoft.com/office/drawing/2014/main" id="{A512627D-B37F-460A-8C41-D78BC667C108}"/>
                  </a:ext>
                </a:extLst>
              </p:cNvPr>
              <p:cNvSpPr>
                <a:spLocks noChangeArrowheads="1"/>
              </p:cNvSpPr>
              <p:nvPr/>
            </p:nvSpPr>
            <p:spPr bwMode="auto">
              <a:xfrm>
                <a:off x="172" y="36"/>
                <a:ext cx="48" cy="48"/>
              </a:xfrm>
              <a:prstGeom prst="ellipse">
                <a:avLst/>
              </a:prstGeom>
              <a:solidFill>
                <a:schemeClr val="tx1"/>
              </a:solidFill>
              <a:ln w="1270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215">
                  <a:effectLst>
                    <a:outerShdw blurRad="38100" dist="38100" dir="2700000" algn="tl">
                      <a:srgbClr val="FFFFFF"/>
                    </a:outerShdw>
                  </a:effectLst>
                  <a:ea typeface="黑体" pitchFamily="49" charset="-122"/>
                </a:endParaRPr>
              </a:p>
            </p:txBody>
          </p:sp>
          <p:sp>
            <p:nvSpPr>
              <p:cNvPr id="9250" name="Rectangle 153">
                <a:extLst>
                  <a:ext uri="{FF2B5EF4-FFF2-40B4-BE49-F238E27FC236}">
                    <a16:creationId xmlns:a16="http://schemas.microsoft.com/office/drawing/2014/main" id="{4DF0A08B-4EEB-4D13-8FD2-7D7C72363D0A}"/>
                  </a:ext>
                </a:extLst>
              </p:cNvPr>
              <p:cNvSpPr>
                <a:spLocks noChangeArrowheads="1"/>
              </p:cNvSpPr>
              <p:nvPr/>
            </p:nvSpPr>
            <p:spPr bwMode="auto">
              <a:xfrm>
                <a:off x="250" y="768"/>
                <a:ext cx="7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i="1">
                    <a:solidFill>
                      <a:srgbClr val="3C0023"/>
                    </a:solidFill>
                    <a:latin typeface="Arial" panose="020B0604020202020204" pitchFamily="34" charset="0"/>
                  </a:defRPr>
                </a:lvl1pPr>
                <a:lvl2pPr marL="742950" indent="-285750">
                  <a:defRPr sz="2400" b="1" i="1">
                    <a:solidFill>
                      <a:srgbClr val="3C0023"/>
                    </a:solidFill>
                    <a:latin typeface="Arial" panose="020B0604020202020204" pitchFamily="34" charset="0"/>
                  </a:defRPr>
                </a:lvl2pPr>
                <a:lvl3pPr marL="1143000" indent="-228600">
                  <a:defRPr sz="2400" b="1" i="1">
                    <a:solidFill>
                      <a:srgbClr val="3C0023"/>
                    </a:solidFill>
                    <a:latin typeface="Arial" panose="020B0604020202020204" pitchFamily="34" charset="0"/>
                  </a:defRPr>
                </a:lvl3pPr>
                <a:lvl4pPr marL="1600200" indent="-228600">
                  <a:defRPr sz="2400" b="1" i="1">
                    <a:solidFill>
                      <a:srgbClr val="3C0023"/>
                    </a:solidFill>
                    <a:latin typeface="Arial" panose="020B0604020202020204" pitchFamily="34" charset="0"/>
                  </a:defRPr>
                </a:lvl4pPr>
                <a:lvl5pPr marL="2057400" indent="-228600">
                  <a:defRPr sz="2400" b="1" i="1">
                    <a:solidFill>
                      <a:srgbClr val="3C0023"/>
                    </a:solidFill>
                    <a:latin typeface="Arial" panose="020B0604020202020204" pitchFamily="34" charset="0"/>
                  </a:defRPr>
                </a:lvl5pPr>
                <a:lvl6pPr marL="2514600" indent="-228600" eaLnBrk="0" fontAlgn="base" hangingPunct="0">
                  <a:spcBef>
                    <a:spcPct val="0"/>
                  </a:spcBef>
                  <a:spcAft>
                    <a:spcPct val="0"/>
                  </a:spcAft>
                  <a:defRPr sz="2400" b="1" i="1">
                    <a:solidFill>
                      <a:srgbClr val="3C0023"/>
                    </a:solidFill>
                    <a:latin typeface="Arial" panose="020B0604020202020204" pitchFamily="34" charset="0"/>
                  </a:defRPr>
                </a:lvl6pPr>
                <a:lvl7pPr marL="2971800" indent="-228600" eaLnBrk="0" fontAlgn="base" hangingPunct="0">
                  <a:spcBef>
                    <a:spcPct val="0"/>
                  </a:spcBef>
                  <a:spcAft>
                    <a:spcPct val="0"/>
                  </a:spcAft>
                  <a:defRPr sz="2400" b="1" i="1">
                    <a:solidFill>
                      <a:srgbClr val="3C0023"/>
                    </a:solidFill>
                    <a:latin typeface="Arial" panose="020B0604020202020204" pitchFamily="34" charset="0"/>
                  </a:defRPr>
                </a:lvl7pPr>
                <a:lvl8pPr marL="3429000" indent="-228600" eaLnBrk="0" fontAlgn="base" hangingPunct="0">
                  <a:spcBef>
                    <a:spcPct val="0"/>
                  </a:spcBef>
                  <a:spcAft>
                    <a:spcPct val="0"/>
                  </a:spcAft>
                  <a:defRPr sz="2400" b="1" i="1">
                    <a:solidFill>
                      <a:srgbClr val="3C0023"/>
                    </a:solidFill>
                    <a:latin typeface="Arial" panose="020B0604020202020204" pitchFamily="34" charset="0"/>
                  </a:defRPr>
                </a:lvl8pPr>
                <a:lvl9pPr marL="3886200" indent="-228600" eaLnBrk="0" fontAlgn="base" hangingPunct="0">
                  <a:spcBef>
                    <a:spcPct val="0"/>
                  </a:spcBef>
                  <a:spcAft>
                    <a:spcPct val="0"/>
                  </a:spcAft>
                  <a:defRPr sz="2400" b="1" i="1">
                    <a:solidFill>
                      <a:srgbClr val="3C0023"/>
                    </a:solidFill>
                    <a:latin typeface="Arial" panose="020B0604020202020204" pitchFamily="34" charset="0"/>
                  </a:defRPr>
                </a:lvl9pPr>
              </a:lstStyle>
              <a:p>
                <a:r>
                  <a:rPr lang="en-US" altLang="zh-CN" sz="1477" b="0">
                    <a:latin typeface="Times New Roman" panose="02020603050405020304" pitchFamily="18" charset="0"/>
                    <a:ea typeface="宋体" panose="02010600030101010101" pitchFamily="2" charset="-122"/>
                  </a:rPr>
                  <a:t>r</a:t>
                </a:r>
                <a:r>
                  <a:rPr lang="en-US" altLang="zh-CN" sz="1477" b="0" baseline="-25000">
                    <a:latin typeface="Times New Roman" panose="02020603050405020304" pitchFamily="18" charset="0"/>
                    <a:ea typeface="宋体" panose="02010600030101010101" pitchFamily="2" charset="-122"/>
                  </a:rPr>
                  <a:t>l</a:t>
                </a:r>
              </a:p>
            </p:txBody>
          </p:sp>
          <p:sp>
            <p:nvSpPr>
              <p:cNvPr id="9251" name="Rectangle 154">
                <a:extLst>
                  <a:ext uri="{FF2B5EF4-FFF2-40B4-BE49-F238E27FC236}">
                    <a16:creationId xmlns:a16="http://schemas.microsoft.com/office/drawing/2014/main" id="{1D6A6593-3265-4337-ACB7-FA61A8FF0D07}"/>
                  </a:ext>
                </a:extLst>
              </p:cNvPr>
              <p:cNvSpPr>
                <a:spLocks noChangeArrowheads="1"/>
              </p:cNvSpPr>
              <p:nvPr/>
            </p:nvSpPr>
            <p:spPr bwMode="auto">
              <a:xfrm>
                <a:off x="934" y="624"/>
                <a:ext cx="8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i="1">
                    <a:solidFill>
                      <a:srgbClr val="3C0023"/>
                    </a:solidFill>
                    <a:latin typeface="Arial" panose="020B0604020202020204" pitchFamily="34" charset="0"/>
                  </a:defRPr>
                </a:lvl1pPr>
                <a:lvl2pPr marL="742950" indent="-285750">
                  <a:defRPr sz="2400" b="1" i="1">
                    <a:solidFill>
                      <a:srgbClr val="3C0023"/>
                    </a:solidFill>
                    <a:latin typeface="Arial" panose="020B0604020202020204" pitchFamily="34" charset="0"/>
                  </a:defRPr>
                </a:lvl2pPr>
                <a:lvl3pPr marL="1143000" indent="-228600">
                  <a:defRPr sz="2400" b="1" i="1">
                    <a:solidFill>
                      <a:srgbClr val="3C0023"/>
                    </a:solidFill>
                    <a:latin typeface="Arial" panose="020B0604020202020204" pitchFamily="34" charset="0"/>
                  </a:defRPr>
                </a:lvl3pPr>
                <a:lvl4pPr marL="1600200" indent="-228600">
                  <a:defRPr sz="2400" b="1" i="1">
                    <a:solidFill>
                      <a:srgbClr val="3C0023"/>
                    </a:solidFill>
                    <a:latin typeface="Arial" panose="020B0604020202020204" pitchFamily="34" charset="0"/>
                  </a:defRPr>
                </a:lvl4pPr>
                <a:lvl5pPr marL="2057400" indent="-228600">
                  <a:defRPr sz="2400" b="1" i="1">
                    <a:solidFill>
                      <a:srgbClr val="3C0023"/>
                    </a:solidFill>
                    <a:latin typeface="Arial" panose="020B0604020202020204" pitchFamily="34" charset="0"/>
                  </a:defRPr>
                </a:lvl5pPr>
                <a:lvl6pPr marL="2514600" indent="-228600" eaLnBrk="0" fontAlgn="base" hangingPunct="0">
                  <a:spcBef>
                    <a:spcPct val="0"/>
                  </a:spcBef>
                  <a:spcAft>
                    <a:spcPct val="0"/>
                  </a:spcAft>
                  <a:defRPr sz="2400" b="1" i="1">
                    <a:solidFill>
                      <a:srgbClr val="3C0023"/>
                    </a:solidFill>
                    <a:latin typeface="Arial" panose="020B0604020202020204" pitchFamily="34" charset="0"/>
                  </a:defRPr>
                </a:lvl6pPr>
                <a:lvl7pPr marL="2971800" indent="-228600" eaLnBrk="0" fontAlgn="base" hangingPunct="0">
                  <a:spcBef>
                    <a:spcPct val="0"/>
                  </a:spcBef>
                  <a:spcAft>
                    <a:spcPct val="0"/>
                  </a:spcAft>
                  <a:defRPr sz="2400" b="1" i="1">
                    <a:solidFill>
                      <a:srgbClr val="3C0023"/>
                    </a:solidFill>
                    <a:latin typeface="Arial" panose="020B0604020202020204" pitchFamily="34" charset="0"/>
                  </a:defRPr>
                </a:lvl7pPr>
                <a:lvl8pPr marL="3429000" indent="-228600" eaLnBrk="0" fontAlgn="base" hangingPunct="0">
                  <a:spcBef>
                    <a:spcPct val="0"/>
                  </a:spcBef>
                  <a:spcAft>
                    <a:spcPct val="0"/>
                  </a:spcAft>
                  <a:defRPr sz="2400" b="1" i="1">
                    <a:solidFill>
                      <a:srgbClr val="3C0023"/>
                    </a:solidFill>
                    <a:latin typeface="Arial" panose="020B0604020202020204" pitchFamily="34" charset="0"/>
                  </a:defRPr>
                </a:lvl8pPr>
                <a:lvl9pPr marL="3886200" indent="-228600" eaLnBrk="0" fontAlgn="base" hangingPunct="0">
                  <a:spcBef>
                    <a:spcPct val="0"/>
                  </a:spcBef>
                  <a:spcAft>
                    <a:spcPct val="0"/>
                  </a:spcAft>
                  <a:defRPr sz="2400" b="1" i="1">
                    <a:solidFill>
                      <a:srgbClr val="3C0023"/>
                    </a:solidFill>
                    <a:latin typeface="Arial" panose="020B0604020202020204" pitchFamily="34" charset="0"/>
                  </a:defRPr>
                </a:lvl9pPr>
              </a:lstStyle>
              <a:p>
                <a:r>
                  <a:rPr lang="en-US" altLang="zh-CN" sz="1477" b="0">
                    <a:latin typeface="Times New Roman" panose="02020603050405020304" pitchFamily="18" charset="0"/>
                    <a:ea typeface="宋体" panose="02010600030101010101" pitchFamily="2" charset="-122"/>
                  </a:rPr>
                  <a:t>r</a:t>
                </a:r>
                <a:r>
                  <a:rPr lang="en-US" altLang="zh-CN" sz="1477" b="0" baseline="-25000">
                    <a:latin typeface="Times New Roman" panose="02020603050405020304" pitchFamily="18" charset="0"/>
                    <a:ea typeface="宋体" panose="02010600030101010101" pitchFamily="2" charset="-122"/>
                  </a:rPr>
                  <a:t>r</a:t>
                </a:r>
              </a:p>
            </p:txBody>
          </p:sp>
        </p:grpSp>
        <p:sp>
          <p:nvSpPr>
            <p:cNvPr id="36910" name="Rectangle 155">
              <a:extLst>
                <a:ext uri="{FF2B5EF4-FFF2-40B4-BE49-F238E27FC236}">
                  <a16:creationId xmlns:a16="http://schemas.microsoft.com/office/drawing/2014/main" id="{F1BDF400-0556-4B24-ABF3-A2B03B035BBE}"/>
                </a:ext>
              </a:extLst>
            </p:cNvPr>
            <p:cNvSpPr>
              <a:spLocks noChangeArrowheads="1"/>
            </p:cNvSpPr>
            <p:nvPr/>
          </p:nvSpPr>
          <p:spPr bwMode="auto">
            <a:xfrm>
              <a:off x="1275" y="1632"/>
              <a:ext cx="93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defRPr/>
              </a:pPr>
              <a:r>
                <a:rPr lang="en-US" sz="1477">
                  <a:latin typeface="Times New Roman" pitchFamily="18" charset="0"/>
                  <a:ea typeface="宋体" pitchFamily="2" charset="-122"/>
                </a:rPr>
                <a:t>right camera </a:t>
              </a:r>
              <a:br>
                <a:rPr lang="en-US" sz="1477">
                  <a:latin typeface="Times New Roman" pitchFamily="18" charset="0"/>
                  <a:ea typeface="宋体" pitchFamily="2" charset="-122"/>
                </a:rPr>
              </a:br>
              <a:r>
                <a:rPr lang="en-US" sz="1477">
                  <a:latin typeface="Times New Roman" pitchFamily="18" charset="0"/>
                  <a:ea typeface="宋体" pitchFamily="2" charset="-122"/>
                </a:rPr>
                <a:t>coordinate system</a:t>
              </a:r>
              <a:endParaRPr lang="en-US" sz="1477">
                <a:effectLst>
                  <a:outerShdw blurRad="38100" dist="38100" dir="2700000" algn="tl">
                    <a:srgbClr val="C0C0C0"/>
                  </a:outerShdw>
                </a:effectLst>
                <a:ea typeface="宋体" pitchFamily="2" charset="-122"/>
              </a:endParaRPr>
            </a:p>
          </p:txBody>
        </p:sp>
      </p:grpSp>
      <p:sp>
        <p:nvSpPr>
          <p:cNvPr id="2" name="弧形 1">
            <a:extLst>
              <a:ext uri="{FF2B5EF4-FFF2-40B4-BE49-F238E27FC236}">
                <a16:creationId xmlns:a16="http://schemas.microsoft.com/office/drawing/2014/main" id="{D2EDE779-F868-4F43-A932-5FC7AF4D4A06}"/>
              </a:ext>
            </a:extLst>
          </p:cNvPr>
          <p:cNvSpPr/>
          <p:nvPr/>
        </p:nvSpPr>
        <p:spPr bwMode="auto">
          <a:xfrm>
            <a:off x="4960328" y="2110154"/>
            <a:ext cx="2152650" cy="4774223"/>
          </a:xfrm>
          <a:prstGeom prst="arc">
            <a:avLst>
              <a:gd name="adj1" fmla="val 16200000"/>
              <a:gd name="adj2" fmla="val 2"/>
            </a:avLst>
          </a:prstGeom>
          <a:noFill/>
          <a:ln w="57150" cap="flat" cmpd="sng" algn="ctr">
            <a:solidFill>
              <a:srgbClr val="C00000"/>
            </a:solidFill>
            <a:prstDash val="solid"/>
            <a:round/>
            <a:headEnd type="arrow" w="med" len="med"/>
            <a:tailEnd type="none" w="med" len="med"/>
          </a:ln>
          <a:effectLst/>
        </p:spPr>
        <p:txBody>
          <a:bodyPr/>
          <a:lstStyle/>
          <a:p>
            <a:pPr>
              <a:defRPr/>
            </a:pPr>
            <a:endParaRPr lang="zh-CN" altLang="en-US" sz="2215"/>
          </a:p>
        </p:txBody>
      </p:sp>
      <p:cxnSp>
        <p:nvCxnSpPr>
          <p:cNvPr id="9239" name="直接连接符 3">
            <a:extLst>
              <a:ext uri="{FF2B5EF4-FFF2-40B4-BE49-F238E27FC236}">
                <a16:creationId xmlns:a16="http://schemas.microsoft.com/office/drawing/2014/main" id="{C3B3AFFA-3766-405B-982B-2E9522A7A4CA}"/>
              </a:ext>
            </a:extLst>
          </p:cNvPr>
          <p:cNvCxnSpPr>
            <a:cxnSpLocks noChangeShapeType="1"/>
            <a:stCxn id="9248" idx="0"/>
            <a:endCxn id="36901" idx="3"/>
          </p:cNvCxnSpPr>
          <p:nvPr/>
        </p:nvCxnSpPr>
        <p:spPr bwMode="auto">
          <a:xfrm>
            <a:off x="5690090" y="5328138"/>
            <a:ext cx="1672003" cy="1466"/>
          </a:xfrm>
          <a:prstGeom prst="line">
            <a:avLst/>
          </a:prstGeom>
          <a:noFill/>
          <a:ln w="28575" algn="ctr">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40" name="椭圆形标注 8">
            <a:extLst>
              <a:ext uri="{FF2B5EF4-FFF2-40B4-BE49-F238E27FC236}">
                <a16:creationId xmlns:a16="http://schemas.microsoft.com/office/drawing/2014/main" id="{8AA33A37-4255-41E8-8269-D983D95D6EFD}"/>
              </a:ext>
            </a:extLst>
          </p:cNvPr>
          <p:cNvSpPr>
            <a:spLocks noChangeArrowheads="1"/>
          </p:cNvSpPr>
          <p:nvPr/>
        </p:nvSpPr>
        <p:spPr bwMode="auto">
          <a:xfrm>
            <a:off x="7087744" y="2493474"/>
            <a:ext cx="1681849" cy="757605"/>
          </a:xfrm>
          <a:prstGeom prst="wedgeEllipseCallout">
            <a:avLst>
              <a:gd name="adj1" fmla="val -29944"/>
              <a:gd name="adj2" fmla="val 9812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i="1">
                <a:solidFill>
                  <a:srgbClr val="3C0023"/>
                </a:solidFill>
                <a:latin typeface="Arial" panose="020B0604020202020204" pitchFamily="34" charset="0"/>
              </a:defRPr>
            </a:lvl1pPr>
            <a:lvl2pPr marL="742950" indent="-285750">
              <a:defRPr sz="2400" b="1" i="1">
                <a:solidFill>
                  <a:srgbClr val="3C0023"/>
                </a:solidFill>
                <a:latin typeface="Arial" panose="020B0604020202020204" pitchFamily="34" charset="0"/>
              </a:defRPr>
            </a:lvl2pPr>
            <a:lvl3pPr marL="1143000" indent="-228600">
              <a:defRPr sz="2400" b="1" i="1">
                <a:solidFill>
                  <a:srgbClr val="3C0023"/>
                </a:solidFill>
                <a:latin typeface="Arial" panose="020B0604020202020204" pitchFamily="34" charset="0"/>
              </a:defRPr>
            </a:lvl3pPr>
            <a:lvl4pPr marL="1600200" indent="-228600">
              <a:defRPr sz="2400" b="1" i="1">
                <a:solidFill>
                  <a:srgbClr val="3C0023"/>
                </a:solidFill>
                <a:latin typeface="Arial" panose="020B0604020202020204" pitchFamily="34" charset="0"/>
              </a:defRPr>
            </a:lvl4pPr>
            <a:lvl5pPr marL="2057400" indent="-228600">
              <a:defRPr sz="2400" b="1" i="1">
                <a:solidFill>
                  <a:srgbClr val="3C0023"/>
                </a:solidFill>
                <a:latin typeface="Arial" panose="020B0604020202020204" pitchFamily="34" charset="0"/>
              </a:defRPr>
            </a:lvl5pPr>
            <a:lvl6pPr marL="2514600" indent="-228600" eaLnBrk="0" fontAlgn="base" hangingPunct="0">
              <a:spcBef>
                <a:spcPct val="0"/>
              </a:spcBef>
              <a:spcAft>
                <a:spcPct val="0"/>
              </a:spcAft>
              <a:defRPr sz="2400" b="1" i="1">
                <a:solidFill>
                  <a:srgbClr val="3C0023"/>
                </a:solidFill>
                <a:latin typeface="Arial" panose="020B0604020202020204" pitchFamily="34" charset="0"/>
              </a:defRPr>
            </a:lvl6pPr>
            <a:lvl7pPr marL="2971800" indent="-228600" eaLnBrk="0" fontAlgn="base" hangingPunct="0">
              <a:spcBef>
                <a:spcPct val="0"/>
              </a:spcBef>
              <a:spcAft>
                <a:spcPct val="0"/>
              </a:spcAft>
              <a:defRPr sz="2400" b="1" i="1">
                <a:solidFill>
                  <a:srgbClr val="3C0023"/>
                </a:solidFill>
                <a:latin typeface="Arial" panose="020B0604020202020204" pitchFamily="34" charset="0"/>
              </a:defRPr>
            </a:lvl7pPr>
            <a:lvl8pPr marL="3429000" indent="-228600" eaLnBrk="0" fontAlgn="base" hangingPunct="0">
              <a:spcBef>
                <a:spcPct val="0"/>
              </a:spcBef>
              <a:spcAft>
                <a:spcPct val="0"/>
              </a:spcAft>
              <a:defRPr sz="2400" b="1" i="1">
                <a:solidFill>
                  <a:srgbClr val="3C0023"/>
                </a:solidFill>
                <a:latin typeface="Arial" panose="020B0604020202020204" pitchFamily="34" charset="0"/>
              </a:defRPr>
            </a:lvl8pPr>
            <a:lvl9pPr marL="3886200" indent="-228600" eaLnBrk="0" fontAlgn="base" hangingPunct="0">
              <a:spcBef>
                <a:spcPct val="0"/>
              </a:spcBef>
              <a:spcAft>
                <a:spcPct val="0"/>
              </a:spcAft>
              <a:defRPr sz="2400" b="1" i="1">
                <a:solidFill>
                  <a:srgbClr val="3C0023"/>
                </a:solidFill>
                <a:latin typeface="Arial" panose="020B0604020202020204" pitchFamily="34" charset="0"/>
              </a:defRPr>
            </a:lvl9pPr>
          </a:lstStyle>
          <a:p>
            <a:pPr algn="ctr"/>
            <a:r>
              <a:rPr lang="zh-CN" altLang="en-US" sz="1846" i="0" dirty="0">
                <a:latin typeface="微软雅黑" panose="020B0503020204020204" pitchFamily="34" charset="-122"/>
                <a:ea typeface="微软雅黑" panose="020B0503020204020204" pitchFamily="34" charset="-122"/>
              </a:rPr>
              <a:t>本征矩阵</a:t>
            </a:r>
          </a:p>
        </p:txBody>
      </p:sp>
    </p:spTree>
    <p:extLst>
      <p:ext uri="{BB962C8B-B14F-4D97-AF65-F5344CB8AC3E}">
        <p14:creationId xmlns:p14="http://schemas.microsoft.com/office/powerpoint/2010/main" val="123167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34</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79A536B0-48E3-4519-8D91-FA086DE69C40}"/>
              </a:ext>
            </a:extLst>
          </p:cNvPr>
          <p:cNvSpPr txBox="1">
            <a:spLocks noChangeArrowheads="1"/>
          </p:cNvSpPr>
          <p:nvPr/>
        </p:nvSpPr>
        <p:spPr>
          <a:xfrm>
            <a:off x="202422" y="1319213"/>
            <a:ext cx="8229600" cy="4991152"/>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fontAlgn="auto">
              <a:lnSpc>
                <a:spcPct val="125000"/>
              </a:lnSpc>
              <a:spcBef>
                <a:spcPts val="0"/>
              </a:spcBef>
              <a:spcAft>
                <a:spcPts val="0"/>
              </a:spcAft>
              <a:buClr>
                <a:srgbClr val="6F1B1B"/>
              </a:buClr>
              <a:buNone/>
              <a:defRPr/>
            </a:pPr>
            <a:r>
              <a:rPr lang="zh-CN" altLang="en-US" sz="2800" dirty="0">
                <a:solidFill>
                  <a:srgbClr val="000000"/>
                </a:solidFill>
                <a:latin typeface="黑体" panose="02010609060101010101" pitchFamily="49" charset="-122"/>
                <a:ea typeface="黑体" panose="02010609060101010101" pitchFamily="49" charset="-122"/>
              </a:rPr>
              <a:t>深度获取方法</a:t>
            </a:r>
            <a:endParaRPr lang="en-US" altLang="zh-CN" sz="2800" dirty="0">
              <a:solidFill>
                <a:srgbClr val="000000"/>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endParaRPr lang="en-US" altLang="zh-CN" sz="2800" dirty="0">
              <a:solidFill>
                <a:srgbClr val="000000"/>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r>
              <a:rPr lang="zh-CN" altLang="en-US" sz="2800" dirty="0">
                <a:solidFill>
                  <a:schemeClr val="bg1">
                    <a:lumMod val="65000"/>
                  </a:schemeClr>
                </a:solidFill>
                <a:latin typeface="黑体" panose="02010609060101010101" pitchFamily="49" charset="-122"/>
                <a:ea typeface="黑体" panose="02010609060101010101" pitchFamily="49" charset="-122"/>
              </a:rPr>
              <a:t>散焦深度法</a:t>
            </a:r>
            <a:endParaRPr lang="en-US" altLang="zh-CN" sz="2800" dirty="0">
              <a:solidFill>
                <a:schemeClr val="bg1">
                  <a:lumMod val="65000"/>
                </a:schemeClr>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r>
              <a:rPr lang="zh-CN" altLang="en-US" sz="2800" dirty="0">
                <a:solidFill>
                  <a:schemeClr val="bg1">
                    <a:lumMod val="65000"/>
                  </a:schemeClr>
                </a:solidFill>
                <a:latin typeface="黑体" panose="02010609060101010101" pitchFamily="49" charset="-122"/>
                <a:ea typeface="黑体" panose="02010609060101010101" pitchFamily="49" charset="-122"/>
              </a:rPr>
              <a:t>双目视觉法</a:t>
            </a:r>
            <a:endParaRPr lang="en-US" altLang="zh-CN" sz="2800" dirty="0">
              <a:solidFill>
                <a:schemeClr val="bg1">
                  <a:lumMod val="65000"/>
                </a:schemeClr>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r>
              <a:rPr lang="zh-CN" altLang="en-US" sz="2800" dirty="0">
                <a:solidFill>
                  <a:srgbClr val="000000"/>
                </a:solidFill>
                <a:latin typeface="黑体" panose="02010609060101010101" pitchFamily="49" charset="-122"/>
                <a:ea typeface="黑体" panose="02010609060101010101" pitchFamily="49" charset="-122"/>
              </a:rPr>
              <a:t>深度相机法</a:t>
            </a:r>
            <a:endParaRPr lang="en-US" altLang="zh-CN" sz="2800" dirty="0">
              <a:solidFill>
                <a:srgbClr val="000000"/>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endParaRPr lang="en-US" altLang="zh-CN" sz="28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6882115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35</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内容占位符 2">
            <a:extLst>
              <a:ext uri="{FF2B5EF4-FFF2-40B4-BE49-F238E27FC236}">
                <a16:creationId xmlns:a16="http://schemas.microsoft.com/office/drawing/2014/main" id="{00E505C2-4447-4C73-9653-4CE921B2C038}"/>
              </a:ext>
            </a:extLst>
          </p:cNvPr>
          <p:cNvSpPr>
            <a:spLocks noGrp="1"/>
          </p:cNvSpPr>
          <p:nvPr>
            <p:ph idx="1"/>
          </p:nvPr>
        </p:nvSpPr>
        <p:spPr>
          <a:xfrm>
            <a:off x="342122" y="1253691"/>
            <a:ext cx="9603275" cy="3450613"/>
          </a:xfrm>
        </p:spPr>
        <p:txBody>
          <a:bodyPr/>
          <a:lstStyle/>
          <a:p>
            <a:r>
              <a:rPr lang="en-US" altLang="zh-CN" dirty="0"/>
              <a:t>RGB-D</a:t>
            </a:r>
            <a:r>
              <a:rPr lang="zh-CN" altLang="en-US" dirty="0"/>
              <a:t>相机：物理手段测量深度</a:t>
            </a:r>
            <a:endParaRPr lang="en-US" altLang="zh-CN" dirty="0"/>
          </a:p>
          <a:p>
            <a:pPr lvl="1"/>
            <a:r>
              <a:rPr lang="en-US" altLang="zh-CN" dirty="0" err="1"/>
              <a:t>ToF</a:t>
            </a:r>
            <a:r>
              <a:rPr lang="zh-CN" altLang="en-US" dirty="0"/>
              <a:t>或结构光两种主要原理</a:t>
            </a:r>
            <a:endParaRPr lang="en-US" altLang="zh-CN" dirty="0"/>
          </a:p>
          <a:p>
            <a:pPr lvl="1"/>
            <a:r>
              <a:rPr lang="zh-CN" altLang="en-US" dirty="0"/>
              <a:t>通常能得到与</a:t>
            </a:r>
            <a:r>
              <a:rPr lang="en-US" altLang="zh-CN" dirty="0"/>
              <a:t>RGB</a:t>
            </a:r>
            <a:r>
              <a:rPr lang="zh-CN" altLang="en-US" dirty="0"/>
              <a:t>图对应的深度图</a:t>
            </a:r>
          </a:p>
        </p:txBody>
      </p:sp>
      <p:pic>
        <p:nvPicPr>
          <p:cNvPr id="8" name="图片 7">
            <a:extLst>
              <a:ext uri="{FF2B5EF4-FFF2-40B4-BE49-F238E27FC236}">
                <a16:creationId xmlns:a16="http://schemas.microsoft.com/office/drawing/2014/main" id="{FE8E62EF-62C9-4AD1-838F-BD6FDF56BCEE}"/>
              </a:ext>
            </a:extLst>
          </p:cNvPr>
          <p:cNvPicPr>
            <a:picLocks noChangeAspect="1"/>
          </p:cNvPicPr>
          <p:nvPr/>
        </p:nvPicPr>
        <p:blipFill>
          <a:blip r:embed="rId4"/>
          <a:stretch>
            <a:fillRect/>
          </a:stretch>
        </p:blipFill>
        <p:spPr>
          <a:xfrm>
            <a:off x="1481129" y="2426853"/>
            <a:ext cx="6181742" cy="5041752"/>
          </a:xfrm>
          <a:prstGeom prst="rect">
            <a:avLst/>
          </a:prstGeom>
          <a:ln>
            <a:solidFill>
              <a:schemeClr val="accent1"/>
            </a:solidFill>
          </a:ln>
        </p:spPr>
      </p:pic>
    </p:spTree>
    <p:extLst>
      <p:ext uri="{BB962C8B-B14F-4D97-AF65-F5344CB8AC3E}">
        <p14:creationId xmlns:p14="http://schemas.microsoft.com/office/powerpoint/2010/main" val="63864518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36</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333D2BB0-F78F-4037-8FC8-13799BC9A02C}"/>
              </a:ext>
            </a:extLst>
          </p:cNvPr>
          <p:cNvSpPr/>
          <p:nvPr/>
        </p:nvSpPr>
        <p:spPr>
          <a:xfrm>
            <a:off x="323850" y="1319213"/>
            <a:ext cx="6358304" cy="458587"/>
          </a:xfrm>
          <a:prstGeom prst="rect">
            <a:avLst/>
          </a:prstGeom>
        </p:spPr>
        <p:txBody>
          <a:bodyPr wrap="square">
            <a:spAutoFit/>
          </a:bodyPr>
          <a:lstStyle/>
          <a:p>
            <a:pPr marL="342900" lvl="0" indent="-342900">
              <a:lnSpc>
                <a:spcPct val="85000"/>
              </a:lnSpc>
              <a:spcBef>
                <a:spcPct val="20000"/>
              </a:spcBef>
              <a:buClr>
                <a:srgbClr val="000099"/>
              </a:buClr>
              <a:buSzPct val="65000"/>
              <a:buFont typeface="Wingdings" panose="05000000000000000000" pitchFamily="2" charset="2"/>
              <a:buChar char="v"/>
            </a:pPr>
            <a:r>
              <a:rPr lang="en-US" altLang="zh-CN" sz="2800" kern="0" dirty="0">
                <a:solidFill>
                  <a:srgbClr val="000000"/>
                </a:solidFill>
                <a:latin typeface="Comic Sans MS"/>
                <a:ea typeface="MS PGothic"/>
              </a:rPr>
              <a:t>RGB-D</a:t>
            </a:r>
            <a:r>
              <a:rPr lang="zh-CN" altLang="en-US" sz="2800" kern="0" dirty="0">
                <a:solidFill>
                  <a:srgbClr val="000000"/>
                </a:solidFill>
                <a:latin typeface="Comic Sans MS"/>
                <a:ea typeface="MS PGothic"/>
              </a:rPr>
              <a:t>相机：物理手段测量深度</a:t>
            </a:r>
            <a:endParaRPr lang="en-US" altLang="zh-CN" sz="2800" kern="0" dirty="0">
              <a:solidFill>
                <a:srgbClr val="000000"/>
              </a:solidFill>
              <a:latin typeface="Comic Sans MS"/>
              <a:ea typeface="MS PGothic"/>
            </a:endParaRPr>
          </a:p>
        </p:txBody>
      </p:sp>
      <p:pic>
        <p:nvPicPr>
          <p:cNvPr id="220162" name="Picture 2" descr="http://img.blog.csdn.net/20171204112636899?watermark/2/text/aHR0cDovL2Jsb2cuY3Nkbi5uZXQvZWxlY3RlY2g2/font/5a6L5L2T/fontsize/400/fill/I0JBQkFCMA==/dissolve/70/gravity/Center">
            <a:extLst>
              <a:ext uri="{FF2B5EF4-FFF2-40B4-BE49-F238E27FC236}">
                <a16:creationId xmlns:a16="http://schemas.microsoft.com/office/drawing/2014/main" id="{23E3D15C-5DA3-4940-B018-5C607172425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7000"/>
                    </a14:imgEffect>
                    <a14:imgEffect>
                      <a14:brightnessContrast contrast="8000"/>
                    </a14:imgEffect>
                  </a14:imgLayer>
                </a14:imgProps>
              </a:ext>
              <a:ext uri="{28A0092B-C50C-407E-A947-70E740481C1C}">
                <a14:useLocalDpi xmlns:a14="http://schemas.microsoft.com/office/drawing/2010/main" val="0"/>
              </a:ext>
            </a:extLst>
          </a:blip>
          <a:srcRect/>
          <a:stretch>
            <a:fillRect/>
          </a:stretch>
        </p:blipFill>
        <p:spPr bwMode="auto">
          <a:xfrm>
            <a:off x="1050663" y="2062163"/>
            <a:ext cx="6792512" cy="362267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B3DC703C-2C05-4F71-B4E2-8C323BB8E326}"/>
              </a:ext>
            </a:extLst>
          </p:cNvPr>
          <p:cNvSpPr/>
          <p:nvPr/>
        </p:nvSpPr>
        <p:spPr>
          <a:xfrm>
            <a:off x="1374636" y="5818344"/>
            <a:ext cx="6144566" cy="369332"/>
          </a:xfrm>
          <a:prstGeom prst="rect">
            <a:avLst/>
          </a:prstGeom>
        </p:spPr>
        <p:txBody>
          <a:bodyPr wrap="square">
            <a:spAutoFit/>
          </a:bodyPr>
          <a:lstStyle/>
          <a:p>
            <a:pPr algn="ctr"/>
            <a:r>
              <a:rPr lang="en-US" altLang="zh-CN" sz="1800" b="0" i="0" dirty="0">
                <a:solidFill>
                  <a:srgbClr val="555555"/>
                </a:solidFill>
                <a:effectLst/>
                <a:latin typeface="microsoft yahei" panose="020B0503020204020204" pitchFamily="34" charset="-122"/>
                <a:ea typeface="microsoft yahei" panose="020B0503020204020204" pitchFamily="34" charset="-122"/>
              </a:rPr>
              <a:t>Microsoft</a:t>
            </a:r>
            <a:r>
              <a:rPr lang="zh-CN" altLang="en-US" sz="1800" b="0" i="0" dirty="0">
                <a:solidFill>
                  <a:srgbClr val="555555"/>
                </a:solidFill>
                <a:effectLst/>
                <a:latin typeface="microsoft yahei" panose="020B0503020204020204" pitchFamily="34" charset="-122"/>
                <a:ea typeface="microsoft yahei" panose="020B0503020204020204" pitchFamily="34" charset="-122"/>
              </a:rPr>
              <a:t>和</a:t>
            </a:r>
            <a:r>
              <a:rPr lang="en-US" altLang="zh-CN" sz="1800" b="0" i="0" dirty="0" err="1">
                <a:solidFill>
                  <a:srgbClr val="555555"/>
                </a:solidFill>
                <a:effectLst/>
                <a:latin typeface="microsoft yahei" panose="020B0503020204020204" pitchFamily="34" charset="-122"/>
                <a:ea typeface="microsoft yahei" panose="020B0503020204020204" pitchFamily="34" charset="-122"/>
              </a:rPr>
              <a:t>PrimeSense</a:t>
            </a:r>
            <a:r>
              <a:rPr lang="zh-CN" altLang="en-US" sz="1800" b="0" i="0" dirty="0">
                <a:solidFill>
                  <a:srgbClr val="555555"/>
                </a:solidFill>
                <a:effectLst/>
                <a:latin typeface="microsoft yahei" panose="020B0503020204020204" pitchFamily="34" charset="-122"/>
                <a:ea typeface="microsoft yahei" panose="020B0503020204020204" pitchFamily="34" charset="-122"/>
              </a:rPr>
              <a:t>合作的</a:t>
            </a:r>
            <a:r>
              <a:rPr lang="en-US" altLang="zh-CN" sz="1800" b="0" i="0" dirty="0">
                <a:solidFill>
                  <a:srgbClr val="555555"/>
                </a:solidFill>
                <a:effectLst/>
                <a:latin typeface="microsoft yahei" panose="020B0503020204020204" pitchFamily="34" charset="-122"/>
                <a:ea typeface="microsoft yahei" panose="020B0503020204020204" pitchFamily="34" charset="-122"/>
              </a:rPr>
              <a:t>Kinect1</a:t>
            </a:r>
            <a:endParaRPr lang="zh-CN" altLang="en-US" sz="1800" dirty="0"/>
          </a:p>
        </p:txBody>
      </p:sp>
    </p:spTree>
    <p:extLst>
      <p:ext uri="{BB962C8B-B14F-4D97-AF65-F5344CB8AC3E}">
        <p14:creationId xmlns:p14="http://schemas.microsoft.com/office/powerpoint/2010/main" val="210137618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37</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333D2BB0-F78F-4037-8FC8-13799BC9A02C}"/>
              </a:ext>
            </a:extLst>
          </p:cNvPr>
          <p:cNvSpPr/>
          <p:nvPr/>
        </p:nvSpPr>
        <p:spPr>
          <a:xfrm>
            <a:off x="323850" y="1319213"/>
            <a:ext cx="6358304" cy="458587"/>
          </a:xfrm>
          <a:prstGeom prst="rect">
            <a:avLst/>
          </a:prstGeom>
        </p:spPr>
        <p:txBody>
          <a:bodyPr wrap="square">
            <a:spAutoFit/>
          </a:bodyPr>
          <a:lstStyle/>
          <a:p>
            <a:pPr marL="342900" lvl="0" indent="-342900">
              <a:lnSpc>
                <a:spcPct val="85000"/>
              </a:lnSpc>
              <a:spcBef>
                <a:spcPct val="20000"/>
              </a:spcBef>
              <a:buClr>
                <a:srgbClr val="000099"/>
              </a:buClr>
              <a:buSzPct val="65000"/>
              <a:buFont typeface="Wingdings" panose="05000000000000000000" pitchFamily="2" charset="2"/>
              <a:buChar char="v"/>
            </a:pPr>
            <a:r>
              <a:rPr lang="en-US" altLang="zh-CN" sz="2800" kern="0" dirty="0">
                <a:solidFill>
                  <a:srgbClr val="000000"/>
                </a:solidFill>
                <a:latin typeface="Comic Sans MS"/>
                <a:ea typeface="MS PGothic"/>
              </a:rPr>
              <a:t>RGB-D</a:t>
            </a:r>
            <a:r>
              <a:rPr lang="zh-CN" altLang="en-US" sz="2800" kern="0" dirty="0">
                <a:solidFill>
                  <a:srgbClr val="000000"/>
                </a:solidFill>
                <a:latin typeface="Comic Sans MS"/>
                <a:ea typeface="MS PGothic"/>
              </a:rPr>
              <a:t>相机：物理手段测量深度</a:t>
            </a:r>
            <a:endParaRPr lang="en-US" altLang="zh-CN" sz="2800" kern="0" dirty="0">
              <a:solidFill>
                <a:srgbClr val="000000"/>
              </a:solidFill>
              <a:latin typeface="Comic Sans MS"/>
              <a:ea typeface="MS PGothic"/>
            </a:endParaRPr>
          </a:p>
        </p:txBody>
      </p:sp>
      <p:sp>
        <p:nvSpPr>
          <p:cNvPr id="3" name="矩形 2">
            <a:extLst>
              <a:ext uri="{FF2B5EF4-FFF2-40B4-BE49-F238E27FC236}">
                <a16:creationId xmlns:a16="http://schemas.microsoft.com/office/drawing/2014/main" id="{B3DC703C-2C05-4F71-B4E2-8C323BB8E326}"/>
              </a:ext>
            </a:extLst>
          </p:cNvPr>
          <p:cNvSpPr/>
          <p:nvPr/>
        </p:nvSpPr>
        <p:spPr>
          <a:xfrm>
            <a:off x="1374636" y="5818344"/>
            <a:ext cx="6144566" cy="369332"/>
          </a:xfrm>
          <a:prstGeom prst="rect">
            <a:avLst/>
          </a:prstGeom>
        </p:spPr>
        <p:txBody>
          <a:bodyPr wrap="square">
            <a:spAutoFit/>
          </a:bodyPr>
          <a:lstStyle/>
          <a:p>
            <a:pPr algn="ctr"/>
            <a:r>
              <a:rPr lang="en-US" altLang="zh-CN" sz="1800" b="0" i="0" dirty="0">
                <a:solidFill>
                  <a:srgbClr val="555555"/>
                </a:solidFill>
                <a:effectLst/>
                <a:latin typeface="microsoft yahei" panose="020B0503020204020204" pitchFamily="34" charset="-122"/>
                <a:ea typeface="microsoft yahei" panose="020B0503020204020204" pitchFamily="34" charset="-122"/>
              </a:rPr>
              <a:t>Microsoft</a:t>
            </a:r>
            <a:r>
              <a:rPr lang="zh-CN" altLang="en-US" sz="1800" b="0" i="0" dirty="0">
                <a:solidFill>
                  <a:srgbClr val="555555"/>
                </a:solidFill>
                <a:effectLst/>
                <a:latin typeface="microsoft yahei" panose="020B0503020204020204" pitchFamily="34" charset="-122"/>
                <a:ea typeface="microsoft yahei" panose="020B0503020204020204" pitchFamily="34" charset="-122"/>
              </a:rPr>
              <a:t>和</a:t>
            </a:r>
            <a:r>
              <a:rPr lang="en-US" altLang="zh-CN" sz="1800" b="0" i="0" dirty="0" err="1">
                <a:solidFill>
                  <a:srgbClr val="555555"/>
                </a:solidFill>
                <a:effectLst/>
                <a:latin typeface="microsoft yahei" panose="020B0503020204020204" pitchFamily="34" charset="-122"/>
                <a:ea typeface="microsoft yahei" panose="020B0503020204020204" pitchFamily="34" charset="-122"/>
              </a:rPr>
              <a:t>PrimeSense</a:t>
            </a:r>
            <a:r>
              <a:rPr lang="zh-CN" altLang="en-US" sz="1800" b="0" i="0" dirty="0">
                <a:solidFill>
                  <a:srgbClr val="555555"/>
                </a:solidFill>
                <a:effectLst/>
                <a:latin typeface="microsoft yahei" panose="020B0503020204020204" pitchFamily="34" charset="-122"/>
                <a:ea typeface="microsoft yahei" panose="020B0503020204020204" pitchFamily="34" charset="-122"/>
              </a:rPr>
              <a:t>合作的</a:t>
            </a:r>
            <a:r>
              <a:rPr lang="en-US" altLang="zh-CN" sz="1800" b="0" i="0" dirty="0">
                <a:solidFill>
                  <a:srgbClr val="555555"/>
                </a:solidFill>
                <a:effectLst/>
                <a:latin typeface="microsoft yahei" panose="020B0503020204020204" pitchFamily="34" charset="-122"/>
                <a:ea typeface="microsoft yahei" panose="020B0503020204020204" pitchFamily="34" charset="-122"/>
              </a:rPr>
              <a:t>Kinect1</a:t>
            </a:r>
            <a:endParaRPr lang="zh-CN" altLang="en-US" sz="1800" dirty="0"/>
          </a:p>
        </p:txBody>
      </p:sp>
      <p:pic>
        <p:nvPicPr>
          <p:cNvPr id="267266" name="Picture 2" descr="http://www.cnkinect.com/data/attachment/portal/201206/25/0030029d86raaof9a9a11f.bmp">
            <a:extLst>
              <a:ext uri="{FF2B5EF4-FFF2-40B4-BE49-F238E27FC236}">
                <a16:creationId xmlns:a16="http://schemas.microsoft.com/office/drawing/2014/main" id="{0216294D-DF7C-4F0C-9FA2-AB5051130B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712" y="1971475"/>
            <a:ext cx="7409529" cy="349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11620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38</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333D2BB0-F78F-4037-8FC8-13799BC9A02C}"/>
              </a:ext>
            </a:extLst>
          </p:cNvPr>
          <p:cNvSpPr/>
          <p:nvPr/>
        </p:nvSpPr>
        <p:spPr>
          <a:xfrm>
            <a:off x="323850" y="1319213"/>
            <a:ext cx="6358304" cy="458587"/>
          </a:xfrm>
          <a:prstGeom prst="rect">
            <a:avLst/>
          </a:prstGeom>
        </p:spPr>
        <p:txBody>
          <a:bodyPr wrap="square">
            <a:spAutoFit/>
          </a:bodyPr>
          <a:lstStyle/>
          <a:p>
            <a:pPr marL="342900" lvl="0" indent="-342900">
              <a:lnSpc>
                <a:spcPct val="85000"/>
              </a:lnSpc>
              <a:spcBef>
                <a:spcPct val="20000"/>
              </a:spcBef>
              <a:buClr>
                <a:srgbClr val="000099"/>
              </a:buClr>
              <a:buSzPct val="65000"/>
              <a:buFont typeface="Wingdings" panose="05000000000000000000" pitchFamily="2" charset="2"/>
              <a:buChar char="v"/>
            </a:pPr>
            <a:r>
              <a:rPr lang="en-US" altLang="zh-CN" sz="2800" kern="0" dirty="0">
                <a:solidFill>
                  <a:srgbClr val="000000"/>
                </a:solidFill>
                <a:latin typeface="Comic Sans MS"/>
                <a:ea typeface="MS PGothic"/>
              </a:rPr>
              <a:t>RGB-D</a:t>
            </a:r>
            <a:r>
              <a:rPr lang="zh-CN" altLang="en-US" sz="2800" kern="0" dirty="0">
                <a:solidFill>
                  <a:srgbClr val="000000"/>
                </a:solidFill>
                <a:latin typeface="Comic Sans MS"/>
                <a:ea typeface="MS PGothic"/>
              </a:rPr>
              <a:t>相机：物理手段测量深度</a:t>
            </a:r>
            <a:endParaRPr lang="en-US" altLang="zh-CN" sz="2800" kern="0" dirty="0">
              <a:solidFill>
                <a:srgbClr val="000000"/>
              </a:solidFill>
              <a:latin typeface="Comic Sans MS"/>
              <a:ea typeface="MS PGothic"/>
            </a:endParaRPr>
          </a:p>
        </p:txBody>
      </p:sp>
      <p:pic>
        <p:nvPicPr>
          <p:cNvPr id="121858" name="Picture 2" descr="http://img.blog.csdn.net/20171204112323650?watermark/2/text/aHR0cDovL2Jsb2cuY3Nkbi5uZXQvZWxlY3RlY2g2/font/5a6L5L2T/fontsize/400/fill/I0JBQkFCMA==/dissolve/70/gravity/Center">
            <a:extLst>
              <a:ext uri="{FF2B5EF4-FFF2-40B4-BE49-F238E27FC236}">
                <a16:creationId xmlns:a16="http://schemas.microsoft.com/office/drawing/2014/main" id="{CD4A8193-7076-427F-A3D3-9B9EB856851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3000"/>
                    </a14:imgEffect>
                  </a14:imgLayer>
                </a14:imgProps>
              </a:ext>
              <a:ext uri="{28A0092B-C50C-407E-A947-70E740481C1C}">
                <a14:useLocalDpi xmlns:a14="http://schemas.microsoft.com/office/drawing/2010/main" val="0"/>
              </a:ext>
            </a:extLst>
          </a:blip>
          <a:srcRect/>
          <a:stretch>
            <a:fillRect/>
          </a:stretch>
        </p:blipFill>
        <p:spPr bwMode="auto">
          <a:xfrm>
            <a:off x="2100629" y="1888925"/>
            <a:ext cx="4581525"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57198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39</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333D2BB0-F78F-4037-8FC8-13799BC9A02C}"/>
              </a:ext>
            </a:extLst>
          </p:cNvPr>
          <p:cNvSpPr/>
          <p:nvPr/>
        </p:nvSpPr>
        <p:spPr>
          <a:xfrm>
            <a:off x="323850" y="1319213"/>
            <a:ext cx="7332994" cy="458587"/>
          </a:xfrm>
          <a:prstGeom prst="rect">
            <a:avLst/>
          </a:prstGeom>
        </p:spPr>
        <p:txBody>
          <a:bodyPr wrap="square">
            <a:spAutoFit/>
          </a:bodyPr>
          <a:lstStyle/>
          <a:p>
            <a:pPr marL="342900" lvl="0" indent="-342900">
              <a:lnSpc>
                <a:spcPct val="85000"/>
              </a:lnSpc>
              <a:spcBef>
                <a:spcPct val="20000"/>
              </a:spcBef>
              <a:buClr>
                <a:srgbClr val="000099"/>
              </a:buClr>
              <a:buSzPct val="65000"/>
              <a:buFont typeface="Wingdings" panose="05000000000000000000" pitchFamily="2" charset="2"/>
              <a:buChar char="v"/>
            </a:pPr>
            <a:r>
              <a:rPr lang="en-US" altLang="zh-CN" sz="2800" kern="0" dirty="0">
                <a:solidFill>
                  <a:srgbClr val="000000"/>
                </a:solidFill>
                <a:latin typeface="Comic Sans MS"/>
                <a:ea typeface="MS PGothic"/>
              </a:rPr>
              <a:t>RGB-D</a:t>
            </a:r>
            <a:r>
              <a:rPr lang="zh-CN" altLang="en-US" sz="2800" kern="0" dirty="0">
                <a:solidFill>
                  <a:srgbClr val="000000"/>
                </a:solidFill>
                <a:latin typeface="Comic Sans MS"/>
                <a:ea typeface="MS PGothic"/>
              </a:rPr>
              <a:t>相机：物理手段测量深度</a:t>
            </a:r>
            <a:r>
              <a:rPr lang="en-US" altLang="zh-CN" sz="2800" kern="0" dirty="0">
                <a:solidFill>
                  <a:srgbClr val="000000"/>
                </a:solidFill>
                <a:latin typeface="Comic Sans MS"/>
                <a:ea typeface="MS PGothic"/>
              </a:rPr>
              <a:t>—</a:t>
            </a:r>
            <a:r>
              <a:rPr lang="zh-CN" altLang="en-US" sz="2800" kern="0" dirty="0">
                <a:solidFill>
                  <a:srgbClr val="000000"/>
                </a:solidFill>
                <a:latin typeface="Comic Sans MS"/>
                <a:ea typeface="MS PGothic"/>
              </a:rPr>
              <a:t>散斑分布</a:t>
            </a:r>
            <a:endParaRPr lang="en-US" altLang="zh-CN" sz="2800" kern="0" dirty="0">
              <a:solidFill>
                <a:srgbClr val="000000"/>
              </a:solidFill>
              <a:latin typeface="Comic Sans MS"/>
              <a:ea typeface="MS PGothic"/>
            </a:endParaRPr>
          </a:p>
        </p:txBody>
      </p:sp>
      <p:pic>
        <p:nvPicPr>
          <p:cNvPr id="3" name="图片 2">
            <a:extLst>
              <a:ext uri="{FF2B5EF4-FFF2-40B4-BE49-F238E27FC236}">
                <a16:creationId xmlns:a16="http://schemas.microsoft.com/office/drawing/2014/main" id="{BBF45698-29AF-45E8-90FE-C2079968FDF2}"/>
              </a:ext>
            </a:extLst>
          </p:cNvPr>
          <p:cNvPicPr>
            <a:picLocks noChangeAspect="1"/>
          </p:cNvPicPr>
          <p:nvPr/>
        </p:nvPicPr>
        <p:blipFill>
          <a:blip r:embed="rId4"/>
          <a:stretch>
            <a:fillRect/>
          </a:stretch>
        </p:blipFill>
        <p:spPr>
          <a:xfrm>
            <a:off x="1487156" y="1777800"/>
            <a:ext cx="6029325" cy="4524375"/>
          </a:xfrm>
          <a:prstGeom prst="rect">
            <a:avLst/>
          </a:prstGeom>
        </p:spPr>
      </p:pic>
    </p:spTree>
    <p:extLst>
      <p:ext uri="{BB962C8B-B14F-4D97-AF65-F5344CB8AC3E}">
        <p14:creationId xmlns:p14="http://schemas.microsoft.com/office/powerpoint/2010/main" val="184057166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4">
            <a:extLst>
              <a:ext uri="{FF2B5EF4-FFF2-40B4-BE49-F238E27FC236}">
                <a16:creationId xmlns:a16="http://schemas.microsoft.com/office/drawing/2014/main" id="{6609213B-F436-4705-9A51-CEDC7A0B0037}"/>
              </a:ext>
            </a:extLst>
          </p:cNvPr>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图像采集</a:t>
            </a:r>
            <a:endParaRPr lang="zh-CN" altLang="en-US" sz="2400" b="1"/>
          </a:p>
        </p:txBody>
      </p:sp>
      <p:sp>
        <p:nvSpPr>
          <p:cNvPr id="105475" name="Rectangle 5">
            <a:extLst>
              <a:ext uri="{FF2B5EF4-FFF2-40B4-BE49-F238E27FC236}">
                <a16:creationId xmlns:a16="http://schemas.microsoft.com/office/drawing/2014/main" id="{BA49881B-8FD8-4295-9262-44B8590B49F4}"/>
              </a:ext>
            </a:extLst>
          </p:cNvPr>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a:t>
            </a:r>
            <a:r>
              <a:rPr lang="zh-CN" altLang="en-US" sz="2400" b="1"/>
              <a:t>复原</a:t>
            </a:r>
          </a:p>
        </p:txBody>
      </p:sp>
      <p:sp>
        <p:nvSpPr>
          <p:cNvPr id="105476" name="Rectangle 6">
            <a:extLst>
              <a:ext uri="{FF2B5EF4-FFF2-40B4-BE49-F238E27FC236}">
                <a16:creationId xmlns:a16="http://schemas.microsoft.com/office/drawing/2014/main" id="{DF240C2F-81BD-41AC-8C70-7E846516C776}"/>
              </a:ext>
            </a:extLst>
          </p:cNvPr>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形态学处理</a:t>
            </a:r>
            <a:endParaRPr lang="zh-CN" altLang="en-US" sz="2400" b="1"/>
          </a:p>
        </p:txBody>
      </p:sp>
      <p:sp>
        <p:nvSpPr>
          <p:cNvPr id="105477" name="Rectangle 7">
            <a:extLst>
              <a:ext uri="{FF2B5EF4-FFF2-40B4-BE49-F238E27FC236}">
                <a16:creationId xmlns:a16="http://schemas.microsoft.com/office/drawing/2014/main" id="{869C3D8C-0E16-400D-8D5B-71FF83669E7D}"/>
              </a:ext>
            </a:extLst>
          </p:cNvPr>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分割</a:t>
            </a:r>
            <a:endParaRPr lang="zh-CN" altLang="en-US" sz="2400" b="1"/>
          </a:p>
        </p:txBody>
      </p:sp>
      <p:sp>
        <p:nvSpPr>
          <p:cNvPr id="105478" name="Rectangle 8">
            <a:extLst>
              <a:ext uri="{FF2B5EF4-FFF2-40B4-BE49-F238E27FC236}">
                <a16:creationId xmlns:a16="http://schemas.microsoft.com/office/drawing/2014/main" id="{6F47AB0A-114A-408A-AE08-A728EC8358E4}"/>
              </a:ext>
            </a:extLst>
          </p:cNvPr>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对象识别</a:t>
            </a:r>
            <a:endParaRPr lang="zh-CN" altLang="en-US" sz="2400" b="1"/>
          </a:p>
        </p:txBody>
      </p:sp>
      <p:sp>
        <p:nvSpPr>
          <p:cNvPr id="105479" name="Rectangle 9">
            <a:extLst>
              <a:ext uri="{FF2B5EF4-FFF2-40B4-BE49-F238E27FC236}">
                <a16:creationId xmlns:a16="http://schemas.microsoft.com/office/drawing/2014/main" id="{A54F627E-B085-4D09-B5AD-B62D0588C40F}"/>
              </a:ext>
            </a:extLst>
          </p:cNvPr>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图像增强</a:t>
            </a:r>
            <a:endParaRPr lang="zh-CN" altLang="en-US" sz="2400" b="1"/>
          </a:p>
        </p:txBody>
      </p:sp>
      <p:sp>
        <p:nvSpPr>
          <p:cNvPr id="105480" name="Rectangle 10">
            <a:extLst>
              <a:ext uri="{FF2B5EF4-FFF2-40B4-BE49-F238E27FC236}">
                <a16:creationId xmlns:a16="http://schemas.microsoft.com/office/drawing/2014/main" id="{D03CEFE6-2A7F-4761-9830-0388588B3027}"/>
              </a:ext>
            </a:extLst>
          </p:cNvPr>
          <p:cNvSpPr>
            <a:spLocks noChangeArrowheads="1"/>
          </p:cNvSpPr>
          <p:nvPr/>
        </p:nvSpPr>
        <p:spPr bwMode="auto">
          <a:xfrm>
            <a:off x="6877050" y="4016375"/>
            <a:ext cx="1695450" cy="830263"/>
          </a:xfrm>
          <a:prstGeom prst="rect">
            <a:avLst/>
          </a:prstGeom>
          <a:solidFill>
            <a:schemeClr val="accent1"/>
          </a:solidFill>
          <a:ln w="381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表示&amp;描述</a:t>
            </a:r>
            <a:endParaRPr lang="zh-CN" altLang="en-US" sz="2400" b="1"/>
          </a:p>
        </p:txBody>
      </p:sp>
      <p:sp>
        <p:nvSpPr>
          <p:cNvPr id="105481" name="Text Box 11">
            <a:extLst>
              <a:ext uri="{FF2B5EF4-FFF2-40B4-BE49-F238E27FC236}">
                <a16:creationId xmlns:a16="http://schemas.microsoft.com/office/drawing/2014/main" id="{04EAC12F-D34A-45C3-845C-F79C3B64659F}"/>
              </a:ext>
            </a:extLst>
          </p:cNvPr>
          <p:cNvSpPr txBox="1">
            <a:spLocks noChangeArrowheads="1"/>
          </p:cNvSpPr>
          <p:nvPr/>
        </p:nvSpPr>
        <p:spPr bwMode="auto">
          <a:xfrm>
            <a:off x="455613" y="5280025"/>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IE" sz="2400" b="1"/>
              <a:t>问题域</a:t>
            </a:r>
            <a:endParaRPr lang="zh-CN" altLang="en-US" sz="2400" b="1"/>
          </a:p>
        </p:txBody>
      </p:sp>
      <p:cxnSp>
        <p:nvCxnSpPr>
          <p:cNvPr id="105482" name="AutoShape 12">
            <a:extLst>
              <a:ext uri="{FF2B5EF4-FFF2-40B4-BE49-F238E27FC236}">
                <a16:creationId xmlns:a16="http://schemas.microsoft.com/office/drawing/2014/main" id="{D12D8746-F027-4FF1-8849-361F87E95175}"/>
              </a:ext>
            </a:extLst>
          </p:cNvPr>
          <p:cNvCxnSpPr>
            <a:cxnSpLocks noChangeShapeType="1"/>
            <a:stCxn id="105481" idx="0"/>
            <a:endCxn id="105474" idx="2"/>
          </p:cNvCxnSpPr>
          <p:nvPr/>
        </p:nvCxnSpPr>
        <p:spPr bwMode="auto">
          <a:xfrm rot="-5400000">
            <a:off x="987426" y="4867275"/>
            <a:ext cx="431800" cy="390525"/>
          </a:xfrm>
          <a:prstGeom prst="bentConnector3">
            <a:avLst>
              <a:gd name="adj1" fmla="val 50185"/>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5483" name="AutoShape 13">
            <a:extLst>
              <a:ext uri="{FF2B5EF4-FFF2-40B4-BE49-F238E27FC236}">
                <a16:creationId xmlns:a16="http://schemas.microsoft.com/office/drawing/2014/main" id="{0E479B3D-990B-4AA0-BF25-F56115716804}"/>
              </a:ext>
            </a:extLst>
          </p:cNvPr>
          <p:cNvCxnSpPr>
            <a:cxnSpLocks noChangeShapeType="1"/>
            <a:stCxn id="105474" idx="0"/>
            <a:endCxn id="105479" idx="2"/>
          </p:cNvCxnSpPr>
          <p:nvPr/>
        </p:nvCxnSpPr>
        <p:spPr bwMode="auto">
          <a:xfrm rot="-5400000">
            <a:off x="1251744" y="386953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5484" name="AutoShape 14">
            <a:extLst>
              <a:ext uri="{FF2B5EF4-FFF2-40B4-BE49-F238E27FC236}">
                <a16:creationId xmlns:a16="http://schemas.microsoft.com/office/drawing/2014/main" id="{4F6B38A8-D388-40F6-852A-9827B288456E}"/>
              </a:ext>
            </a:extLst>
          </p:cNvPr>
          <p:cNvCxnSpPr>
            <a:cxnSpLocks noChangeShapeType="1"/>
            <a:stCxn id="105480" idx="2"/>
            <a:endCxn id="105478" idx="0"/>
          </p:cNvCxnSpPr>
          <p:nvPr/>
        </p:nvCxnSpPr>
        <p:spPr bwMode="auto">
          <a:xfrm rot="5400000">
            <a:off x="7586663" y="5002213"/>
            <a:ext cx="27305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5485" name="AutoShape 15">
            <a:extLst>
              <a:ext uri="{FF2B5EF4-FFF2-40B4-BE49-F238E27FC236}">
                <a16:creationId xmlns:a16="http://schemas.microsoft.com/office/drawing/2014/main" id="{9480A5D8-B8C5-45DF-95EB-6B3329D8354A}"/>
              </a:ext>
            </a:extLst>
          </p:cNvPr>
          <p:cNvCxnSpPr>
            <a:cxnSpLocks noChangeShapeType="1"/>
            <a:stCxn id="105477" idx="2"/>
            <a:endCxn id="105480" idx="0"/>
          </p:cNvCxnSpPr>
          <p:nvPr/>
        </p:nvCxnSpPr>
        <p:spPr bwMode="auto">
          <a:xfrm rot="5400000">
            <a:off x="7586663" y="3859213"/>
            <a:ext cx="27305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5486" name="AutoShape 16">
            <a:extLst>
              <a:ext uri="{FF2B5EF4-FFF2-40B4-BE49-F238E27FC236}">
                <a16:creationId xmlns:a16="http://schemas.microsoft.com/office/drawing/2014/main" id="{C5C751A3-30FB-4F67-8019-2D8F45FA3A11}"/>
              </a:ext>
            </a:extLst>
          </p:cNvPr>
          <p:cNvCxnSpPr>
            <a:cxnSpLocks noChangeShapeType="1"/>
            <a:stCxn id="105476" idx="3"/>
            <a:endCxn id="105477"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5487" name="AutoShape 17">
            <a:extLst>
              <a:ext uri="{FF2B5EF4-FFF2-40B4-BE49-F238E27FC236}">
                <a16:creationId xmlns:a16="http://schemas.microsoft.com/office/drawing/2014/main" id="{B50CCACA-AFCF-4BFE-9F96-99A5340C6346}"/>
              </a:ext>
            </a:extLst>
          </p:cNvPr>
          <p:cNvCxnSpPr>
            <a:cxnSpLocks noChangeShapeType="1"/>
            <a:stCxn id="105475" idx="3"/>
            <a:endCxn id="105476" idx="1"/>
          </p:cNvCxnSpPr>
          <p:nvPr/>
        </p:nvCxnSpPr>
        <p:spPr bwMode="auto">
          <a:xfrm>
            <a:off x="4227513" y="2095500"/>
            <a:ext cx="6826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5488" name="AutoShape 18">
            <a:extLst>
              <a:ext uri="{FF2B5EF4-FFF2-40B4-BE49-F238E27FC236}">
                <a16:creationId xmlns:a16="http://schemas.microsoft.com/office/drawing/2014/main" id="{6928479C-C3DF-4060-B80C-7DA4152C8305}"/>
              </a:ext>
            </a:extLst>
          </p:cNvPr>
          <p:cNvCxnSpPr>
            <a:cxnSpLocks noChangeShapeType="1"/>
            <a:stCxn id="105479" idx="0"/>
            <a:endCxn id="105475"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05489" name="Rectangle 19">
            <a:extLst>
              <a:ext uri="{FF2B5EF4-FFF2-40B4-BE49-F238E27FC236}">
                <a16:creationId xmlns:a16="http://schemas.microsoft.com/office/drawing/2014/main" id="{B22264EB-D3D8-48D7-99AA-A60F71CCE639}"/>
              </a:ext>
            </a:extLst>
          </p:cNvPr>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彩色图像处理</a:t>
            </a:r>
            <a:endParaRPr lang="zh-CN" altLang="en-US" sz="2400" b="1"/>
          </a:p>
        </p:txBody>
      </p:sp>
      <p:sp>
        <p:nvSpPr>
          <p:cNvPr id="105490" name="Rectangle 20">
            <a:extLst>
              <a:ext uri="{FF2B5EF4-FFF2-40B4-BE49-F238E27FC236}">
                <a16:creationId xmlns:a16="http://schemas.microsoft.com/office/drawing/2014/main" id="{C13657E1-4CC3-457E-B455-72B980E2CB1F}"/>
              </a:ext>
            </a:extLst>
          </p:cNvPr>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图像压缩</a:t>
            </a:r>
            <a:endParaRPr lang="zh-CN" altLang="en-US" sz="2400" b="1"/>
          </a:p>
        </p:txBody>
      </p:sp>
      <p:pic>
        <p:nvPicPr>
          <p:cNvPr id="105491" name="Picture 22">
            <a:extLst>
              <a:ext uri="{FF2B5EF4-FFF2-40B4-BE49-F238E27FC236}">
                <a16:creationId xmlns:a16="http://schemas.microsoft.com/office/drawing/2014/main" id="{36D1C49F-B3C6-4130-ABEF-4831264C79F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r="25902"/>
          <a:stretch>
            <a:fillRect/>
          </a:stretch>
        </p:blipFill>
        <p:spPr>
          <a:xfrm>
            <a:off x="2667000" y="2743200"/>
            <a:ext cx="3429000" cy="2997200"/>
          </a:xfrm>
        </p:spPr>
      </p:pic>
      <p:sp>
        <p:nvSpPr>
          <p:cNvPr id="105492" name="Rectangle 2">
            <a:extLst>
              <a:ext uri="{FF2B5EF4-FFF2-40B4-BE49-F238E27FC236}">
                <a16:creationId xmlns:a16="http://schemas.microsoft.com/office/drawing/2014/main" id="{194046BD-6CAD-4AC2-A638-884D8C290375}"/>
              </a:ext>
            </a:extLst>
          </p:cNvPr>
          <p:cNvSpPr>
            <a:spLocks noGrp="1" noChangeArrowheads="1"/>
          </p:cNvSpPr>
          <p:nvPr>
            <p:ph type="title"/>
          </p:nvPr>
        </p:nvSpPr>
        <p:spPr>
          <a:xfrm>
            <a:off x="0" y="49213"/>
            <a:ext cx="6694488" cy="914400"/>
          </a:xfrm>
        </p:spPr>
        <p:txBody>
          <a:bodyPr/>
          <a:lstStyle/>
          <a:p>
            <a:r>
              <a:rPr lang="zh-CN" altLang="en-US" sz="4000" b="1" dirty="0"/>
              <a:t>回顾上节</a:t>
            </a:r>
            <a:r>
              <a:rPr lang="en-US" altLang="zh-CN" sz="4000" b="1" dirty="0"/>
              <a:t> 2D</a:t>
            </a:r>
            <a:r>
              <a:rPr lang="zh-CN" altLang="en-US" sz="4000" b="1" dirty="0"/>
              <a:t>数字图像处理</a:t>
            </a:r>
            <a:endParaRPr lang="zh-CN" altLang="en-US" sz="4000" dirty="0"/>
          </a:p>
        </p:txBody>
      </p:sp>
      <p:pic>
        <p:nvPicPr>
          <p:cNvPr id="105493" name="Picture 12" descr="underline_base">
            <a:extLst>
              <a:ext uri="{FF2B5EF4-FFF2-40B4-BE49-F238E27FC236}">
                <a16:creationId xmlns:a16="http://schemas.microsoft.com/office/drawing/2014/main" id="{430A690B-EC85-4AC5-B574-D9B3C389340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66775"/>
            <a:ext cx="6643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对话气泡: 圆角矩形 1">
            <a:extLst>
              <a:ext uri="{FF2B5EF4-FFF2-40B4-BE49-F238E27FC236}">
                <a16:creationId xmlns:a16="http://schemas.microsoft.com/office/drawing/2014/main" id="{D64D0F72-BC27-46A2-B8A0-F24DEAD0A39E}"/>
              </a:ext>
            </a:extLst>
          </p:cNvPr>
          <p:cNvSpPr/>
          <p:nvPr/>
        </p:nvSpPr>
        <p:spPr bwMode="auto">
          <a:xfrm>
            <a:off x="65555" y="2221939"/>
            <a:ext cx="989704" cy="544046"/>
          </a:xfrm>
          <a:prstGeom prst="wedgeRoundRectCallou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zh-CN" altLang="en-US" sz="24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卷积</a:t>
            </a:r>
          </a:p>
        </p:txBody>
      </p:sp>
    </p:spTree>
    <p:extLst>
      <p:ext uri="{BB962C8B-B14F-4D97-AF65-F5344CB8AC3E}">
        <p14:creationId xmlns:p14="http://schemas.microsoft.com/office/powerpoint/2010/main" val="398061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grpId="0" nodeType="clickEffect">
                                  <p:stCondLst>
                                    <p:cond delay="0"/>
                                  </p:stCondLst>
                                  <p:childTnLst>
                                    <p:animMotion origin="layout" path="M -0.00486 0.00185 L -0.00486 0.00185 C 0.00244 0.00115 0.01007 0.00162 0.01737 0.00023 C 0.01858 2.59259E-6 0.01875 -0.00209 0.0198 -0.00301 C 0.02205 -0.00486 0.02448 -0.00602 0.02691 -0.00764 C 0.02848 -0.01088 0.02952 -0.01435 0.0316 -0.01713 C 0.03421 -0.0206 0.03577 -0.02222 0.0375 -0.02662 C 0.04115 -0.03658 0.03507 -0.04051 0.04219 -0.05486 L 0.04445 -0.05949 C 0.04896 -0.08334 0.04358 -0.06412 0.05035 -0.07662 C 0.05139 -0.07871 0.05157 -0.08125 0.05278 -0.08287 C 0.05487 -0.08635 0.0566 -0.09144 0.05973 -0.09236 C 0.06563 -0.09445 0.06303 -0.09329 0.06806 -0.0956 C 0.06928 -0.09653 0.07014 -0.09815 0.07153 -0.09861 C 0.07535 -0.10023 0.07952 -0.10023 0.08334 -0.10185 C 0.08455 -0.10232 0.0856 -0.10324 0.08681 -0.10347 C 0.09185 -0.10417 0.09705 -0.1044 0.10209 -0.10486 C 0.10417 -0.10556 0.10608 -0.10579 0.10799 -0.10648 C 0.10921 -0.10695 0.11025 -0.1081 0.11164 -0.1081 C 0.14011 -0.11019 0.16875 -0.11135 0.1974 -0.11273 C 0.19792 -0.12014 0.19705 -0.12778 0.19862 -0.13472 C 0.19948 -0.13866 0.20521 -0.14329 0.20799 -0.14584 C 0.21476 -0.15926 0.20573 -0.14329 0.21389 -0.15209 C 0.21511 -0.15324 0.21546 -0.15533 0.21632 -0.15672 C 0.21962 -0.16204 0.21893 -0.16111 0.22327 -0.16297 C 0.22448 -0.16412 0.2257 -0.16505 0.22691 -0.16621 C 0.22778 -0.16713 0.2283 -0.16852 0.22917 -0.16922 C 0.23073 -0.17014 0.2323 -0.17037 0.23386 -0.17084 C 0.23785 -0.17431 0.23681 -0.17385 0.24098 -0.17547 C 0.24254 -0.17616 0.2441 -0.17709 0.24566 -0.17709 C 0.27553 -0.17801 0.30539 -0.17824 0.33507 -0.17871 C 0.34723 -0.17917 0.35955 -0.1794 0.37153 -0.18033 C 0.37292 -0.18033 0.37396 -0.18172 0.37518 -0.18172 C 0.38733 -0.18172 0.39948 -0.18079 0.41164 -0.18033 C 0.41285 -0.17963 0.41389 -0.17894 0.41511 -0.17871 C 0.42379 -0.17616 0.43195 -0.17639 0.44098 -0.17547 C 0.44757 -0.17269 0.44341 -0.17408 0.454 -0.17408 L 0.46702 -0.1676 " pathEditMode="relative" ptsTypes="AAAAAAAAAAAAAAAAAAAAAAAAAAAAAAAAAAAAAA">
                                      <p:cBhvr>
                                        <p:cTn id="12"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40</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333D2BB0-F78F-4037-8FC8-13799BC9A02C}"/>
              </a:ext>
            </a:extLst>
          </p:cNvPr>
          <p:cNvSpPr/>
          <p:nvPr/>
        </p:nvSpPr>
        <p:spPr>
          <a:xfrm>
            <a:off x="323850" y="1319213"/>
            <a:ext cx="7332994" cy="458587"/>
          </a:xfrm>
          <a:prstGeom prst="rect">
            <a:avLst/>
          </a:prstGeom>
        </p:spPr>
        <p:txBody>
          <a:bodyPr wrap="square">
            <a:spAutoFit/>
          </a:bodyPr>
          <a:lstStyle/>
          <a:p>
            <a:pPr marL="342900" lvl="0" indent="-342900">
              <a:lnSpc>
                <a:spcPct val="85000"/>
              </a:lnSpc>
              <a:spcBef>
                <a:spcPct val="20000"/>
              </a:spcBef>
              <a:buClr>
                <a:srgbClr val="000099"/>
              </a:buClr>
              <a:buSzPct val="65000"/>
              <a:buFont typeface="Wingdings" panose="05000000000000000000" pitchFamily="2" charset="2"/>
              <a:buChar char="v"/>
            </a:pPr>
            <a:r>
              <a:rPr lang="en-US" altLang="zh-CN" sz="2800" kern="0" dirty="0">
                <a:solidFill>
                  <a:srgbClr val="000000"/>
                </a:solidFill>
                <a:latin typeface="Comic Sans MS"/>
                <a:ea typeface="MS PGothic"/>
              </a:rPr>
              <a:t>RGB-D</a:t>
            </a:r>
            <a:r>
              <a:rPr lang="zh-CN" altLang="en-US" sz="2800" kern="0" dirty="0">
                <a:solidFill>
                  <a:srgbClr val="000000"/>
                </a:solidFill>
                <a:latin typeface="Comic Sans MS"/>
                <a:ea typeface="MS PGothic"/>
              </a:rPr>
              <a:t>相机：物理手段测量深度</a:t>
            </a:r>
            <a:r>
              <a:rPr lang="en-US" altLang="zh-CN" sz="2800" kern="0" dirty="0">
                <a:solidFill>
                  <a:srgbClr val="000000"/>
                </a:solidFill>
                <a:latin typeface="Comic Sans MS"/>
                <a:ea typeface="MS PGothic"/>
              </a:rPr>
              <a:t>—</a:t>
            </a:r>
            <a:r>
              <a:rPr lang="zh-CN" altLang="en-US" sz="2800" kern="0" dirty="0">
                <a:solidFill>
                  <a:srgbClr val="000000"/>
                </a:solidFill>
                <a:latin typeface="Comic Sans MS"/>
                <a:ea typeface="MS PGothic"/>
              </a:rPr>
              <a:t>散斑反射</a:t>
            </a:r>
            <a:endParaRPr lang="en-US" altLang="zh-CN" sz="2800" kern="0" dirty="0">
              <a:solidFill>
                <a:srgbClr val="000000"/>
              </a:solidFill>
              <a:latin typeface="Comic Sans MS"/>
              <a:ea typeface="MS PGothic"/>
            </a:endParaRPr>
          </a:p>
        </p:txBody>
      </p:sp>
      <p:pic>
        <p:nvPicPr>
          <p:cNvPr id="218114" name="Picture 2" descr="http://img.blog.csdn.net/20171204112648650?watermark/2/text/aHR0cDovL2Jsb2cuY3Nkbi5uZXQvZWxlY3RlY2g2/font/5a6L5L2T/fontsize/400/fill/I0JBQkFCMA==/dissolve/70/gravity/Center">
            <a:extLst>
              <a:ext uri="{FF2B5EF4-FFF2-40B4-BE49-F238E27FC236}">
                <a16:creationId xmlns:a16="http://schemas.microsoft.com/office/drawing/2014/main" id="{BD4B120B-D75D-40DD-A46B-AAF5DB08F8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780" y="1777800"/>
            <a:ext cx="5667375" cy="490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5495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41</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333D2BB0-F78F-4037-8FC8-13799BC9A02C}"/>
              </a:ext>
            </a:extLst>
          </p:cNvPr>
          <p:cNvSpPr/>
          <p:nvPr/>
        </p:nvSpPr>
        <p:spPr>
          <a:xfrm>
            <a:off x="323850" y="1319213"/>
            <a:ext cx="6358304" cy="458587"/>
          </a:xfrm>
          <a:prstGeom prst="rect">
            <a:avLst/>
          </a:prstGeom>
        </p:spPr>
        <p:txBody>
          <a:bodyPr wrap="square">
            <a:spAutoFit/>
          </a:bodyPr>
          <a:lstStyle/>
          <a:p>
            <a:pPr marL="342900" lvl="0" indent="-342900">
              <a:lnSpc>
                <a:spcPct val="85000"/>
              </a:lnSpc>
              <a:spcBef>
                <a:spcPct val="20000"/>
              </a:spcBef>
              <a:buClr>
                <a:srgbClr val="000099"/>
              </a:buClr>
              <a:buSzPct val="65000"/>
              <a:buFont typeface="Wingdings" panose="05000000000000000000" pitchFamily="2" charset="2"/>
              <a:buChar char="v"/>
            </a:pPr>
            <a:r>
              <a:rPr lang="en-US" altLang="zh-CN" sz="2800" kern="0" dirty="0">
                <a:solidFill>
                  <a:srgbClr val="000000"/>
                </a:solidFill>
                <a:latin typeface="Comic Sans MS"/>
                <a:ea typeface="MS PGothic"/>
              </a:rPr>
              <a:t>RGB-D</a:t>
            </a:r>
            <a:r>
              <a:rPr lang="zh-CN" altLang="en-US" sz="2800" kern="0" dirty="0">
                <a:solidFill>
                  <a:srgbClr val="000000"/>
                </a:solidFill>
                <a:latin typeface="Comic Sans MS"/>
                <a:ea typeface="MS PGothic"/>
              </a:rPr>
              <a:t>相机：物理手段测量深度</a:t>
            </a:r>
            <a:endParaRPr lang="en-US" altLang="zh-CN" sz="2800" kern="0" dirty="0">
              <a:solidFill>
                <a:srgbClr val="000000"/>
              </a:solidFill>
              <a:latin typeface="Comic Sans MS"/>
              <a:ea typeface="MS PGothic"/>
            </a:endParaRPr>
          </a:p>
        </p:txBody>
      </p:sp>
      <p:pic>
        <p:nvPicPr>
          <p:cNvPr id="222210" name="Picture 2" descr="http://img.blog.csdn.net/20171204112937131?watermark/2/text/aHR0cDovL2Jsb2cuY3Nkbi5uZXQvZWxlY3RlY2g2/font/5a6L5L2T/fontsize/400/fill/I0JBQkFCMA==/dissolve/70/gravity/Center">
            <a:extLst>
              <a:ext uri="{FF2B5EF4-FFF2-40B4-BE49-F238E27FC236}">
                <a16:creationId xmlns:a16="http://schemas.microsoft.com/office/drawing/2014/main" id="{B1FF9CFD-4078-4EA7-AA2D-98652211E8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837" y="1753394"/>
            <a:ext cx="7172325" cy="43434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5F2F379A-326F-4E47-809A-4956AF9AD487}"/>
              </a:ext>
            </a:extLst>
          </p:cNvPr>
          <p:cNvSpPr/>
          <p:nvPr/>
        </p:nvSpPr>
        <p:spPr>
          <a:xfrm>
            <a:off x="2080348" y="6069310"/>
            <a:ext cx="3877985" cy="461665"/>
          </a:xfrm>
          <a:prstGeom prst="rect">
            <a:avLst/>
          </a:prstGeom>
        </p:spPr>
        <p:txBody>
          <a:bodyPr wrap="none">
            <a:spAutoFit/>
          </a:bodyPr>
          <a:lstStyle/>
          <a:p>
            <a:r>
              <a:rPr lang="zh-CN" altLang="en-US" dirty="0"/>
              <a:t>几种结构光深度相机的参数</a:t>
            </a:r>
          </a:p>
        </p:txBody>
      </p:sp>
      <p:sp>
        <p:nvSpPr>
          <p:cNvPr id="4" name="矩形 3">
            <a:extLst>
              <a:ext uri="{FF2B5EF4-FFF2-40B4-BE49-F238E27FC236}">
                <a16:creationId xmlns:a16="http://schemas.microsoft.com/office/drawing/2014/main" id="{E5FA3DA6-700B-44DD-8FE7-7AC0ABC393B2}"/>
              </a:ext>
            </a:extLst>
          </p:cNvPr>
          <p:cNvSpPr/>
          <p:nvPr/>
        </p:nvSpPr>
        <p:spPr>
          <a:xfrm>
            <a:off x="1498356" y="6550223"/>
            <a:ext cx="5987666" cy="307777"/>
          </a:xfrm>
          <a:prstGeom prst="rect">
            <a:avLst/>
          </a:prstGeom>
        </p:spPr>
        <p:txBody>
          <a:bodyPr wrap="square">
            <a:spAutoFit/>
          </a:bodyPr>
          <a:lstStyle/>
          <a:p>
            <a:r>
              <a:rPr lang="en-US" altLang="zh-CN" sz="1400" dirty="0"/>
              <a:t>http://blog.csdn.net/electech6/article/details/78707839</a:t>
            </a:r>
            <a:endParaRPr lang="zh-CN" altLang="en-US" sz="1400" dirty="0"/>
          </a:p>
        </p:txBody>
      </p:sp>
      <p:cxnSp>
        <p:nvCxnSpPr>
          <p:cNvPr id="11" name="直接连接符 12">
            <a:extLst>
              <a:ext uri="{FF2B5EF4-FFF2-40B4-BE49-F238E27FC236}">
                <a16:creationId xmlns:a16="http://schemas.microsoft.com/office/drawing/2014/main" id="{368F63A3-8A09-4029-B274-91816E5BD5B9}"/>
              </a:ext>
            </a:extLst>
          </p:cNvPr>
          <p:cNvCxnSpPr>
            <a:cxnSpLocks noChangeShapeType="1"/>
          </p:cNvCxnSpPr>
          <p:nvPr/>
        </p:nvCxnSpPr>
        <p:spPr bwMode="auto">
          <a:xfrm>
            <a:off x="-9475" y="6599238"/>
            <a:ext cx="9144000"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35785006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31A21668-E45E-4F83-B3B2-3A01E9E0034E}"/>
              </a:ext>
            </a:extLst>
          </p:cNvPr>
          <p:cNvSpPr>
            <a:spLocks noGrp="1" noChangeArrowheads="1"/>
          </p:cNvSpPr>
          <p:nvPr>
            <p:ph type="title"/>
          </p:nvPr>
        </p:nvSpPr>
        <p:spPr>
          <a:xfrm>
            <a:off x="181707" y="0"/>
            <a:ext cx="7772400" cy="1143000"/>
          </a:xfrm>
        </p:spPr>
        <p:txBody>
          <a:bodyPr/>
          <a:lstStyle/>
          <a:p>
            <a:r>
              <a:rPr lang="en-US" altLang="zh-CN" dirty="0"/>
              <a:t>Lab2</a:t>
            </a:r>
            <a:endParaRPr lang="zh-CN" altLang="en-US" dirty="0"/>
          </a:p>
        </p:txBody>
      </p:sp>
      <p:sp>
        <p:nvSpPr>
          <p:cNvPr id="228355" name="内容占位符 2">
            <a:extLst>
              <a:ext uri="{FF2B5EF4-FFF2-40B4-BE49-F238E27FC236}">
                <a16:creationId xmlns:a16="http://schemas.microsoft.com/office/drawing/2014/main" id="{6838D46C-56B0-47D8-88DA-E2FDD3D2ACE8}"/>
              </a:ext>
            </a:extLst>
          </p:cNvPr>
          <p:cNvSpPr>
            <a:spLocks noGrp="1" noChangeArrowheads="1"/>
          </p:cNvSpPr>
          <p:nvPr>
            <p:ph idx="1"/>
          </p:nvPr>
        </p:nvSpPr>
        <p:spPr>
          <a:xfrm>
            <a:off x="133827" y="1019846"/>
            <a:ext cx="8316913" cy="2729121"/>
          </a:xfrm>
        </p:spPr>
        <p:txBody>
          <a:bodyPr/>
          <a:lstStyle/>
          <a:p>
            <a:pPr>
              <a:defRPr/>
            </a:pPr>
            <a:r>
              <a:rPr lang="zh-CN" altLang="zh-CN" b="1" dirty="0"/>
              <a:t>视觉</a:t>
            </a:r>
            <a:r>
              <a:rPr lang="en-US" altLang="zh-CN" b="1" dirty="0"/>
              <a:t>3D</a:t>
            </a:r>
            <a:r>
              <a:rPr lang="zh-CN" altLang="zh-CN" b="1" dirty="0"/>
              <a:t>点云图构建与深度测量</a:t>
            </a:r>
            <a:endParaRPr lang="en-US" altLang="zh-CN" b="1" dirty="0"/>
          </a:p>
          <a:p>
            <a:pPr marL="0" indent="0">
              <a:buNone/>
              <a:defRPr/>
            </a:pPr>
            <a:r>
              <a:rPr lang="zh-CN" altLang="en-US" dirty="0"/>
              <a:t>实验内容：</a:t>
            </a:r>
          </a:p>
          <a:p>
            <a:pPr>
              <a:buNone/>
              <a:defRPr/>
            </a:pPr>
            <a:r>
              <a:rPr lang="en-US" altLang="zh-CN" sz="2000" dirty="0"/>
              <a:t>1. </a:t>
            </a:r>
            <a:r>
              <a:rPr lang="zh-CN" altLang="en-US" sz="2000" dirty="0"/>
              <a:t>彩色图、深度图的读取与参数提取</a:t>
            </a:r>
          </a:p>
          <a:p>
            <a:pPr>
              <a:buNone/>
              <a:defRPr/>
            </a:pPr>
            <a:r>
              <a:rPr lang="en-US" altLang="zh-CN" sz="2000" dirty="0"/>
              <a:t>2. </a:t>
            </a:r>
            <a:r>
              <a:rPr lang="zh-CN" altLang="en-US" sz="2000" dirty="0"/>
              <a:t>相机参数加载与使用</a:t>
            </a:r>
          </a:p>
          <a:p>
            <a:pPr>
              <a:buNone/>
              <a:defRPr/>
            </a:pPr>
            <a:r>
              <a:rPr lang="en-US" altLang="zh-CN" sz="2000" dirty="0"/>
              <a:t>3. </a:t>
            </a:r>
            <a:r>
              <a:rPr lang="zh-CN" altLang="en-US" sz="2000" dirty="0"/>
              <a:t>点云地图拼接</a:t>
            </a:r>
          </a:p>
          <a:p>
            <a:pPr>
              <a:buNone/>
              <a:defRPr/>
            </a:pPr>
            <a:r>
              <a:rPr lang="en-US" altLang="zh-CN" sz="2000" dirty="0"/>
              <a:t>4. </a:t>
            </a:r>
            <a:r>
              <a:rPr lang="zh-CN" altLang="en-US" sz="2000" dirty="0"/>
              <a:t>双目视觉系统标定与深度测量</a:t>
            </a:r>
            <a:r>
              <a:rPr lang="en-US" altLang="zh-CN" sz="2000" dirty="0"/>
              <a:t>(</a:t>
            </a:r>
            <a:r>
              <a:rPr lang="zh-CN" altLang="en-US" sz="2000" dirty="0"/>
              <a:t>选做</a:t>
            </a:r>
            <a:r>
              <a:rPr lang="en-US" altLang="zh-CN" sz="2000" dirty="0"/>
              <a:t>)</a:t>
            </a:r>
          </a:p>
          <a:p>
            <a:pPr>
              <a:buFont typeface="Wingdings" panose="05000000000000000000" pitchFamily="2" charset="2"/>
              <a:buNone/>
              <a:defRPr/>
            </a:pPr>
            <a:r>
              <a:rPr lang="en-US" altLang="zh-CN" dirty="0"/>
              <a:t>    </a:t>
            </a:r>
          </a:p>
          <a:p>
            <a:pPr>
              <a:buFont typeface="Wingdings" panose="05000000000000000000" pitchFamily="2" charset="2"/>
              <a:buNone/>
              <a:defRPr/>
            </a:pPr>
            <a:r>
              <a:rPr lang="en-US" altLang="zh-CN" dirty="0"/>
              <a:t> </a:t>
            </a:r>
            <a:endParaRPr lang="zh-CN" altLang="en-US" dirty="0"/>
          </a:p>
        </p:txBody>
      </p:sp>
      <p:pic>
        <p:nvPicPr>
          <p:cNvPr id="58372" name="Picture 12" descr="underline_base">
            <a:extLst>
              <a:ext uri="{FF2B5EF4-FFF2-40B4-BE49-F238E27FC236}">
                <a16:creationId xmlns:a16="http://schemas.microsoft.com/office/drawing/2014/main" id="{CDD93034-BE49-4036-BAD3-5721D8137B7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1409"/>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D07C9FA2-293C-4163-809A-F49088D89E5E}"/>
              </a:ext>
            </a:extLst>
          </p:cNvPr>
          <p:cNvPicPr>
            <a:picLocks noChangeAspect="1"/>
          </p:cNvPicPr>
          <p:nvPr/>
        </p:nvPicPr>
        <p:blipFill>
          <a:blip r:embed="rId3"/>
          <a:stretch>
            <a:fillRect/>
          </a:stretch>
        </p:blipFill>
        <p:spPr>
          <a:xfrm>
            <a:off x="1688048" y="3560230"/>
            <a:ext cx="6095238" cy="3297770"/>
          </a:xfrm>
          <a:prstGeom prst="rect">
            <a:avLst/>
          </a:prstGeom>
        </p:spPr>
      </p:pic>
    </p:spTree>
    <p:extLst>
      <p:ext uri="{BB962C8B-B14F-4D97-AF65-F5344CB8AC3E}">
        <p14:creationId xmlns:p14="http://schemas.microsoft.com/office/powerpoint/2010/main" val="2350547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D818B1F-9A06-41BF-9E4E-39DC37198892}"/>
              </a:ext>
            </a:extLst>
          </p:cNvPr>
          <p:cNvSpPr>
            <a:spLocks noGrp="1" noChangeArrowheads="1"/>
          </p:cNvSpPr>
          <p:nvPr>
            <p:ph type="title" idx="4294967295"/>
          </p:nvPr>
        </p:nvSpPr>
        <p:spPr>
          <a:xfrm>
            <a:off x="457200" y="241300"/>
            <a:ext cx="7772400" cy="1143000"/>
          </a:xfrm>
          <a:solidFill>
            <a:srgbClr val="FFFFFF"/>
          </a:solidFill>
        </p:spPr>
        <p:txBody>
          <a:bodyPr/>
          <a:lstStyle/>
          <a:p>
            <a:pPr eaLnBrk="1" hangingPunct="1"/>
            <a:r>
              <a:rPr lang="zh-CN" altLang="en-US" dirty="0"/>
              <a:t>第四章  立体视觉系统</a:t>
            </a:r>
            <a:endParaRPr lang="en-US" altLang="zh-CN" dirty="0"/>
          </a:p>
        </p:txBody>
      </p:sp>
      <p:sp>
        <p:nvSpPr>
          <p:cNvPr id="32771" name="Rectangle 3">
            <a:extLst>
              <a:ext uri="{FF2B5EF4-FFF2-40B4-BE49-F238E27FC236}">
                <a16:creationId xmlns:a16="http://schemas.microsoft.com/office/drawing/2014/main" id="{1B2F478D-75D5-4A15-8AB2-08FBADA1D344}"/>
              </a:ext>
            </a:extLst>
          </p:cNvPr>
          <p:cNvSpPr>
            <a:spLocks noGrp="1" noChangeArrowheads="1"/>
          </p:cNvSpPr>
          <p:nvPr>
            <p:ph type="body" sz="half" idx="4294967295"/>
          </p:nvPr>
        </p:nvSpPr>
        <p:spPr>
          <a:xfrm>
            <a:off x="288925" y="1290638"/>
            <a:ext cx="3762375" cy="2833363"/>
          </a:xfrm>
          <a:solidFill>
            <a:srgbClr val="FFFFFF"/>
          </a:solidFill>
        </p:spPr>
        <p:txBody>
          <a:bodyPr/>
          <a:lstStyle/>
          <a:p>
            <a:pPr eaLnBrk="1" hangingPunct="1">
              <a:lnSpc>
                <a:spcPct val="90000"/>
              </a:lnSpc>
              <a:buFont typeface="Wingdings" panose="05000000000000000000" pitchFamily="2" charset="2"/>
              <a:buNone/>
            </a:pPr>
            <a:r>
              <a:rPr lang="zh-CN" altLang="en-US" i="1" dirty="0">
                <a:solidFill>
                  <a:srgbClr val="CC0000"/>
                </a:solidFill>
              </a:rPr>
              <a:t>目标:</a:t>
            </a:r>
            <a:r>
              <a:rPr lang="zh-CN" altLang="en-US" dirty="0"/>
              <a:t> </a:t>
            </a:r>
          </a:p>
          <a:p>
            <a:pPr eaLnBrk="1" hangingPunct="1">
              <a:lnSpc>
                <a:spcPct val="90000"/>
              </a:lnSpc>
            </a:pPr>
            <a:r>
              <a:rPr lang="zh-CN" altLang="en-US" dirty="0">
                <a:latin typeface="宋体" panose="02010600030101010101" pitchFamily="2" charset="-122"/>
                <a:ea typeface="宋体" panose="02010600030101010101" pitchFamily="2" charset="-122"/>
              </a:rPr>
              <a:t>掌握常见立体视觉系统的基本原理，点云图拼接实践</a:t>
            </a:r>
          </a:p>
          <a:p>
            <a:pPr eaLnBrk="1" hangingPunct="1">
              <a:lnSpc>
                <a:spcPct val="90000"/>
              </a:lnSpc>
            </a:pPr>
            <a:r>
              <a:rPr lang="zh-CN" altLang="en-US" dirty="0">
                <a:latin typeface="宋体" panose="02010600030101010101" pitchFamily="2" charset="-122"/>
                <a:ea typeface="宋体" panose="02010600030101010101" pitchFamily="2" charset="-122"/>
              </a:rPr>
              <a:t>了解同时定位与地图构建</a:t>
            </a:r>
            <a:r>
              <a:rPr lang="en-US" altLang="zh-CN" dirty="0">
                <a:latin typeface="宋体" panose="02010600030101010101" pitchFamily="2" charset="-122"/>
                <a:ea typeface="宋体" panose="02010600030101010101" pitchFamily="2" charset="-122"/>
              </a:rPr>
              <a:t>SLAM</a:t>
            </a:r>
            <a:r>
              <a:rPr lang="zh-CN" altLang="en-US" dirty="0">
                <a:latin typeface="宋体" panose="02010600030101010101" pitchFamily="2" charset="-122"/>
                <a:ea typeface="宋体" panose="02010600030101010101" pitchFamily="2" charset="-122"/>
              </a:rPr>
              <a:t>原理</a:t>
            </a:r>
          </a:p>
        </p:txBody>
      </p:sp>
      <p:sp>
        <p:nvSpPr>
          <p:cNvPr id="32772" name="Rectangle 4">
            <a:extLst>
              <a:ext uri="{FF2B5EF4-FFF2-40B4-BE49-F238E27FC236}">
                <a16:creationId xmlns:a16="http://schemas.microsoft.com/office/drawing/2014/main" id="{E8A47DCF-A821-4FF0-A0FC-D22641F8EC85}"/>
              </a:ext>
            </a:extLst>
          </p:cNvPr>
          <p:cNvSpPr>
            <a:spLocks noGrp="1" noChangeArrowheads="1"/>
          </p:cNvSpPr>
          <p:nvPr>
            <p:ph type="body" sz="half" idx="4294967295"/>
          </p:nvPr>
        </p:nvSpPr>
        <p:spPr>
          <a:xfrm>
            <a:off x="4248150" y="1241425"/>
            <a:ext cx="4700588" cy="5245100"/>
          </a:xfrm>
          <a:solidFill>
            <a:srgbClr val="FFFFFF"/>
          </a:solidFill>
        </p:spPr>
        <p:txBody>
          <a:bodyPr/>
          <a:lstStyle/>
          <a:p>
            <a:pPr eaLnBrk="1" hangingPunct="1">
              <a:buFont typeface="Wingdings" panose="05000000000000000000" pitchFamily="2" charset="2"/>
              <a:buNone/>
            </a:pPr>
            <a:r>
              <a:rPr lang="zh-CN" altLang="en-US" dirty="0">
                <a:solidFill>
                  <a:srgbClr val="CC0000"/>
                </a:solidFill>
              </a:rPr>
              <a:t>目录:</a:t>
            </a:r>
          </a:p>
          <a:p>
            <a:pPr eaLnBrk="1" hangingPunct="1">
              <a:buSzPct val="75000"/>
            </a:pPr>
            <a:r>
              <a:rPr lang="zh-CN" altLang="en-US" sz="2400" dirty="0">
                <a:latin typeface="宋体" panose="02010600030101010101" pitchFamily="2" charset="-122"/>
                <a:ea typeface="宋体" panose="02010600030101010101" pitchFamily="2" charset="-122"/>
              </a:rPr>
              <a:t>相机模型</a:t>
            </a:r>
            <a:endParaRPr lang="en-US" altLang="zh-CN" sz="2400" dirty="0">
              <a:latin typeface="宋体" panose="02010600030101010101" pitchFamily="2" charset="-122"/>
              <a:ea typeface="宋体" panose="02010600030101010101" pitchFamily="2" charset="-122"/>
            </a:endParaRPr>
          </a:p>
          <a:p>
            <a:pPr marL="0" indent="0" eaLnBrk="1" hangingPunct="1">
              <a:buSzPct val="75000"/>
              <a:buNone/>
            </a:pPr>
            <a:r>
              <a:rPr lang="zh-CN" altLang="en-US" sz="2000" dirty="0">
                <a:latin typeface="宋体" panose="02010600030101010101" pitchFamily="2" charset="-122"/>
                <a:ea typeface="宋体" panose="02010600030101010101" pitchFamily="2" charset="-122"/>
              </a:rPr>
              <a:t>      双目相机模型</a:t>
            </a:r>
            <a:endParaRPr lang="en-US" altLang="zh-CN" sz="2000" dirty="0">
              <a:latin typeface="宋体" panose="02010600030101010101" pitchFamily="2" charset="-122"/>
              <a:ea typeface="宋体" panose="02010600030101010101" pitchFamily="2" charset="-122"/>
            </a:endParaRPr>
          </a:p>
          <a:p>
            <a:pPr marL="0" indent="0" eaLnBrk="1" hangingPunct="1">
              <a:buSzPct val="75000"/>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深度相机模型</a:t>
            </a:r>
            <a:endParaRPr lang="en-US" altLang="zh-CN" sz="20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特征点法视觉里程计</a:t>
            </a:r>
            <a:endParaRPr lang="en-US" altLang="zh-CN" sz="2400" dirty="0">
              <a:latin typeface="宋体" panose="02010600030101010101" pitchFamily="2" charset="-122"/>
              <a:ea typeface="宋体" panose="02010600030101010101" pitchFamily="2" charset="-122"/>
            </a:endParaRPr>
          </a:p>
          <a:p>
            <a:pPr marL="0" indent="0" eaLnBrk="1" hangingPunct="1">
              <a:buSzPct val="75000"/>
              <a:buNone/>
            </a:pPr>
            <a:r>
              <a:rPr lang="zh-CN" altLang="en-US" sz="24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特征点提取</a:t>
            </a:r>
            <a:endParaRPr lang="en-US" altLang="zh-CN" sz="2000" dirty="0">
              <a:latin typeface="宋体" panose="02010600030101010101" pitchFamily="2" charset="-122"/>
              <a:ea typeface="宋体" panose="02010600030101010101" pitchFamily="2" charset="-122"/>
            </a:endParaRPr>
          </a:p>
          <a:p>
            <a:pPr eaLnBrk="1" hangingPunct="1">
              <a:buSzPct val="75000"/>
              <a:buFont typeface="Wingdings" panose="05000000000000000000" pitchFamily="2" charset="2"/>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特征点比对</a:t>
            </a:r>
            <a:endParaRPr lang="en-US" altLang="zh-CN" sz="2000" dirty="0">
              <a:latin typeface="宋体" panose="02010600030101010101" pitchFamily="2" charset="-122"/>
              <a:ea typeface="宋体" panose="02010600030101010101" pitchFamily="2" charset="-122"/>
            </a:endParaRPr>
          </a:p>
          <a:p>
            <a:pPr eaLnBrk="1" hangingPunct="1">
              <a:buSzPct val="75000"/>
              <a:buFont typeface="Wingdings" panose="05000000000000000000" pitchFamily="2" charset="2"/>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对极几何</a:t>
            </a:r>
            <a:endParaRPr lang="en-US" altLang="zh-CN" sz="2000" dirty="0">
              <a:latin typeface="宋体" panose="02010600030101010101" pitchFamily="2" charset="-122"/>
              <a:ea typeface="宋体" panose="02010600030101010101" pitchFamily="2" charset="-122"/>
            </a:endParaRPr>
          </a:p>
          <a:p>
            <a:pPr eaLnBrk="1" hangingPunct="1">
              <a:buSzPct val="75000"/>
              <a:buFont typeface="Wingdings" panose="05000000000000000000" pitchFamily="2" charset="2"/>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三角化与深度估计</a:t>
            </a:r>
            <a:endParaRPr lang="en-US" altLang="zh-CN" sz="2000" dirty="0">
              <a:latin typeface="宋体" panose="02010600030101010101" pitchFamily="2" charset="-122"/>
              <a:ea typeface="宋体" panose="02010600030101010101" pitchFamily="2" charset="-122"/>
            </a:endParaRPr>
          </a:p>
          <a:p>
            <a:pPr lvl="0" eaLnBrk="1" hangingPunct="1">
              <a:buSzPct val="75000"/>
            </a:pPr>
            <a:r>
              <a:rPr lang="zh-CN" altLang="en-US" sz="2400" dirty="0">
                <a:solidFill>
                  <a:srgbClr val="000000"/>
                </a:solidFill>
                <a:latin typeface="宋体" panose="02010600030101010101" pitchFamily="2" charset="-122"/>
                <a:ea typeface="宋体" panose="02010600030101010101" pitchFamily="2" charset="-122"/>
              </a:rPr>
              <a:t>光流法视觉里程计</a:t>
            </a:r>
            <a:endParaRPr lang="en-US" altLang="zh-CN" sz="20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直接法视觉里程计</a:t>
            </a:r>
            <a:endParaRPr lang="en-US" altLang="zh-CN" sz="24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编程实践</a:t>
            </a:r>
            <a:endParaRPr lang="en-US" altLang="zh-CN" sz="2400" dirty="0">
              <a:latin typeface="宋体" panose="02010600030101010101" pitchFamily="2" charset="-122"/>
              <a:ea typeface="宋体" panose="02010600030101010101" pitchFamily="2" charset="-122"/>
            </a:endParaRPr>
          </a:p>
          <a:p>
            <a:pPr marL="0" indent="0" eaLnBrk="1" hangingPunct="1">
              <a:buNone/>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点云拼接</a:t>
            </a:r>
            <a:endParaRPr lang="en-US" altLang="zh-CN" sz="2000" dirty="0">
              <a:latin typeface="宋体" panose="02010600030101010101" pitchFamily="2" charset="-122"/>
              <a:ea typeface="宋体" panose="02010600030101010101" pitchFamily="2" charset="-122"/>
            </a:endParaRPr>
          </a:p>
          <a:p>
            <a:pPr marL="0" indent="0" eaLnBrk="1" hangingPunct="1">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视觉距离估计</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标定与测量</a:t>
            </a:r>
          </a:p>
        </p:txBody>
      </p:sp>
      <p:pic>
        <p:nvPicPr>
          <p:cNvPr id="32773" name="Picture 12" descr="underline_base">
            <a:extLst>
              <a:ext uri="{FF2B5EF4-FFF2-40B4-BE49-F238E27FC236}">
                <a16:creationId xmlns:a16="http://schemas.microsoft.com/office/drawing/2014/main" id="{CAD4397E-0BBE-49E9-ABFD-5D605052C8A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030288"/>
            <a:ext cx="73596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C379B244-5CDF-438E-A9E7-2FCB07BF29E6}"/>
              </a:ext>
            </a:extLst>
          </p:cNvPr>
          <p:cNvPicPr>
            <a:picLocks noChangeAspect="1"/>
          </p:cNvPicPr>
          <p:nvPr/>
        </p:nvPicPr>
        <p:blipFill>
          <a:blip r:embed="rId4"/>
          <a:stretch>
            <a:fillRect/>
          </a:stretch>
        </p:blipFill>
        <p:spPr>
          <a:xfrm>
            <a:off x="2334891" y="4124000"/>
            <a:ext cx="1716409" cy="2452770"/>
          </a:xfrm>
          <a:prstGeom prst="rect">
            <a:avLst/>
          </a:prstGeom>
        </p:spPr>
      </p:pic>
      <p:pic>
        <p:nvPicPr>
          <p:cNvPr id="3" name="图片 2">
            <a:extLst>
              <a:ext uri="{FF2B5EF4-FFF2-40B4-BE49-F238E27FC236}">
                <a16:creationId xmlns:a16="http://schemas.microsoft.com/office/drawing/2014/main" id="{9D32C8F5-C7B2-466D-8461-804B0C638286}"/>
              </a:ext>
            </a:extLst>
          </p:cNvPr>
          <p:cNvPicPr>
            <a:picLocks noChangeAspect="1"/>
          </p:cNvPicPr>
          <p:nvPr/>
        </p:nvPicPr>
        <p:blipFill>
          <a:blip r:embed="rId5"/>
          <a:stretch>
            <a:fillRect/>
          </a:stretch>
        </p:blipFill>
        <p:spPr>
          <a:xfrm>
            <a:off x="457200" y="3983386"/>
            <a:ext cx="1831215" cy="2733999"/>
          </a:xfrm>
          <a:prstGeom prst="rect">
            <a:avLst/>
          </a:prstGeom>
        </p:spPr>
      </p:pic>
    </p:spTree>
    <p:extLst>
      <p:ext uri="{BB962C8B-B14F-4D97-AF65-F5344CB8AC3E}">
        <p14:creationId xmlns:p14="http://schemas.microsoft.com/office/powerpoint/2010/main" val="36329410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灯片编号占位符 6">
            <a:extLst>
              <a:ext uri="{FF2B5EF4-FFF2-40B4-BE49-F238E27FC236}">
                <a16:creationId xmlns:a16="http://schemas.microsoft.com/office/drawing/2014/main" id="{818864C4-3215-4690-9B91-0F5BE5DDE121}"/>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DA560759-931D-4673-87EF-7A9897C46AB9}" type="slidenum">
              <a:rPr lang="zh-CN" altLang="en-US" sz="1200" dirty="0" smtClean="0">
                <a:latin typeface="Tahoma" panose="020B0604030504040204" pitchFamily="34" charset="0"/>
              </a:rPr>
              <a:pPr>
                <a:defRPr/>
              </a:pPr>
              <a:t>44</a:t>
            </a:fld>
            <a:endParaRPr lang="zh-CN" altLang="en-US" sz="1200">
              <a:latin typeface="Tahoma" panose="020B0604030504040204" pitchFamily="34" charset="0"/>
            </a:endParaRPr>
          </a:p>
        </p:txBody>
      </p:sp>
      <p:sp>
        <p:nvSpPr>
          <p:cNvPr id="33795" name="Rectangle 2">
            <a:extLst>
              <a:ext uri="{FF2B5EF4-FFF2-40B4-BE49-F238E27FC236}">
                <a16:creationId xmlns:a16="http://schemas.microsoft.com/office/drawing/2014/main" id="{8F89ADCF-2F0C-4CDF-8C34-C14F8B1CB2A9}"/>
              </a:ext>
            </a:extLst>
          </p:cNvPr>
          <p:cNvSpPr>
            <a:spLocks noGrp="1" noChangeArrowheads="1"/>
          </p:cNvSpPr>
          <p:nvPr>
            <p:ph type="title"/>
          </p:nvPr>
        </p:nvSpPr>
        <p:spPr>
          <a:xfrm>
            <a:off x="538163" y="260350"/>
            <a:ext cx="5895975" cy="936625"/>
          </a:xfrm>
        </p:spPr>
        <p:txBody>
          <a:bodyPr/>
          <a:lstStyle/>
          <a:p>
            <a:r>
              <a:rPr lang="zh-CN" altLang="en-US" dirty="0">
                <a:latin typeface="楷体_GB2312"/>
                <a:ea typeface="楷体_GB2312"/>
                <a:cs typeface="楷体_GB2312"/>
              </a:rPr>
              <a:t>视觉里程计</a:t>
            </a:r>
            <a:endParaRPr lang="en-US" altLang="zh-CN" dirty="0">
              <a:latin typeface="Times New Roman" panose="02020603050405020304" pitchFamily="18" charset="0"/>
            </a:endParaRPr>
          </a:p>
        </p:txBody>
      </p:sp>
      <p:sp>
        <p:nvSpPr>
          <p:cNvPr id="33796" name="Text Box 3">
            <a:extLst>
              <a:ext uri="{FF2B5EF4-FFF2-40B4-BE49-F238E27FC236}">
                <a16:creationId xmlns:a16="http://schemas.microsoft.com/office/drawing/2014/main" id="{DDE93EC2-6362-47F6-8E03-3CAE1EBF3A77}"/>
              </a:ext>
            </a:extLst>
          </p:cNvPr>
          <p:cNvSpPr txBox="1">
            <a:spLocks noChangeArrowheads="1"/>
          </p:cNvSpPr>
          <p:nvPr/>
        </p:nvSpPr>
        <p:spPr bwMode="auto">
          <a:xfrm>
            <a:off x="684213" y="1341438"/>
            <a:ext cx="7343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endParaRPr lang="zh-CN" altLang="en-US" sz="2400">
              <a:ea typeface="PMingLiU" panose="02020500000000000000" pitchFamily="18" charset="-120"/>
            </a:endParaRPr>
          </a:p>
        </p:txBody>
      </p:sp>
      <p:sp>
        <p:nvSpPr>
          <p:cNvPr id="2671620" name="Rectangle 4">
            <a:extLst>
              <a:ext uri="{FF2B5EF4-FFF2-40B4-BE49-F238E27FC236}">
                <a16:creationId xmlns:a16="http://schemas.microsoft.com/office/drawing/2014/main" id="{EFF32ABE-0C6B-4EB8-B30D-A5560BB455C6}"/>
              </a:ext>
            </a:extLst>
          </p:cNvPr>
          <p:cNvSpPr>
            <a:spLocks noChangeArrowheads="1"/>
          </p:cNvSpPr>
          <p:nvPr/>
        </p:nvSpPr>
        <p:spPr bwMode="auto">
          <a:xfrm>
            <a:off x="179388" y="692150"/>
            <a:ext cx="8569325" cy="5689600"/>
          </a:xfrm>
          <a:prstGeom prst="rect">
            <a:avLst/>
          </a:prstGeom>
          <a:noFill/>
          <a:ln w="9525">
            <a:noFill/>
            <a:miter lim="800000"/>
          </a:ln>
          <a:effectLst/>
        </p:spPr>
        <p:txBody>
          <a:bodyPr/>
          <a:lstStyle>
            <a:lvl1pPr marL="342900" indent="-3429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120000"/>
              </a:lnSpc>
              <a:spcBef>
                <a:spcPct val="20000"/>
              </a:spcBef>
              <a:buClr>
                <a:schemeClr val="hlink"/>
              </a:buClr>
              <a:buSzPct val="90000"/>
              <a:buFont typeface="Wingdings" panose="05000000000000000000" pitchFamily="2" charset="2"/>
              <a:buNone/>
              <a:defRPr/>
            </a:pPr>
            <a:r>
              <a:rPr lang="zh-CN" altLang="en-US" sz="2800" b="1" noProof="1">
                <a:effectLst>
                  <a:outerShdw blurRad="38100" dist="38100" dir="2700000" algn="tl">
                    <a:srgbClr val="C0C0C0"/>
                  </a:outerShdw>
                </a:effectLst>
                <a:latin typeface="Times New Roman" panose="02020603050405020304" pitchFamily="18" charset="0"/>
              </a:rPr>
              <a:t>       </a:t>
            </a:r>
          </a:p>
        </p:txBody>
      </p:sp>
      <p:sp>
        <p:nvSpPr>
          <p:cNvPr id="33798" name="Rectangle 5">
            <a:extLst>
              <a:ext uri="{FF2B5EF4-FFF2-40B4-BE49-F238E27FC236}">
                <a16:creationId xmlns:a16="http://schemas.microsoft.com/office/drawing/2014/main" id="{9B125B1F-2D7F-41A3-9AF2-8835C435FE8F}"/>
              </a:ext>
            </a:extLst>
          </p:cNvPr>
          <p:cNvSpPr>
            <a:spLocks noChangeArrowheads="1"/>
          </p:cNvSpPr>
          <p:nvPr/>
        </p:nvSpPr>
        <p:spPr bwMode="auto">
          <a:xfrm>
            <a:off x="323850" y="1125538"/>
            <a:ext cx="8640763" cy="6582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dirty="0">
                <a:latin typeface="楷体_GB2312"/>
                <a:ea typeface="楷体_GB2312"/>
                <a:cs typeface="楷体_GB2312"/>
              </a:rPr>
              <a:t>       里程计</a:t>
            </a:r>
            <a:r>
              <a:rPr lang="en-US" altLang="zh-CN" sz="2400" dirty="0">
                <a:latin typeface="楷体_GB2312"/>
                <a:ea typeface="楷体_GB2312"/>
                <a:cs typeface="楷体_GB2312"/>
              </a:rPr>
              <a:t>(</a:t>
            </a:r>
            <a:r>
              <a:rPr lang="en-US" altLang="zh-CN" sz="2400" b="1" dirty="0"/>
              <a:t>Odometry</a:t>
            </a:r>
            <a:r>
              <a:rPr lang="en-US" altLang="zh-CN" sz="2400" dirty="0">
                <a:latin typeface="楷体_GB2312"/>
                <a:ea typeface="楷体_GB2312"/>
                <a:cs typeface="楷体_GB2312"/>
              </a:rPr>
              <a:t>)</a:t>
            </a:r>
            <a:r>
              <a:rPr lang="zh-CN" altLang="en-US" sz="2400" dirty="0"/>
              <a:t>是一种利用从移动传感器获得的数据来估计物体位置随时间的变化而改变的方法。该方法被用在许多机器人系统（轮式或者腿式）上面，来</a:t>
            </a:r>
            <a:r>
              <a:rPr lang="zh-CN" altLang="en-US" sz="2400" b="1" dirty="0"/>
              <a:t>估计</a:t>
            </a:r>
            <a:r>
              <a:rPr lang="zh-CN" altLang="en-US" sz="2400" dirty="0"/>
              <a:t>，而不是确定这些机器人</a:t>
            </a:r>
            <a:r>
              <a:rPr lang="zh-CN" altLang="en-US" sz="2400" b="1" dirty="0"/>
              <a:t>相对于初始位置移动的距离</a:t>
            </a:r>
            <a:r>
              <a:rPr lang="zh-CN" altLang="en-US" sz="2400" dirty="0"/>
              <a:t>。</a:t>
            </a:r>
            <a:endParaRPr lang="en-US" altLang="zh-CN" sz="2400" dirty="0"/>
          </a:p>
          <a:p>
            <a:pPr eaLnBrk="1" hangingPunct="1">
              <a:lnSpc>
                <a:spcPct val="100000"/>
              </a:lnSpc>
              <a:spcBef>
                <a:spcPct val="0"/>
              </a:spcBef>
              <a:buClrTx/>
              <a:buSzTx/>
              <a:buFont typeface="Arial" panose="020B0604020202020204" pitchFamily="34" charset="0"/>
              <a:buNone/>
            </a:pPr>
            <a:endParaRPr lang="zh-CN" altLang="en-US" sz="2400" dirty="0"/>
          </a:p>
          <a:p>
            <a:pPr eaLnBrk="1" hangingPunct="1">
              <a:lnSpc>
                <a:spcPct val="100000"/>
              </a:lnSpc>
              <a:spcBef>
                <a:spcPct val="0"/>
              </a:spcBef>
              <a:buClrTx/>
              <a:buSzTx/>
              <a:buFont typeface="Arial" panose="020B0604020202020204" pitchFamily="34" charset="0"/>
              <a:buNone/>
            </a:pPr>
            <a:r>
              <a:rPr lang="zh-CN" altLang="en-US" sz="2400" dirty="0"/>
              <a:t>       </a:t>
            </a:r>
            <a:r>
              <a:rPr lang="en-US" altLang="zh-CN" sz="2400" dirty="0"/>
              <a:t>1. </a:t>
            </a:r>
            <a:r>
              <a:rPr lang="zh-CN" altLang="en-US" sz="2400" dirty="0"/>
              <a:t>常用的里程传感装置是</a:t>
            </a:r>
            <a:r>
              <a:rPr lang="zh-CN" altLang="en-US" sz="2400" b="1" dirty="0"/>
              <a:t>旋转编码器</a:t>
            </a:r>
            <a:r>
              <a:rPr lang="zh-CN" altLang="en-US" sz="2400" dirty="0"/>
              <a:t>，借助机器人在其轮子或腿关节处配备的</a:t>
            </a:r>
            <a:r>
              <a:rPr lang="zh-CN" altLang="en-US" sz="2400" b="1" dirty="0"/>
              <a:t>旋转编码器</a:t>
            </a:r>
            <a:r>
              <a:rPr lang="zh-CN" altLang="en-US" sz="2400" dirty="0"/>
              <a:t>等设备，可以测量出轮子旋转的圈数，如果知道了轮子的周长，便可以计算出机器人移动的距离。但轮子的打滑就会导致产生机器人移动的距离与轮子的旋转圈数不一致的问题；</a:t>
            </a:r>
            <a:endParaRPr lang="en-US" altLang="zh-CN" sz="2400" dirty="0"/>
          </a:p>
          <a:p>
            <a:pPr eaLnBrk="1" hangingPunct="1">
              <a:lnSpc>
                <a:spcPct val="100000"/>
              </a:lnSpc>
              <a:spcBef>
                <a:spcPct val="0"/>
              </a:spcBef>
              <a:buClrTx/>
              <a:buSzTx/>
              <a:buFont typeface="Arial" panose="020B0604020202020204" pitchFamily="34" charset="0"/>
              <a:buNone/>
            </a:pPr>
            <a:endParaRPr lang="en-US" altLang="zh-CN" sz="2400" dirty="0"/>
          </a:p>
          <a:p>
            <a:pPr eaLnBrk="1" hangingPunct="1">
              <a:lnSpc>
                <a:spcPct val="100000"/>
              </a:lnSpc>
              <a:spcBef>
                <a:spcPct val="0"/>
              </a:spcBef>
              <a:buClrTx/>
              <a:buSzTx/>
              <a:buFont typeface="Arial" panose="020B0604020202020204" pitchFamily="34" charset="0"/>
              <a:buNone/>
            </a:pPr>
            <a:r>
              <a:rPr lang="zh-CN" altLang="en-US" sz="2400" dirty="0"/>
              <a:t>       </a:t>
            </a:r>
            <a:r>
              <a:rPr lang="en-US" altLang="zh-CN" sz="2400" dirty="0"/>
              <a:t>2. </a:t>
            </a:r>
            <a:r>
              <a:rPr lang="zh-CN" altLang="en-US" sz="2400" b="1" dirty="0"/>
              <a:t>视觉里程计</a:t>
            </a:r>
            <a:r>
              <a:rPr lang="zh-CN" altLang="en-US" sz="2400" dirty="0"/>
              <a:t>是一种利用连续的图像序列来估计机器人移动距离的方法，按照原理不同，可分为</a:t>
            </a:r>
            <a:r>
              <a:rPr lang="zh-CN" altLang="en-US" sz="2400" b="1" dirty="0"/>
              <a:t>特征点法</a:t>
            </a:r>
            <a:r>
              <a:rPr lang="zh-CN" altLang="en-US" sz="2400" dirty="0"/>
              <a:t>，</a:t>
            </a:r>
            <a:r>
              <a:rPr lang="zh-CN" altLang="en-US" sz="2400" b="1" dirty="0"/>
              <a:t>光流场法及其改进的直接法</a:t>
            </a:r>
            <a:r>
              <a:rPr lang="zh-CN" altLang="en-US" sz="2400" dirty="0"/>
              <a:t>。</a:t>
            </a:r>
          </a:p>
          <a:p>
            <a:pPr eaLnBrk="1" hangingPunct="1">
              <a:lnSpc>
                <a:spcPct val="150000"/>
              </a:lnSpc>
              <a:spcBef>
                <a:spcPct val="0"/>
              </a:spcBef>
              <a:buClrTx/>
              <a:buSzPct val="75000"/>
              <a:buFont typeface="Wingdings" panose="05000000000000000000" pitchFamily="2" charset="2"/>
              <a:buNone/>
            </a:pPr>
            <a:endParaRPr lang="zh-CN" altLang="en-US" sz="2400" dirty="0">
              <a:latin typeface="楷体_GB2312"/>
              <a:ea typeface="楷体_GB2312"/>
              <a:cs typeface="楷体_GB2312"/>
            </a:endParaRPr>
          </a:p>
          <a:p>
            <a:pPr eaLnBrk="1" hangingPunct="1">
              <a:lnSpc>
                <a:spcPct val="100000"/>
              </a:lnSpc>
              <a:spcBef>
                <a:spcPct val="0"/>
              </a:spcBef>
              <a:buClrTx/>
              <a:buSzPct val="75000"/>
              <a:buFont typeface="Wingdings" panose="05000000000000000000" pitchFamily="2" charset="2"/>
              <a:buNone/>
            </a:pPr>
            <a:r>
              <a:rPr lang="en-US" altLang="zh-CN" sz="2400" dirty="0">
                <a:latin typeface="楷体_GB2312"/>
                <a:ea typeface="楷体_GB2312"/>
                <a:cs typeface="楷体_GB2312"/>
              </a:rPr>
              <a:t>     </a:t>
            </a:r>
            <a:endParaRPr lang="en-US" altLang="zh-CN" sz="2400" dirty="0"/>
          </a:p>
          <a:p>
            <a:pPr eaLnBrk="1" hangingPunct="1">
              <a:lnSpc>
                <a:spcPct val="115000"/>
              </a:lnSpc>
              <a:spcBef>
                <a:spcPct val="0"/>
              </a:spcBef>
              <a:buClrTx/>
              <a:buSzTx/>
              <a:buFont typeface="Arial" panose="020B0604020202020204" pitchFamily="34" charset="0"/>
              <a:buNone/>
            </a:pPr>
            <a:endParaRPr lang="en-US" altLang="zh-CN" sz="2400" dirty="0"/>
          </a:p>
        </p:txBody>
      </p:sp>
      <p:pic>
        <p:nvPicPr>
          <p:cNvPr id="33799" name="Picture 12" descr="underline_base">
            <a:extLst>
              <a:ext uri="{FF2B5EF4-FFF2-40B4-BE49-F238E27FC236}">
                <a16:creationId xmlns:a16="http://schemas.microsoft.com/office/drawing/2014/main" id="{7A397504-3D9E-424B-8288-7375B65D0D5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1014414"/>
            <a:ext cx="60579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灯片编号占位符 6">
            <a:extLst>
              <a:ext uri="{FF2B5EF4-FFF2-40B4-BE49-F238E27FC236}">
                <a16:creationId xmlns:a16="http://schemas.microsoft.com/office/drawing/2014/main" id="{44B46812-0D71-43A4-8C58-DED927BB35D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C7B282EF-343C-4288-9EB8-07543E217CCE}" type="slidenum">
              <a:rPr lang="zh-CN" altLang="en-US" sz="1200" dirty="0" smtClean="0">
                <a:latin typeface="Tahoma" panose="020B0604030504040204" pitchFamily="34" charset="0"/>
              </a:rPr>
              <a:pPr>
                <a:defRPr/>
              </a:pPr>
              <a:t>45</a:t>
            </a:fld>
            <a:endParaRPr lang="zh-CN" altLang="en-US" sz="1200">
              <a:latin typeface="Tahoma" panose="020B0604030504040204" pitchFamily="34" charset="0"/>
            </a:endParaRPr>
          </a:p>
        </p:txBody>
      </p:sp>
      <p:sp>
        <p:nvSpPr>
          <p:cNvPr id="43011" name="Rectangle 2">
            <a:extLst>
              <a:ext uri="{FF2B5EF4-FFF2-40B4-BE49-F238E27FC236}">
                <a16:creationId xmlns:a16="http://schemas.microsoft.com/office/drawing/2014/main" id="{1317D664-4A6D-47A0-894D-CDAC832F4375}"/>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sp>
        <p:nvSpPr>
          <p:cNvPr id="43012" name="Text Box 3">
            <a:extLst>
              <a:ext uri="{FF2B5EF4-FFF2-40B4-BE49-F238E27FC236}">
                <a16:creationId xmlns:a16="http://schemas.microsoft.com/office/drawing/2014/main" id="{2B7CCF72-9307-4241-9991-0A26F905603C}"/>
              </a:ext>
            </a:extLst>
          </p:cNvPr>
          <p:cNvSpPr txBox="1">
            <a:spLocks noChangeArrowheads="1"/>
          </p:cNvSpPr>
          <p:nvPr/>
        </p:nvSpPr>
        <p:spPr bwMode="auto">
          <a:xfrm>
            <a:off x="684213" y="1341438"/>
            <a:ext cx="7343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endParaRPr lang="zh-CN" altLang="en-US" sz="2400">
              <a:ea typeface="PMingLiU" panose="02020500000000000000" pitchFamily="18" charset="-120"/>
            </a:endParaRPr>
          </a:p>
        </p:txBody>
      </p:sp>
      <p:sp>
        <p:nvSpPr>
          <p:cNvPr id="2671620" name="Rectangle 4">
            <a:extLst>
              <a:ext uri="{FF2B5EF4-FFF2-40B4-BE49-F238E27FC236}">
                <a16:creationId xmlns:a16="http://schemas.microsoft.com/office/drawing/2014/main" id="{58AAC3B3-006E-4E2F-99C6-8C70470E1434}"/>
              </a:ext>
            </a:extLst>
          </p:cNvPr>
          <p:cNvSpPr>
            <a:spLocks noChangeArrowheads="1"/>
          </p:cNvSpPr>
          <p:nvPr/>
        </p:nvSpPr>
        <p:spPr bwMode="auto">
          <a:xfrm>
            <a:off x="179388" y="692150"/>
            <a:ext cx="8569325" cy="5689600"/>
          </a:xfrm>
          <a:prstGeom prst="rect">
            <a:avLst/>
          </a:prstGeom>
          <a:noFill/>
          <a:ln w="9525">
            <a:noFill/>
            <a:miter lim="800000"/>
          </a:ln>
          <a:effectLst/>
        </p:spPr>
        <p:txBody>
          <a:bodyPr/>
          <a:lstStyle>
            <a:lvl1pPr marL="342900" indent="-3429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120000"/>
              </a:lnSpc>
              <a:spcBef>
                <a:spcPct val="20000"/>
              </a:spcBef>
              <a:buClr>
                <a:schemeClr val="hlink"/>
              </a:buClr>
              <a:buSzPct val="90000"/>
              <a:buFont typeface="Wingdings" panose="05000000000000000000" pitchFamily="2" charset="2"/>
              <a:buNone/>
              <a:defRPr/>
            </a:pPr>
            <a:r>
              <a:rPr lang="zh-CN" altLang="en-US" sz="2800" b="1" noProof="1">
                <a:effectLst>
                  <a:outerShdw blurRad="38100" dist="38100" dir="2700000" algn="tl">
                    <a:srgbClr val="C0C0C0"/>
                  </a:outerShdw>
                </a:effectLst>
                <a:latin typeface="Times New Roman" panose="02020603050405020304" pitchFamily="18" charset="0"/>
              </a:rPr>
              <a:t>       </a:t>
            </a:r>
          </a:p>
        </p:txBody>
      </p:sp>
      <p:sp>
        <p:nvSpPr>
          <p:cNvPr id="43014" name="Rectangle 5">
            <a:extLst>
              <a:ext uri="{FF2B5EF4-FFF2-40B4-BE49-F238E27FC236}">
                <a16:creationId xmlns:a16="http://schemas.microsoft.com/office/drawing/2014/main" id="{429789F3-DE10-45EA-8875-6A17248A893A}"/>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3015" name="Picture 12" descr="underline_base">
            <a:extLst>
              <a:ext uri="{FF2B5EF4-FFF2-40B4-BE49-F238E27FC236}">
                <a16:creationId xmlns:a16="http://schemas.microsoft.com/office/drawing/2014/main" id="{13DB194B-9E92-4590-BF3C-97772FEB9F4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69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7" name="矩形 11">
            <a:extLst>
              <a:ext uri="{FF2B5EF4-FFF2-40B4-BE49-F238E27FC236}">
                <a16:creationId xmlns:a16="http://schemas.microsoft.com/office/drawing/2014/main" id="{0EB939D9-5539-43F4-99E1-02BA2A223C11}"/>
              </a:ext>
            </a:extLst>
          </p:cNvPr>
          <p:cNvSpPr>
            <a:spLocks noChangeArrowheads="1"/>
          </p:cNvSpPr>
          <p:nvPr/>
        </p:nvSpPr>
        <p:spPr bwMode="auto">
          <a:xfrm>
            <a:off x="309563" y="1285875"/>
            <a:ext cx="850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b="1"/>
              <a:t>像差图像</a:t>
            </a:r>
          </a:p>
        </p:txBody>
      </p:sp>
      <p:sp>
        <p:nvSpPr>
          <p:cNvPr id="43019" name="矩形 10">
            <a:extLst>
              <a:ext uri="{FF2B5EF4-FFF2-40B4-BE49-F238E27FC236}">
                <a16:creationId xmlns:a16="http://schemas.microsoft.com/office/drawing/2014/main" id="{985BE8FA-67C6-4F20-8E5D-30C4389E4D3A}"/>
              </a:ext>
            </a:extLst>
          </p:cNvPr>
          <p:cNvSpPr>
            <a:spLocks noChangeArrowheads="1"/>
          </p:cNvSpPr>
          <p:nvPr/>
        </p:nvSpPr>
        <p:spPr bwMode="auto">
          <a:xfrm>
            <a:off x="1944688" y="1238250"/>
            <a:ext cx="3784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a:t>(Binocular Disparity map)</a:t>
            </a:r>
            <a:endParaRPr lang="zh-CN" altLang="en-US" sz="2400"/>
          </a:p>
        </p:txBody>
      </p:sp>
      <p:sp>
        <p:nvSpPr>
          <p:cNvPr id="43020" name="矩形 11">
            <a:extLst>
              <a:ext uri="{FF2B5EF4-FFF2-40B4-BE49-F238E27FC236}">
                <a16:creationId xmlns:a16="http://schemas.microsoft.com/office/drawing/2014/main" id="{D6440A04-BFDA-42A3-8058-DD4A4CAF3C02}"/>
              </a:ext>
            </a:extLst>
          </p:cNvPr>
          <p:cNvSpPr>
            <a:spLocks noChangeArrowheads="1"/>
          </p:cNvSpPr>
          <p:nvPr/>
        </p:nvSpPr>
        <p:spPr bwMode="auto">
          <a:xfrm>
            <a:off x="3325813" y="5484813"/>
            <a:ext cx="272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800"/>
              <a:t>基于线性搜索的视差计算</a:t>
            </a:r>
          </a:p>
        </p:txBody>
      </p:sp>
      <p:pic>
        <p:nvPicPr>
          <p:cNvPr id="43021" name="Picture 11" descr="D:\class\Introduction to Robotics\PPT_2015\chapter2_hardware\materials\Sensors\里程计\001monoWgy6Np0KVf5q64&amp;690.png">
            <a:extLst>
              <a:ext uri="{FF2B5EF4-FFF2-40B4-BE49-F238E27FC236}">
                <a16:creationId xmlns:a16="http://schemas.microsoft.com/office/drawing/2014/main" id="{B9D5EBC2-BDF0-4DA9-94C0-4ECEDEA460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39900"/>
            <a:ext cx="443865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2" name="文本框 9228">
            <a:extLst>
              <a:ext uri="{FF2B5EF4-FFF2-40B4-BE49-F238E27FC236}">
                <a16:creationId xmlns:a16="http://schemas.microsoft.com/office/drawing/2014/main" id="{E8425ABF-F62C-4E32-864F-8C9553322B69}"/>
              </a:ext>
            </a:extLst>
          </p:cNvPr>
          <p:cNvSpPr txBox="1">
            <a:spLocks noChangeArrowheads="1"/>
          </p:cNvSpPr>
          <p:nvPr/>
        </p:nvSpPr>
        <p:spPr bwMode="auto">
          <a:xfrm>
            <a:off x="4416425" y="1739900"/>
            <a:ext cx="43719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600">
                <a:latin typeface="Arial" panose="020B0604020202020204" pitchFamily="34" charset="0"/>
                <a:ea typeface="宋体" panose="02010600030101010101" pitchFamily="2" charset="-122"/>
                <a:sym typeface="宋体" panose="02010600030101010101" pitchFamily="2" charset="-122"/>
              </a:rPr>
              <a:t>Triangulation</a:t>
            </a:r>
          </a:p>
          <a:p>
            <a:pPr eaLnBrk="1" hangingPunct="1">
              <a:lnSpc>
                <a:spcPct val="100000"/>
              </a:lnSpc>
              <a:spcBef>
                <a:spcPct val="0"/>
              </a:spcBef>
              <a:buClrTx/>
              <a:buSzTx/>
              <a:buFont typeface="Arial" panose="020B0604020202020204" pitchFamily="34" charset="0"/>
              <a:buNone/>
            </a:pPr>
            <a:r>
              <a:rPr lang="zh-CN" altLang="en-US" sz="1400">
                <a:latin typeface="Arial" panose="020B0604020202020204" pitchFamily="34" charset="0"/>
                <a:ea typeface="宋体" panose="02010600030101010101" pitchFamily="2" charset="-122"/>
                <a:sym typeface="宋体" panose="02010600030101010101" pitchFamily="2" charset="-122"/>
              </a:rPr>
              <a:t>获得</a:t>
            </a:r>
            <a:r>
              <a:rPr lang="en-US" altLang="zh-CN" sz="1400">
                <a:latin typeface="Arial" panose="020B0604020202020204" pitchFamily="34" charset="0"/>
                <a:ea typeface="宋体" panose="02010600030101010101" pitchFamily="2" charset="-122"/>
                <a:sym typeface="宋体" panose="02010600030101010101" pitchFamily="2" charset="-122"/>
              </a:rPr>
              <a:t>(ul,ur,v)</a:t>
            </a:r>
            <a:r>
              <a:rPr lang="zh-CN" altLang="en-US" sz="1400">
                <a:latin typeface="Arial" panose="020B0604020202020204" pitchFamily="34" charset="0"/>
                <a:ea typeface="宋体" panose="02010600030101010101" pitchFamily="2" charset="-122"/>
                <a:sym typeface="宋体" panose="02010600030101010101" pitchFamily="2" charset="-122"/>
              </a:rPr>
              <a:t>之后，计算特征点在相机坐标系下的坐标</a:t>
            </a:r>
          </a:p>
        </p:txBody>
      </p:sp>
      <p:pic>
        <p:nvPicPr>
          <p:cNvPr id="9228" name="图片 9227">
            <a:extLst>
              <a:ext uri="{FF2B5EF4-FFF2-40B4-BE49-F238E27FC236}">
                <a16:creationId xmlns:a16="http://schemas.microsoft.com/office/drawing/2014/main" id="{1FC7D6C4-2F84-41B6-BE9C-42FA5806C3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375" y="2289175"/>
            <a:ext cx="277812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30" name="组合 9229">
            <a:extLst>
              <a:ext uri="{FF2B5EF4-FFF2-40B4-BE49-F238E27FC236}">
                <a16:creationId xmlns:a16="http://schemas.microsoft.com/office/drawing/2014/main" id="{2846124D-AA0D-4E6C-A2DF-B3A68E78EF4E}"/>
              </a:ext>
            </a:extLst>
          </p:cNvPr>
          <p:cNvGrpSpPr>
            <a:grpSpLocks/>
          </p:cNvGrpSpPr>
          <p:nvPr/>
        </p:nvGrpSpPr>
        <p:grpSpPr bwMode="auto">
          <a:xfrm>
            <a:off x="4576763" y="3811588"/>
            <a:ext cx="3097212" cy="1673225"/>
            <a:chOff x="0" y="0"/>
            <a:chExt cx="4876" cy="2634"/>
          </a:xfrm>
        </p:grpSpPr>
        <p:pic>
          <p:nvPicPr>
            <p:cNvPr id="43027" name="图片 9230">
              <a:extLst>
                <a:ext uri="{FF2B5EF4-FFF2-40B4-BE49-F238E27FC236}">
                  <a16:creationId xmlns:a16="http://schemas.microsoft.com/office/drawing/2014/main" id="{99A717B9-3CED-48A9-961F-D1FB8BDD5A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00"/>
              <a:ext cx="4876" cy="2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8" name="直接连接符 9231">
              <a:extLst>
                <a:ext uri="{FF2B5EF4-FFF2-40B4-BE49-F238E27FC236}">
                  <a16:creationId xmlns:a16="http://schemas.microsoft.com/office/drawing/2014/main" id="{AA0948B3-9EC9-410A-B83D-27646B54CDB1}"/>
                </a:ext>
              </a:extLst>
            </p:cNvPr>
            <p:cNvSpPr>
              <a:spLocks noChangeShapeType="1"/>
            </p:cNvSpPr>
            <p:nvPr/>
          </p:nvSpPr>
          <p:spPr bwMode="auto">
            <a:xfrm flipH="1">
              <a:off x="514" y="412"/>
              <a:ext cx="2043" cy="1"/>
            </a:xfrm>
            <a:prstGeom prst="line">
              <a:avLst/>
            </a:prstGeom>
            <a:noFill/>
            <a:ln w="19050">
              <a:solidFill>
                <a:srgbClr val="D8090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9" name="直接连接符 9232">
              <a:extLst>
                <a:ext uri="{FF2B5EF4-FFF2-40B4-BE49-F238E27FC236}">
                  <a16:creationId xmlns:a16="http://schemas.microsoft.com/office/drawing/2014/main" id="{ABD49C25-3DCE-4210-9000-1E5731889ABE}"/>
                </a:ext>
              </a:extLst>
            </p:cNvPr>
            <p:cNvSpPr>
              <a:spLocks noChangeShapeType="1"/>
            </p:cNvSpPr>
            <p:nvPr/>
          </p:nvSpPr>
          <p:spPr bwMode="auto">
            <a:xfrm flipH="1" flipV="1">
              <a:off x="514" y="416"/>
              <a:ext cx="794" cy="19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0" name="文本框 9233">
              <a:extLst>
                <a:ext uri="{FF2B5EF4-FFF2-40B4-BE49-F238E27FC236}">
                  <a16:creationId xmlns:a16="http://schemas.microsoft.com/office/drawing/2014/main" id="{F2C025C2-E9B9-4376-B199-9926B0F494E2}"/>
                </a:ext>
              </a:extLst>
            </p:cNvPr>
            <p:cNvSpPr txBox="1">
              <a:spLocks noChangeArrowheads="1"/>
            </p:cNvSpPr>
            <p:nvPr/>
          </p:nvSpPr>
          <p:spPr bwMode="auto">
            <a:xfrm>
              <a:off x="1106" y="0"/>
              <a:ext cx="5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000">
                  <a:solidFill>
                    <a:srgbClr val="D8090F"/>
                  </a:solidFill>
                  <a:latin typeface="Arial" panose="020B0604020202020204" pitchFamily="34" charset="0"/>
                  <a:ea typeface="宋体" panose="02010600030101010101" pitchFamily="2" charset="-122"/>
                  <a:sym typeface="宋体" panose="02010600030101010101" pitchFamily="2" charset="-122"/>
                </a:rPr>
                <a:t>Tx</a:t>
              </a:r>
            </a:p>
          </p:txBody>
        </p:sp>
        <p:sp>
          <p:nvSpPr>
            <p:cNvPr id="43031" name="直接连接符 9234">
              <a:extLst>
                <a:ext uri="{FF2B5EF4-FFF2-40B4-BE49-F238E27FC236}">
                  <a16:creationId xmlns:a16="http://schemas.microsoft.com/office/drawing/2014/main" id="{5A2DBF4B-E57F-471F-B3CA-54945ED79C5D}"/>
                </a:ext>
              </a:extLst>
            </p:cNvPr>
            <p:cNvSpPr>
              <a:spLocks noChangeShapeType="1"/>
            </p:cNvSpPr>
            <p:nvPr/>
          </p:nvSpPr>
          <p:spPr bwMode="auto">
            <a:xfrm>
              <a:off x="1140" y="2015"/>
              <a:ext cx="454" cy="1"/>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2" name="文本框 9235">
              <a:extLst>
                <a:ext uri="{FF2B5EF4-FFF2-40B4-BE49-F238E27FC236}">
                  <a16:creationId xmlns:a16="http://schemas.microsoft.com/office/drawing/2014/main" id="{DC1BB277-C588-4935-9C51-D8FCDC218BB9}"/>
                </a:ext>
              </a:extLst>
            </p:cNvPr>
            <p:cNvSpPr txBox="1">
              <a:spLocks noChangeArrowheads="1"/>
            </p:cNvSpPr>
            <p:nvPr/>
          </p:nvSpPr>
          <p:spPr bwMode="auto">
            <a:xfrm>
              <a:off x="1021" y="1573"/>
              <a:ext cx="439" cy="484"/>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400">
                  <a:solidFill>
                    <a:srgbClr val="1D41D5"/>
                  </a:solidFill>
                  <a:latin typeface="Arial" panose="020B0604020202020204" pitchFamily="34" charset="0"/>
                  <a:ea typeface="宋体" panose="02010600030101010101" pitchFamily="2" charset="-122"/>
                  <a:sym typeface="宋体" panose="02010600030101010101" pitchFamily="2" charset="-122"/>
                </a:rPr>
                <a:t>d</a:t>
              </a:r>
            </a:p>
          </p:txBody>
        </p:sp>
      </p:grpSp>
      <p:sp>
        <p:nvSpPr>
          <p:cNvPr id="9238" name="文本框 9237">
            <a:extLst>
              <a:ext uri="{FF2B5EF4-FFF2-40B4-BE49-F238E27FC236}">
                <a16:creationId xmlns:a16="http://schemas.microsoft.com/office/drawing/2014/main" id="{028779BE-26F9-4C83-8D34-4FA9810358A5}"/>
              </a:ext>
            </a:extLst>
          </p:cNvPr>
          <p:cNvSpPr txBox="1">
            <a:spLocks noChangeArrowheads="1"/>
          </p:cNvSpPr>
          <p:nvPr/>
        </p:nvSpPr>
        <p:spPr bwMode="auto">
          <a:xfrm>
            <a:off x="7273925" y="5240338"/>
            <a:ext cx="187007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900">
                <a:latin typeface="Arial" panose="020B0604020202020204" pitchFamily="34" charset="0"/>
                <a:ea typeface="宋体" panose="02010600030101010101" pitchFamily="2" charset="-122"/>
                <a:sym typeface="宋体" panose="02010600030101010101" pitchFamily="2" charset="-122"/>
              </a:rPr>
              <a:t>T</a:t>
            </a:r>
            <a:r>
              <a:rPr lang="zh-CN" altLang="en-US" sz="900">
                <a:latin typeface="Arial" panose="020B0604020202020204" pitchFamily="34" charset="0"/>
                <a:ea typeface="宋体" panose="02010600030101010101" pitchFamily="2" charset="-122"/>
                <a:sym typeface="宋体" panose="02010600030101010101" pitchFamily="2" charset="-122"/>
              </a:rPr>
              <a:t>为相机间距，单位</a:t>
            </a:r>
            <a:r>
              <a:rPr lang="en-US" altLang="zh-CN" sz="900">
                <a:latin typeface="Arial" panose="020B0604020202020204" pitchFamily="34" charset="0"/>
                <a:ea typeface="宋体" panose="02010600030101010101" pitchFamily="2" charset="-122"/>
                <a:sym typeface="宋体" panose="02010600030101010101" pitchFamily="2" charset="-122"/>
              </a:rPr>
              <a:t>m</a:t>
            </a:r>
          </a:p>
          <a:p>
            <a:pPr eaLnBrk="1" hangingPunct="1">
              <a:lnSpc>
                <a:spcPct val="100000"/>
              </a:lnSpc>
              <a:spcBef>
                <a:spcPct val="0"/>
              </a:spcBef>
              <a:buClrTx/>
              <a:buSzTx/>
              <a:buFont typeface="Arial" panose="020B0604020202020204" pitchFamily="34" charset="0"/>
              <a:buNone/>
            </a:pPr>
            <a:r>
              <a:rPr lang="en-US" altLang="zh-CN" sz="900">
                <a:latin typeface="Arial" panose="020B0604020202020204" pitchFamily="34" charset="0"/>
                <a:ea typeface="宋体" panose="02010600030101010101" pitchFamily="2" charset="-122"/>
                <a:sym typeface="宋体" panose="02010600030101010101" pitchFamily="2" charset="-122"/>
              </a:rPr>
              <a:t>Xl, Xr</a:t>
            </a:r>
            <a:r>
              <a:rPr lang="zh-CN" altLang="en-US" sz="900">
                <a:latin typeface="Arial" panose="020B0604020202020204" pitchFamily="34" charset="0"/>
                <a:ea typeface="宋体" panose="02010600030101010101" pitchFamily="2" charset="-122"/>
                <a:sym typeface="宋体" panose="02010600030101010101" pitchFamily="2" charset="-122"/>
              </a:rPr>
              <a:t>分别为</a:t>
            </a:r>
            <a:r>
              <a:rPr lang="en-US" altLang="zh-CN" sz="900">
                <a:latin typeface="Arial" panose="020B0604020202020204" pitchFamily="34" charset="0"/>
                <a:ea typeface="宋体" panose="02010600030101010101" pitchFamily="2" charset="-122"/>
                <a:sym typeface="宋体" panose="02010600030101010101" pitchFamily="2" charset="-122"/>
              </a:rPr>
              <a:t>principal point</a:t>
            </a:r>
          </a:p>
          <a:p>
            <a:pPr eaLnBrk="1" hangingPunct="1">
              <a:lnSpc>
                <a:spcPct val="100000"/>
              </a:lnSpc>
              <a:spcBef>
                <a:spcPct val="0"/>
              </a:spcBef>
              <a:buClrTx/>
              <a:buSzTx/>
              <a:buFont typeface="Arial" panose="020B0604020202020204" pitchFamily="34" charset="0"/>
              <a:buNone/>
            </a:pPr>
            <a:r>
              <a:rPr lang="zh-CN" altLang="en-US" sz="900">
                <a:latin typeface="Arial" panose="020B0604020202020204" pitchFamily="34" charset="0"/>
                <a:ea typeface="宋体" panose="02010600030101010101" pitchFamily="2" charset="-122"/>
                <a:sym typeface="宋体" panose="02010600030101010101" pitchFamily="2" charset="-122"/>
              </a:rPr>
              <a:t>在图像的横坐标</a:t>
            </a:r>
          </a:p>
          <a:p>
            <a:pPr eaLnBrk="1" hangingPunct="1">
              <a:lnSpc>
                <a:spcPct val="100000"/>
              </a:lnSpc>
              <a:spcBef>
                <a:spcPct val="0"/>
              </a:spcBef>
              <a:buClrTx/>
              <a:buSzTx/>
              <a:buFont typeface="Arial" panose="020B0604020202020204" pitchFamily="34" charset="0"/>
              <a:buNone/>
            </a:pPr>
            <a:r>
              <a:rPr lang="en-US" altLang="zh-CN" sz="900">
                <a:latin typeface="Arial" panose="020B0604020202020204" pitchFamily="34" charset="0"/>
                <a:ea typeface="宋体" panose="02010600030101010101" pitchFamily="2" charset="-122"/>
                <a:sym typeface="宋体" panose="02010600030101010101" pitchFamily="2" charset="-122"/>
              </a:rPr>
              <a:t>d</a:t>
            </a:r>
            <a:r>
              <a:rPr lang="zh-CN" altLang="en-US" sz="900">
                <a:latin typeface="Arial" panose="020B0604020202020204" pitchFamily="34" charset="0"/>
                <a:ea typeface="宋体" panose="02010600030101010101" pitchFamily="2" charset="-122"/>
                <a:sym typeface="宋体" panose="02010600030101010101" pitchFamily="2" charset="-122"/>
              </a:rPr>
              <a:t>为视差，单位均为</a:t>
            </a:r>
            <a:r>
              <a:rPr lang="en-US" altLang="zh-CN" sz="900">
                <a:latin typeface="Arial" panose="020B0604020202020204" pitchFamily="34" charset="0"/>
                <a:ea typeface="宋体" panose="02010600030101010101" pitchFamily="2" charset="-122"/>
                <a:sym typeface="宋体" panose="02010600030101010101" pitchFamily="2" charset="-122"/>
              </a:rPr>
              <a:t>pix</a:t>
            </a:r>
          </a:p>
        </p:txBody>
      </p:sp>
      <p:sp>
        <p:nvSpPr>
          <p:cNvPr id="2" name="文本框 1">
            <a:extLst>
              <a:ext uri="{FF2B5EF4-FFF2-40B4-BE49-F238E27FC236}">
                <a16:creationId xmlns:a16="http://schemas.microsoft.com/office/drawing/2014/main" id="{FE7B95DE-1AD6-4CA2-A7F5-E94E7300BDC4}"/>
              </a:ext>
            </a:extLst>
          </p:cNvPr>
          <p:cNvSpPr txBox="1">
            <a:spLocks noChangeArrowheads="1"/>
          </p:cNvSpPr>
          <p:nvPr/>
        </p:nvSpPr>
        <p:spPr bwMode="auto">
          <a:xfrm>
            <a:off x="7462838" y="4075113"/>
            <a:ext cx="1492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dirty="0"/>
              <a:t>Z=T*f/d</a:t>
            </a:r>
          </a:p>
        </p:txBody>
      </p:sp>
    </p:spTree>
    <p:extLst>
      <p:ext uri="{BB962C8B-B14F-4D97-AF65-F5344CB8AC3E}">
        <p14:creationId xmlns:p14="http://schemas.microsoft.com/office/powerpoint/2010/main" val="22269192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28"/>
                                        </p:tgtEl>
                                        <p:attrNameLst>
                                          <p:attrName>style.visibility</p:attrName>
                                        </p:attrNameLst>
                                      </p:cBhvr>
                                      <p:to>
                                        <p:strVal val="visible"/>
                                      </p:to>
                                    </p:set>
                                    <p:animEffect transition="in" filter="blinds(horizontal)">
                                      <p:cBhvr>
                                        <p:cTn id="7" dur="500"/>
                                        <p:tgtEl>
                                          <p:spTgt spid="92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230"/>
                                        </p:tgtEl>
                                        <p:attrNameLst>
                                          <p:attrName>style.visibility</p:attrName>
                                        </p:attrNameLst>
                                      </p:cBhvr>
                                      <p:to>
                                        <p:strVal val="visible"/>
                                      </p:to>
                                    </p:set>
                                    <p:animEffect transition="in" filter="blinds(horizontal)">
                                      <p:cBhvr>
                                        <p:cTn id="12" dur="500"/>
                                        <p:tgtEl>
                                          <p:spTgt spid="92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9238"/>
                                        </p:tgtEl>
                                        <p:attrNameLst>
                                          <p:attrName>style.visibility</p:attrName>
                                        </p:attrNameLst>
                                      </p:cBhvr>
                                      <p:to>
                                        <p:strVal val="visible"/>
                                      </p:to>
                                    </p:set>
                                    <p:animEffect transition="in" filter="wipe(down)">
                                      <p:cBhvr>
                                        <p:cTn id="17" dur="580">
                                          <p:stCondLst>
                                            <p:cond delay="0"/>
                                          </p:stCondLst>
                                        </p:cTn>
                                        <p:tgtEl>
                                          <p:spTgt spid="9238"/>
                                        </p:tgtEl>
                                      </p:cBhvr>
                                    </p:animEffect>
                                    <p:anim calcmode="lin" valueType="num">
                                      <p:cBhvr>
                                        <p:cTn id="18" dur="1822" tmFilter="0,0; 0.14,0.36; 0.43,0.73; 0.71,0.91; 1.0,1.0">
                                          <p:stCondLst>
                                            <p:cond delay="0"/>
                                          </p:stCondLst>
                                        </p:cTn>
                                        <p:tgtEl>
                                          <p:spTgt spid="9238"/>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238"/>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238"/>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238"/>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238"/>
                                        </p:tgtEl>
                                        <p:attrNameLst>
                                          <p:attrName>ppt_y</p:attrName>
                                        </p:attrNameLst>
                                      </p:cBhvr>
                                      <p:tavLst>
                                        <p:tav tm="0" fmla="#ppt_y-sin(pi*$)/81">
                                          <p:val>
                                            <p:fltVal val="0"/>
                                          </p:val>
                                        </p:tav>
                                        <p:tav tm="100000">
                                          <p:val>
                                            <p:fltVal val="1"/>
                                          </p:val>
                                        </p:tav>
                                      </p:tavLst>
                                    </p:anim>
                                    <p:animScale>
                                      <p:cBhvr>
                                        <p:cTn id="23" dur="26">
                                          <p:stCondLst>
                                            <p:cond delay="650"/>
                                          </p:stCondLst>
                                        </p:cTn>
                                        <p:tgtEl>
                                          <p:spTgt spid="9238"/>
                                        </p:tgtEl>
                                      </p:cBhvr>
                                      <p:to x="100000" y="60000"/>
                                    </p:animScale>
                                    <p:animScale>
                                      <p:cBhvr>
                                        <p:cTn id="24" dur="166" decel="50000">
                                          <p:stCondLst>
                                            <p:cond delay="676"/>
                                          </p:stCondLst>
                                        </p:cTn>
                                        <p:tgtEl>
                                          <p:spTgt spid="9238"/>
                                        </p:tgtEl>
                                      </p:cBhvr>
                                      <p:to x="100000" y="100000"/>
                                    </p:animScale>
                                    <p:animScale>
                                      <p:cBhvr>
                                        <p:cTn id="25" dur="26">
                                          <p:stCondLst>
                                            <p:cond delay="1312"/>
                                          </p:stCondLst>
                                        </p:cTn>
                                        <p:tgtEl>
                                          <p:spTgt spid="9238"/>
                                        </p:tgtEl>
                                      </p:cBhvr>
                                      <p:to x="100000" y="80000"/>
                                    </p:animScale>
                                    <p:animScale>
                                      <p:cBhvr>
                                        <p:cTn id="26" dur="166" decel="50000">
                                          <p:stCondLst>
                                            <p:cond delay="1338"/>
                                          </p:stCondLst>
                                        </p:cTn>
                                        <p:tgtEl>
                                          <p:spTgt spid="9238"/>
                                        </p:tgtEl>
                                      </p:cBhvr>
                                      <p:to x="100000" y="100000"/>
                                    </p:animScale>
                                    <p:animScale>
                                      <p:cBhvr>
                                        <p:cTn id="27" dur="26">
                                          <p:stCondLst>
                                            <p:cond delay="1642"/>
                                          </p:stCondLst>
                                        </p:cTn>
                                        <p:tgtEl>
                                          <p:spTgt spid="9238"/>
                                        </p:tgtEl>
                                      </p:cBhvr>
                                      <p:to x="100000" y="90000"/>
                                    </p:animScale>
                                    <p:animScale>
                                      <p:cBhvr>
                                        <p:cTn id="28" dur="166" decel="50000">
                                          <p:stCondLst>
                                            <p:cond delay="1668"/>
                                          </p:stCondLst>
                                        </p:cTn>
                                        <p:tgtEl>
                                          <p:spTgt spid="9238"/>
                                        </p:tgtEl>
                                      </p:cBhvr>
                                      <p:to x="100000" y="100000"/>
                                    </p:animScale>
                                    <p:animScale>
                                      <p:cBhvr>
                                        <p:cTn id="29" dur="26">
                                          <p:stCondLst>
                                            <p:cond delay="1808"/>
                                          </p:stCondLst>
                                        </p:cTn>
                                        <p:tgtEl>
                                          <p:spTgt spid="9238"/>
                                        </p:tgtEl>
                                      </p:cBhvr>
                                      <p:to x="100000" y="95000"/>
                                    </p:animScale>
                                    <p:animScale>
                                      <p:cBhvr>
                                        <p:cTn id="30" dur="166" decel="50000">
                                          <p:stCondLst>
                                            <p:cond delay="1834"/>
                                          </p:stCondLst>
                                        </p:cTn>
                                        <p:tgtEl>
                                          <p:spTgt spid="9238"/>
                                        </p:tgtEl>
                                      </p:cBhvr>
                                      <p:to x="100000" y="100000"/>
                                    </p:animScale>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1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p:cTn id="35" dur="500" fill="hold"/>
                                        <p:tgtEl>
                                          <p:spTgt spid="2"/>
                                        </p:tgtEl>
                                        <p:attrNameLst>
                                          <p:attrName>ppt_w</p:attrName>
                                        </p:attrNameLst>
                                      </p:cBhvr>
                                      <p:tavLst>
                                        <p:tav tm="0">
                                          <p:val>
                                            <p:fltVal val="0"/>
                                          </p:val>
                                        </p:tav>
                                        <p:tav tm="100000">
                                          <p:val>
                                            <p:strVal val="#ppt_w"/>
                                          </p:val>
                                        </p:tav>
                                      </p:tavLst>
                                    </p:anim>
                                    <p:anim calcmode="lin" valueType="num">
                                      <p:cBhvr>
                                        <p:cTn id="36"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8" grpId="0"/>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1317D664-4A6D-47A0-894D-CDAC832F4375}"/>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sp>
        <p:nvSpPr>
          <p:cNvPr id="43014" name="Rectangle 5">
            <a:extLst>
              <a:ext uri="{FF2B5EF4-FFF2-40B4-BE49-F238E27FC236}">
                <a16:creationId xmlns:a16="http://schemas.microsoft.com/office/drawing/2014/main" id="{429789F3-DE10-45EA-8875-6A17248A893A}"/>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3015" name="Picture 12" descr="underline_base">
            <a:extLst>
              <a:ext uri="{FF2B5EF4-FFF2-40B4-BE49-F238E27FC236}">
                <a16:creationId xmlns:a16="http://schemas.microsoft.com/office/drawing/2014/main" id="{13DB194B-9E92-4590-BF3C-97772FEB9F4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69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3">
            <a:extLst>
              <a:ext uri="{FF2B5EF4-FFF2-40B4-BE49-F238E27FC236}">
                <a16:creationId xmlns:a16="http://schemas.microsoft.com/office/drawing/2014/main" id="{F49310E3-F7E7-469B-811D-14827061AEFB}"/>
              </a:ext>
            </a:extLst>
          </p:cNvPr>
          <p:cNvSpPr txBox="1">
            <a:spLocks noChangeArrowheads="1"/>
          </p:cNvSpPr>
          <p:nvPr/>
        </p:nvSpPr>
        <p:spPr>
          <a:xfrm>
            <a:off x="195556" y="1477517"/>
            <a:ext cx="8229600" cy="3785823"/>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t>特征点：图像当中具有代表性的部分</a:t>
            </a:r>
            <a:endParaRPr lang="en-US" altLang="zh-CN" dirty="0"/>
          </a:p>
          <a:p>
            <a:pPr lvl="1"/>
            <a:r>
              <a:rPr lang="zh-CN" altLang="en-US" dirty="0"/>
              <a:t>可重复性</a:t>
            </a:r>
            <a:r>
              <a:rPr lang="en-US" altLang="zh-CN" dirty="0"/>
              <a:t>:   </a:t>
            </a:r>
            <a:r>
              <a:rPr lang="zh-CN" altLang="en-US" dirty="0"/>
              <a:t>在不同图像中能重现</a:t>
            </a:r>
            <a:endParaRPr lang="en-US" altLang="zh-CN" dirty="0"/>
          </a:p>
          <a:p>
            <a:pPr lvl="1"/>
            <a:r>
              <a:rPr lang="zh-CN" altLang="en-US" dirty="0"/>
              <a:t>可区别性</a:t>
            </a:r>
            <a:r>
              <a:rPr lang="en-US" altLang="zh-CN" dirty="0"/>
              <a:t>:   </a:t>
            </a:r>
            <a:r>
              <a:rPr lang="zh-CN" altLang="en-US" dirty="0"/>
              <a:t>不同的点有不同的表达</a:t>
            </a:r>
            <a:endParaRPr lang="en-US" altLang="zh-CN" dirty="0"/>
          </a:p>
          <a:p>
            <a:pPr lvl="1"/>
            <a:r>
              <a:rPr lang="zh-CN" altLang="en-US" dirty="0"/>
              <a:t>高效</a:t>
            </a:r>
            <a:r>
              <a:rPr lang="en-US" altLang="zh-CN" dirty="0"/>
              <a:t>:          </a:t>
            </a:r>
            <a:r>
              <a:rPr lang="zh-CN" altLang="en-US" dirty="0"/>
              <a:t>特征点数量应远小于像素的数量</a:t>
            </a:r>
            <a:endParaRPr lang="en-US" altLang="zh-CN" dirty="0"/>
          </a:p>
          <a:p>
            <a:pPr lvl="1"/>
            <a:r>
              <a:rPr lang="zh-CN" altLang="en-US" dirty="0"/>
              <a:t>本地</a:t>
            </a:r>
            <a:r>
              <a:rPr lang="en-US" altLang="zh-CN" dirty="0"/>
              <a:t>:          </a:t>
            </a:r>
            <a:r>
              <a:rPr lang="zh-CN" altLang="en-US" dirty="0"/>
              <a:t>特征仅与一小片图像区域相关</a:t>
            </a:r>
            <a:endParaRPr lang="en-US" altLang="zh-CN" dirty="0"/>
          </a:p>
          <a:p>
            <a:r>
              <a:rPr lang="zh-CN" altLang="en-US" dirty="0"/>
              <a:t>特征点的信息</a:t>
            </a:r>
            <a:endParaRPr lang="en-US" altLang="zh-CN" dirty="0"/>
          </a:p>
          <a:p>
            <a:pPr lvl="1"/>
            <a:r>
              <a:rPr lang="zh-CN" altLang="en-US" dirty="0"/>
              <a:t>位置、大小、方向、评分等</a:t>
            </a:r>
            <a:r>
              <a:rPr lang="en-US" altLang="zh-CN" dirty="0"/>
              <a:t>——</a:t>
            </a:r>
            <a:r>
              <a:rPr lang="zh-CN" altLang="en-US" dirty="0"/>
              <a:t>关键点</a:t>
            </a:r>
            <a:r>
              <a:rPr lang="en-US" altLang="zh-CN" dirty="0"/>
              <a:t>(</a:t>
            </a:r>
            <a:r>
              <a:rPr lang="en-US" altLang="zh-CN" dirty="0">
                <a:solidFill>
                  <a:srgbClr val="00B050"/>
                </a:solidFill>
              </a:rPr>
              <a:t>Key point</a:t>
            </a:r>
            <a:r>
              <a:rPr lang="en-US" altLang="zh-CN" dirty="0"/>
              <a:t>)</a:t>
            </a:r>
          </a:p>
          <a:p>
            <a:pPr lvl="1"/>
            <a:r>
              <a:rPr lang="zh-CN" altLang="en-US" dirty="0"/>
              <a:t>特征点周围的图像信息</a:t>
            </a:r>
            <a:r>
              <a:rPr lang="en-US" altLang="zh-CN" dirty="0"/>
              <a:t>——</a:t>
            </a:r>
            <a:r>
              <a:rPr lang="zh-CN" altLang="en-US" dirty="0"/>
              <a:t>描述子（</a:t>
            </a:r>
            <a:r>
              <a:rPr lang="en-US" altLang="zh-CN" dirty="0">
                <a:solidFill>
                  <a:srgbClr val="00B050"/>
                </a:solidFill>
              </a:rPr>
              <a:t>Descriptor</a:t>
            </a:r>
            <a:r>
              <a:rPr lang="zh-CN" altLang="en-US" dirty="0"/>
              <a:t>）</a:t>
            </a:r>
            <a:endParaRPr lang="en-US" altLang="zh-CN" dirty="0"/>
          </a:p>
          <a:p>
            <a:pPr lvl="1"/>
            <a:endParaRPr lang="en-US" altLang="zh-CN" dirty="0"/>
          </a:p>
          <a:p>
            <a:r>
              <a:rPr lang="zh-CN" altLang="en-US" dirty="0"/>
              <a:t>例子：</a:t>
            </a:r>
            <a:r>
              <a:rPr lang="en-US" altLang="zh-CN" dirty="0"/>
              <a:t>SIFT/SURF/ORB	</a:t>
            </a:r>
            <a:r>
              <a:rPr lang="zh-CN" altLang="en-US" dirty="0"/>
              <a:t>见</a:t>
            </a:r>
            <a:r>
              <a:rPr lang="en-US" altLang="zh-CN" dirty="0" err="1"/>
              <a:t>OpenCV</a:t>
            </a:r>
            <a:r>
              <a:rPr lang="en-US" altLang="zh-CN" dirty="0"/>
              <a:t> features2d</a:t>
            </a:r>
            <a:r>
              <a:rPr lang="zh-CN" altLang="en-US" dirty="0"/>
              <a:t>模块</a:t>
            </a:r>
          </a:p>
          <a:p>
            <a:pPr marL="514350" indent="-514350" defTabSz="914400">
              <a:lnSpc>
                <a:spcPct val="125000"/>
              </a:lnSpc>
              <a:spcBef>
                <a:spcPts val="0"/>
              </a:spcBef>
              <a:buClr>
                <a:srgbClr val="6F1B1B"/>
              </a:buClr>
              <a:defRPr/>
            </a:pPr>
            <a:endParaRPr lang="en-US" altLang="zh-CN" sz="2800" dirty="0">
              <a:latin typeface="黑体" panose="02010609060101010101" pitchFamily="49" charset="-122"/>
              <a:ea typeface="黑体" panose="02010609060101010101" pitchFamily="49" charset="-122"/>
            </a:endParaRPr>
          </a:p>
        </p:txBody>
      </p:sp>
      <p:pic>
        <p:nvPicPr>
          <p:cNvPr id="26" name="图片 25">
            <a:extLst>
              <a:ext uri="{FF2B5EF4-FFF2-40B4-BE49-F238E27FC236}">
                <a16:creationId xmlns:a16="http://schemas.microsoft.com/office/drawing/2014/main" id="{25BE788F-F6E1-45AD-A5E1-D3DE671258B0}"/>
              </a:ext>
            </a:extLst>
          </p:cNvPr>
          <p:cNvPicPr>
            <a:picLocks noChangeAspect="1"/>
          </p:cNvPicPr>
          <p:nvPr/>
        </p:nvPicPr>
        <p:blipFill>
          <a:blip r:embed="rId4"/>
          <a:stretch>
            <a:fillRect/>
          </a:stretch>
        </p:blipFill>
        <p:spPr>
          <a:xfrm>
            <a:off x="5585281" y="1308100"/>
            <a:ext cx="3145363" cy="1369025"/>
          </a:xfrm>
          <a:prstGeom prst="rect">
            <a:avLst/>
          </a:prstGeom>
        </p:spPr>
      </p:pic>
      <p:sp>
        <p:nvSpPr>
          <p:cNvPr id="27" name="文本框 26">
            <a:extLst>
              <a:ext uri="{FF2B5EF4-FFF2-40B4-BE49-F238E27FC236}">
                <a16:creationId xmlns:a16="http://schemas.microsoft.com/office/drawing/2014/main" id="{C8E5C447-0E9D-4DDC-B045-A519EBE50BB3}"/>
              </a:ext>
            </a:extLst>
          </p:cNvPr>
          <p:cNvSpPr txBox="1"/>
          <p:nvPr/>
        </p:nvSpPr>
        <p:spPr>
          <a:xfrm>
            <a:off x="5585281" y="2724097"/>
            <a:ext cx="3182481" cy="646331"/>
          </a:xfrm>
          <a:prstGeom prst="rect">
            <a:avLst/>
          </a:prstGeom>
          <a:noFill/>
        </p:spPr>
        <p:txBody>
          <a:bodyPr wrap="square" rtlCol="0">
            <a:spAutoFit/>
          </a:bodyPr>
          <a:lstStyle/>
          <a:p>
            <a:pPr algn="ctr"/>
            <a:r>
              <a:rPr lang="zh-CN" altLang="en-US" dirty="0"/>
              <a:t>特征描述应该在光照、视角发生少量变化时仍能保持一致</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文本框 8193">
            <a:extLst>
              <a:ext uri="{FF2B5EF4-FFF2-40B4-BE49-F238E27FC236}">
                <a16:creationId xmlns:a16="http://schemas.microsoft.com/office/drawing/2014/main" id="{3720D3A6-E3DB-46C6-BDD0-BE53386EA7B0}"/>
              </a:ext>
            </a:extLst>
          </p:cNvPr>
          <p:cNvSpPr txBox="1">
            <a:spLocks noChangeArrowheads="1"/>
          </p:cNvSpPr>
          <p:nvPr/>
        </p:nvSpPr>
        <p:spPr bwMode="auto">
          <a:xfrm>
            <a:off x="577850" y="946150"/>
            <a:ext cx="14670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000" dirty="0">
                <a:solidFill>
                  <a:schemeClr val="accent2"/>
                </a:solidFill>
                <a:ea typeface="微软雅黑" panose="020B0503020204020204" pitchFamily="34" charset="-122"/>
                <a:sym typeface="宋体" panose="02010600030101010101" pitchFamily="2" charset="-122"/>
              </a:rPr>
              <a:t>图像特征点</a:t>
            </a:r>
          </a:p>
        </p:txBody>
      </p:sp>
      <p:sp>
        <p:nvSpPr>
          <p:cNvPr id="49155" name="文本框 8194">
            <a:extLst>
              <a:ext uri="{FF2B5EF4-FFF2-40B4-BE49-F238E27FC236}">
                <a16:creationId xmlns:a16="http://schemas.microsoft.com/office/drawing/2014/main" id="{017E1998-C01B-4801-8AB4-A19A4D3DFE07}"/>
              </a:ext>
            </a:extLst>
          </p:cNvPr>
          <p:cNvSpPr txBox="1">
            <a:spLocks noChangeArrowheads="1"/>
          </p:cNvSpPr>
          <p:nvPr/>
        </p:nvSpPr>
        <p:spPr bwMode="auto">
          <a:xfrm>
            <a:off x="504825" y="1241425"/>
            <a:ext cx="48815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800">
                <a:latin typeface="MS PGothic" panose="020B0600070205080204" pitchFamily="34" charset="-128"/>
                <a:sym typeface="宋体" panose="02010600030101010101" pitchFamily="2" charset="-122"/>
              </a:rPr>
              <a:t>要求</a:t>
            </a:r>
            <a:r>
              <a:rPr lang="en-US" altLang="zh-CN" sz="1800">
                <a:latin typeface="MS PGothic" panose="020B0600070205080204" pitchFamily="34" charset="-128"/>
                <a:sym typeface="宋体" panose="02010600030101010101" pitchFamily="2" charset="-122"/>
              </a:rPr>
              <a:t>detector</a:t>
            </a:r>
            <a:r>
              <a:rPr lang="zh-CN" altLang="en-US" sz="1800">
                <a:latin typeface="MS PGothic" panose="020B0600070205080204" pitchFamily="34" charset="-128"/>
                <a:sym typeface="宋体" panose="02010600030101010101" pitchFamily="2" charset="-122"/>
              </a:rPr>
              <a:t>找到的特征点具有重复性和稳定性</a:t>
            </a:r>
          </a:p>
        </p:txBody>
      </p:sp>
      <p:pic>
        <p:nvPicPr>
          <p:cNvPr id="49156" name="图片 8195">
            <a:extLst>
              <a:ext uri="{FF2B5EF4-FFF2-40B4-BE49-F238E27FC236}">
                <a16:creationId xmlns:a16="http://schemas.microsoft.com/office/drawing/2014/main" id="{CDE70720-90BC-48D9-B190-40DDEDC5A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238" y="1843088"/>
            <a:ext cx="3563937" cy="171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文本框 8196">
            <a:extLst>
              <a:ext uri="{FF2B5EF4-FFF2-40B4-BE49-F238E27FC236}">
                <a16:creationId xmlns:a16="http://schemas.microsoft.com/office/drawing/2014/main" id="{89255E0A-4FF8-4472-9DB3-01A41DB70A0D}"/>
              </a:ext>
            </a:extLst>
          </p:cNvPr>
          <p:cNvSpPr txBox="1">
            <a:spLocks noChangeArrowheads="1"/>
          </p:cNvSpPr>
          <p:nvPr/>
        </p:nvSpPr>
        <p:spPr bwMode="auto">
          <a:xfrm>
            <a:off x="504825" y="1781175"/>
            <a:ext cx="17526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Char char="•"/>
            </a:pPr>
            <a:r>
              <a:rPr lang="en-US" altLang="zh-CN" sz="1400">
                <a:latin typeface="MS PGothic" panose="020B0600070205080204" pitchFamily="34" charset="-128"/>
                <a:sym typeface="宋体" panose="02010600030101010101" pitchFamily="2" charset="-122"/>
              </a:rPr>
              <a:t> differents viewpoint</a:t>
            </a:r>
          </a:p>
          <a:p>
            <a:pPr eaLnBrk="1" hangingPunct="1">
              <a:lnSpc>
                <a:spcPct val="100000"/>
              </a:lnSpc>
              <a:spcBef>
                <a:spcPct val="0"/>
              </a:spcBef>
              <a:buClrTx/>
              <a:buSzTx/>
              <a:buFont typeface="Arial" panose="020B0604020202020204" pitchFamily="34" charset="0"/>
              <a:buNone/>
            </a:pPr>
            <a:r>
              <a:rPr lang="en-US" altLang="zh-CN" sz="1400">
                <a:latin typeface="MS PGothic" panose="020B0600070205080204" pitchFamily="34" charset="-128"/>
                <a:sym typeface="宋体" panose="02010600030101010101" pitchFamily="2" charset="-122"/>
              </a:rPr>
              <a:t>  </a:t>
            </a:r>
            <a:r>
              <a:rPr lang="zh-CN" altLang="en-US" sz="1200">
                <a:latin typeface="MS PGothic" panose="020B0600070205080204" pitchFamily="34" charset="-128"/>
                <a:sym typeface="宋体" panose="02010600030101010101" pitchFamily="2" charset="-122"/>
              </a:rPr>
              <a:t>光照、尺度、旋转</a:t>
            </a:r>
            <a:r>
              <a:rPr lang="en-US" altLang="zh-CN" sz="1200">
                <a:latin typeface="MS PGothic" panose="020B0600070205080204" pitchFamily="34" charset="-128"/>
                <a:sym typeface="宋体" panose="02010600030101010101" pitchFamily="2" charset="-122"/>
              </a:rPr>
              <a:t>…</a:t>
            </a:r>
          </a:p>
        </p:txBody>
      </p:sp>
      <p:pic>
        <p:nvPicPr>
          <p:cNvPr id="49158" name="图片 8197">
            <a:extLst>
              <a:ext uri="{FF2B5EF4-FFF2-40B4-BE49-F238E27FC236}">
                <a16:creationId xmlns:a16="http://schemas.microsoft.com/office/drawing/2014/main" id="{614C2406-9E93-48A0-BF42-FC60A303EA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000" y="3616325"/>
            <a:ext cx="5973763" cy="319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Rectangle 2">
            <a:extLst>
              <a:ext uri="{FF2B5EF4-FFF2-40B4-BE49-F238E27FC236}">
                <a16:creationId xmlns:a16="http://schemas.microsoft.com/office/drawing/2014/main" id="{C264FEE8-9964-476A-825A-B5B21185A163}"/>
              </a:ext>
            </a:extLst>
          </p:cNvPr>
          <p:cNvSpPr>
            <a:spLocks noGrp="1" noChangeArrowheads="1"/>
          </p:cNvSpPr>
          <p:nvPr>
            <p:ph type="title"/>
          </p:nvPr>
        </p:nvSpPr>
        <p:spPr>
          <a:xfrm>
            <a:off x="315913" y="20638"/>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49160" name="Picture 12" descr="underline_base">
            <a:extLst>
              <a:ext uri="{FF2B5EF4-FFF2-40B4-BE49-F238E27FC236}">
                <a16:creationId xmlns:a16="http://schemas.microsoft.com/office/drawing/2014/main" id="{AC938922-C53A-4133-9106-78290642C9F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13" y="752475"/>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01642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文本框 8193">
            <a:extLst>
              <a:ext uri="{FF2B5EF4-FFF2-40B4-BE49-F238E27FC236}">
                <a16:creationId xmlns:a16="http://schemas.microsoft.com/office/drawing/2014/main" id="{3720D3A6-E3DB-46C6-BDD0-BE53386EA7B0}"/>
              </a:ext>
            </a:extLst>
          </p:cNvPr>
          <p:cNvSpPr txBox="1">
            <a:spLocks noChangeArrowheads="1"/>
          </p:cNvSpPr>
          <p:nvPr/>
        </p:nvSpPr>
        <p:spPr bwMode="auto">
          <a:xfrm>
            <a:off x="577850" y="946150"/>
            <a:ext cx="9236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dirty="0">
                <a:solidFill>
                  <a:schemeClr val="accent2"/>
                </a:solidFill>
                <a:ea typeface="微软雅黑" panose="020B0503020204020204" pitchFamily="34" charset="-122"/>
                <a:sym typeface="宋体" panose="02010600030101010101" pitchFamily="2" charset="-122"/>
              </a:rPr>
              <a:t>affine</a:t>
            </a:r>
            <a:endParaRPr lang="zh-CN" altLang="en-US" sz="2000" dirty="0">
              <a:solidFill>
                <a:schemeClr val="accent2"/>
              </a:solidFill>
              <a:ea typeface="微软雅黑" panose="020B0503020204020204" pitchFamily="34" charset="-122"/>
              <a:sym typeface="宋体" panose="02010600030101010101" pitchFamily="2" charset="-122"/>
            </a:endParaRPr>
          </a:p>
        </p:txBody>
      </p:sp>
      <p:sp>
        <p:nvSpPr>
          <p:cNvPr id="49159" name="Rectangle 2">
            <a:extLst>
              <a:ext uri="{FF2B5EF4-FFF2-40B4-BE49-F238E27FC236}">
                <a16:creationId xmlns:a16="http://schemas.microsoft.com/office/drawing/2014/main" id="{C264FEE8-9964-476A-825A-B5B21185A163}"/>
              </a:ext>
            </a:extLst>
          </p:cNvPr>
          <p:cNvSpPr>
            <a:spLocks noGrp="1" noChangeArrowheads="1"/>
          </p:cNvSpPr>
          <p:nvPr>
            <p:ph type="title"/>
          </p:nvPr>
        </p:nvSpPr>
        <p:spPr>
          <a:xfrm>
            <a:off x="315913" y="20638"/>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49160" name="Picture 12" descr="underline_base">
            <a:extLst>
              <a:ext uri="{FF2B5EF4-FFF2-40B4-BE49-F238E27FC236}">
                <a16:creationId xmlns:a16="http://schemas.microsoft.com/office/drawing/2014/main" id="{AC938922-C53A-4133-9106-78290642C9F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752475"/>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56B615AB-1148-4238-B437-F32437B65D4B}"/>
              </a:ext>
            </a:extLst>
          </p:cNvPr>
          <p:cNvPicPr>
            <a:picLocks noChangeAspect="1"/>
          </p:cNvPicPr>
          <p:nvPr/>
        </p:nvPicPr>
        <p:blipFill>
          <a:blip r:embed="rId4"/>
          <a:stretch>
            <a:fillRect/>
          </a:stretch>
        </p:blipFill>
        <p:spPr>
          <a:xfrm>
            <a:off x="1039675" y="1346260"/>
            <a:ext cx="6797629" cy="5220152"/>
          </a:xfrm>
          <a:prstGeom prst="rect">
            <a:avLst/>
          </a:prstGeom>
        </p:spPr>
      </p:pic>
    </p:spTree>
    <p:extLst>
      <p:ext uri="{BB962C8B-B14F-4D97-AF65-F5344CB8AC3E}">
        <p14:creationId xmlns:p14="http://schemas.microsoft.com/office/powerpoint/2010/main" val="21829361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文本框 8193">
            <a:extLst>
              <a:ext uri="{FF2B5EF4-FFF2-40B4-BE49-F238E27FC236}">
                <a16:creationId xmlns:a16="http://schemas.microsoft.com/office/drawing/2014/main" id="{3720D3A6-E3DB-46C6-BDD0-BE53386EA7B0}"/>
              </a:ext>
            </a:extLst>
          </p:cNvPr>
          <p:cNvSpPr txBox="1">
            <a:spLocks noChangeArrowheads="1"/>
          </p:cNvSpPr>
          <p:nvPr/>
        </p:nvSpPr>
        <p:spPr bwMode="auto">
          <a:xfrm>
            <a:off x="577850" y="946150"/>
            <a:ext cx="9236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dirty="0">
                <a:solidFill>
                  <a:schemeClr val="accent2"/>
                </a:solidFill>
                <a:ea typeface="微软雅黑" panose="020B0503020204020204" pitchFamily="34" charset="-122"/>
                <a:sym typeface="宋体" panose="02010600030101010101" pitchFamily="2" charset="-122"/>
              </a:rPr>
              <a:t>affine</a:t>
            </a:r>
            <a:endParaRPr lang="zh-CN" altLang="en-US" sz="2000" dirty="0">
              <a:solidFill>
                <a:schemeClr val="accent2"/>
              </a:solidFill>
              <a:ea typeface="微软雅黑" panose="020B0503020204020204" pitchFamily="34" charset="-122"/>
              <a:sym typeface="宋体" panose="02010600030101010101" pitchFamily="2" charset="-122"/>
            </a:endParaRPr>
          </a:p>
        </p:txBody>
      </p:sp>
      <p:sp>
        <p:nvSpPr>
          <p:cNvPr id="49159" name="Rectangle 2">
            <a:extLst>
              <a:ext uri="{FF2B5EF4-FFF2-40B4-BE49-F238E27FC236}">
                <a16:creationId xmlns:a16="http://schemas.microsoft.com/office/drawing/2014/main" id="{C264FEE8-9964-476A-825A-B5B21185A163}"/>
              </a:ext>
            </a:extLst>
          </p:cNvPr>
          <p:cNvSpPr>
            <a:spLocks noGrp="1" noChangeArrowheads="1"/>
          </p:cNvSpPr>
          <p:nvPr>
            <p:ph type="title"/>
          </p:nvPr>
        </p:nvSpPr>
        <p:spPr>
          <a:xfrm>
            <a:off x="315913" y="20638"/>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49160" name="Picture 12" descr="underline_base">
            <a:extLst>
              <a:ext uri="{FF2B5EF4-FFF2-40B4-BE49-F238E27FC236}">
                <a16:creationId xmlns:a16="http://schemas.microsoft.com/office/drawing/2014/main" id="{AC938922-C53A-4133-9106-78290642C9F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752475"/>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274A188D-8087-4585-A583-A5D5EFC4DDC0}"/>
              </a:ext>
            </a:extLst>
          </p:cNvPr>
          <p:cNvPicPr>
            <a:picLocks noChangeAspect="1"/>
          </p:cNvPicPr>
          <p:nvPr/>
        </p:nvPicPr>
        <p:blipFill>
          <a:blip r:embed="rId4"/>
          <a:stretch>
            <a:fillRect/>
          </a:stretch>
        </p:blipFill>
        <p:spPr>
          <a:xfrm>
            <a:off x="577850" y="2029258"/>
            <a:ext cx="7895004" cy="3040643"/>
          </a:xfrm>
          <a:prstGeom prst="rect">
            <a:avLst/>
          </a:prstGeom>
        </p:spPr>
      </p:pic>
    </p:spTree>
    <p:extLst>
      <p:ext uri="{BB962C8B-B14F-4D97-AF65-F5344CB8AC3E}">
        <p14:creationId xmlns:p14="http://schemas.microsoft.com/office/powerpoint/2010/main" val="955638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550C4D-DC2E-4371-8B71-EF277AB3A0DB}"/>
              </a:ext>
            </a:extLst>
          </p:cNvPr>
          <p:cNvSpPr>
            <a:spLocks noGrp="1"/>
          </p:cNvSpPr>
          <p:nvPr>
            <p:ph type="title"/>
          </p:nvPr>
        </p:nvSpPr>
        <p:spPr/>
        <p:txBody>
          <a:bodyPr/>
          <a:lstStyle/>
          <a:p>
            <a:r>
              <a:rPr lang="en-US" altLang="zh-CN" dirty="0"/>
              <a:t>2D</a:t>
            </a:r>
            <a:r>
              <a:rPr lang="zh-CN" altLang="en-US" dirty="0"/>
              <a:t>视觉</a:t>
            </a:r>
          </a:p>
        </p:txBody>
      </p:sp>
      <p:pic>
        <p:nvPicPr>
          <p:cNvPr id="5" name="内容占位符 4">
            <a:extLst>
              <a:ext uri="{FF2B5EF4-FFF2-40B4-BE49-F238E27FC236}">
                <a16:creationId xmlns:a16="http://schemas.microsoft.com/office/drawing/2014/main" id="{EBA41905-7D77-473E-9956-F3464E34DBBF}"/>
              </a:ext>
            </a:extLst>
          </p:cNvPr>
          <p:cNvPicPr>
            <a:picLocks noGrp="1" noChangeAspect="1"/>
          </p:cNvPicPr>
          <p:nvPr>
            <p:ph idx="1"/>
          </p:nvPr>
        </p:nvPicPr>
        <p:blipFill>
          <a:blip r:embed="rId3"/>
          <a:stretch>
            <a:fillRect/>
          </a:stretch>
        </p:blipFill>
        <p:spPr>
          <a:xfrm>
            <a:off x="2041214" y="1576011"/>
            <a:ext cx="4435224" cy="678239"/>
          </a:xfrm>
          <a:prstGeom prst="rect">
            <a:avLst/>
          </a:prstGeom>
        </p:spPr>
      </p:pic>
      <p:pic>
        <p:nvPicPr>
          <p:cNvPr id="4" name="Picture 12" descr="underline_base">
            <a:extLst>
              <a:ext uri="{FF2B5EF4-FFF2-40B4-BE49-F238E27FC236}">
                <a16:creationId xmlns:a16="http://schemas.microsoft.com/office/drawing/2014/main" id="{3DA6B01E-EE7C-424D-9979-58A2A826261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29" y="1111250"/>
            <a:ext cx="6643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68304904-89A8-455D-91F5-1EE5BE3F03EB}"/>
              </a:ext>
            </a:extLst>
          </p:cNvPr>
          <p:cNvPicPr>
            <a:picLocks noChangeAspect="1"/>
          </p:cNvPicPr>
          <p:nvPr/>
        </p:nvPicPr>
        <p:blipFill>
          <a:blip r:embed="rId5"/>
          <a:stretch>
            <a:fillRect/>
          </a:stretch>
        </p:blipFill>
        <p:spPr>
          <a:xfrm>
            <a:off x="4491613" y="3144270"/>
            <a:ext cx="4652387" cy="2349456"/>
          </a:xfrm>
          <a:prstGeom prst="rect">
            <a:avLst/>
          </a:prstGeom>
        </p:spPr>
      </p:pic>
      <p:pic>
        <p:nvPicPr>
          <p:cNvPr id="7" name="图片 6">
            <a:extLst>
              <a:ext uri="{FF2B5EF4-FFF2-40B4-BE49-F238E27FC236}">
                <a16:creationId xmlns:a16="http://schemas.microsoft.com/office/drawing/2014/main" id="{92E92C2E-DB94-4B28-811F-F0DC80A47933}"/>
              </a:ext>
            </a:extLst>
          </p:cNvPr>
          <p:cNvPicPr>
            <a:picLocks noChangeAspect="1"/>
          </p:cNvPicPr>
          <p:nvPr/>
        </p:nvPicPr>
        <p:blipFill>
          <a:blip r:embed="rId6"/>
          <a:stretch>
            <a:fillRect/>
          </a:stretch>
        </p:blipFill>
        <p:spPr>
          <a:xfrm>
            <a:off x="-96297" y="3144270"/>
            <a:ext cx="4652388" cy="2349456"/>
          </a:xfrm>
          <a:prstGeom prst="rect">
            <a:avLst/>
          </a:prstGeom>
        </p:spPr>
      </p:pic>
    </p:spTree>
    <p:extLst>
      <p:ext uri="{BB962C8B-B14F-4D97-AF65-F5344CB8AC3E}">
        <p14:creationId xmlns:p14="http://schemas.microsoft.com/office/powerpoint/2010/main" val="18028046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06CA77E-6922-4D3B-BAC7-1904946696D6}"/>
              </a:ext>
            </a:extLst>
          </p:cNvPr>
          <p:cNvSpPr>
            <a:spLocks noGrp="1" noChangeArrowheads="1"/>
          </p:cNvSpPr>
          <p:nvPr>
            <p:ph type="title"/>
          </p:nvPr>
        </p:nvSpPr>
        <p:spPr>
          <a:xfrm>
            <a:off x="315913" y="20638"/>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 name="Picture 12" descr="underline_base">
            <a:extLst>
              <a:ext uri="{FF2B5EF4-FFF2-40B4-BE49-F238E27FC236}">
                <a16:creationId xmlns:a16="http://schemas.microsoft.com/office/drawing/2014/main" id="{4FBD9D55-E850-4151-8BE8-16D5ED20125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752475"/>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E8772398-F9CD-498B-95A4-AFDECAE39C60}"/>
              </a:ext>
            </a:extLst>
          </p:cNvPr>
          <p:cNvSpPr/>
          <p:nvPr/>
        </p:nvSpPr>
        <p:spPr>
          <a:xfrm>
            <a:off x="210106" y="5699562"/>
            <a:ext cx="9355016" cy="830997"/>
          </a:xfrm>
          <a:prstGeom prst="rect">
            <a:avLst/>
          </a:prstGeom>
        </p:spPr>
        <p:txBody>
          <a:bodyPr wrap="square">
            <a:spAutoFit/>
          </a:bodyPr>
          <a:lstStyle/>
          <a:p>
            <a:r>
              <a:rPr lang="zh-CN" altLang="en-US" dirty="0"/>
              <a:t>详见</a:t>
            </a:r>
            <a:endParaRPr lang="en-US" altLang="zh-CN" dirty="0"/>
          </a:p>
          <a:p>
            <a:r>
              <a:rPr lang="en-US" altLang="zh-CN" dirty="0"/>
              <a:t>CSE486_lecture06_Harris corner of Penn State</a:t>
            </a:r>
            <a:r>
              <a:rPr lang="zh-CN" altLang="en-US" dirty="0"/>
              <a:t> </a:t>
            </a:r>
            <a:r>
              <a:rPr lang="en-US" altLang="zh-CN" dirty="0"/>
              <a:t>University</a:t>
            </a:r>
            <a:endParaRPr lang="zh-CN" altLang="en-US" dirty="0"/>
          </a:p>
        </p:txBody>
      </p:sp>
      <p:sp>
        <p:nvSpPr>
          <p:cNvPr id="2" name="矩形 1">
            <a:extLst>
              <a:ext uri="{FF2B5EF4-FFF2-40B4-BE49-F238E27FC236}">
                <a16:creationId xmlns:a16="http://schemas.microsoft.com/office/drawing/2014/main" id="{7B0479E8-8A86-498E-AAFA-BB5902814D7D}"/>
              </a:ext>
            </a:extLst>
          </p:cNvPr>
          <p:cNvSpPr/>
          <p:nvPr/>
        </p:nvSpPr>
        <p:spPr>
          <a:xfrm>
            <a:off x="210106" y="962214"/>
            <a:ext cx="8978740" cy="461665"/>
          </a:xfrm>
          <a:prstGeom prst="rect">
            <a:avLst/>
          </a:prstGeom>
        </p:spPr>
        <p:txBody>
          <a:bodyPr wrap="none">
            <a:spAutoFit/>
          </a:bodyPr>
          <a:lstStyle/>
          <a:p>
            <a:r>
              <a:rPr lang="en-US" altLang="zh-CN" dirty="0"/>
              <a:t>Harris</a:t>
            </a:r>
            <a:r>
              <a:rPr lang="zh-CN" altLang="en-US" dirty="0"/>
              <a:t> </a:t>
            </a:r>
            <a:r>
              <a:rPr lang="en-US" altLang="zh-CN" dirty="0"/>
              <a:t>Detector</a:t>
            </a:r>
            <a:r>
              <a:rPr lang="zh-CN" altLang="en-US" dirty="0"/>
              <a:t>通过数学计算在图像上发现角度特征的一种算法</a:t>
            </a:r>
            <a:endParaRPr lang="en-US" altLang="zh-CN" dirty="0"/>
          </a:p>
        </p:txBody>
      </p:sp>
      <p:sp>
        <p:nvSpPr>
          <p:cNvPr id="3" name="矩形 2">
            <a:extLst>
              <a:ext uri="{FF2B5EF4-FFF2-40B4-BE49-F238E27FC236}">
                <a16:creationId xmlns:a16="http://schemas.microsoft.com/office/drawing/2014/main" id="{D5D79A90-4994-4A2A-B830-64F0533BEEDB}"/>
              </a:ext>
            </a:extLst>
          </p:cNvPr>
          <p:cNvSpPr/>
          <p:nvPr/>
        </p:nvSpPr>
        <p:spPr>
          <a:xfrm>
            <a:off x="-56174" y="6519446"/>
            <a:ext cx="9887577" cy="338554"/>
          </a:xfrm>
          <a:prstGeom prst="rect">
            <a:avLst/>
          </a:prstGeom>
        </p:spPr>
        <p:txBody>
          <a:bodyPr wrap="square">
            <a:spAutoFit/>
          </a:bodyPr>
          <a:lstStyle/>
          <a:p>
            <a:pPr algn="ctr"/>
            <a:r>
              <a:rPr lang="en-US" altLang="zh-CN" sz="1600" dirty="0"/>
              <a:t>Harris and M. </a:t>
            </a:r>
            <a:r>
              <a:rPr lang="en-US" altLang="zh-CN" sz="1600" dirty="0" err="1"/>
              <a:t>Stephens_A</a:t>
            </a:r>
            <a:r>
              <a:rPr lang="en-US" altLang="zh-CN" sz="1600" dirty="0"/>
              <a:t> Combined Corner and Edge Detector</a:t>
            </a:r>
            <a:endParaRPr lang="zh-CN" altLang="en-US" sz="1600" dirty="0"/>
          </a:p>
        </p:txBody>
      </p:sp>
      <p:pic>
        <p:nvPicPr>
          <p:cNvPr id="7" name="图片 4">
            <a:extLst>
              <a:ext uri="{FF2B5EF4-FFF2-40B4-BE49-F238E27FC236}">
                <a16:creationId xmlns:a16="http://schemas.microsoft.com/office/drawing/2014/main" id="{FA5BE2B8-374E-4B07-BE17-C457B2ADDE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6200" y="1473854"/>
            <a:ext cx="3911600"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5">
            <a:extLst>
              <a:ext uri="{FF2B5EF4-FFF2-40B4-BE49-F238E27FC236}">
                <a16:creationId xmlns:a16="http://schemas.microsoft.com/office/drawing/2014/main" id="{BD650647-60FB-4C8F-9F9D-48D1C9718B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3525" y="4626629"/>
            <a:ext cx="1754188"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6">
            <a:extLst>
              <a:ext uri="{FF2B5EF4-FFF2-40B4-BE49-F238E27FC236}">
                <a16:creationId xmlns:a16="http://schemas.microsoft.com/office/drawing/2014/main" id="{33749B40-CFBF-456C-BD45-578255C586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6613" y="5199717"/>
            <a:ext cx="13858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52620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06CA77E-6922-4D3B-BAC7-1904946696D6}"/>
              </a:ext>
            </a:extLst>
          </p:cNvPr>
          <p:cNvSpPr>
            <a:spLocks noGrp="1" noChangeArrowheads="1"/>
          </p:cNvSpPr>
          <p:nvPr>
            <p:ph type="title"/>
          </p:nvPr>
        </p:nvSpPr>
        <p:spPr>
          <a:xfrm>
            <a:off x="315913" y="20638"/>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 name="Picture 12" descr="underline_base">
            <a:extLst>
              <a:ext uri="{FF2B5EF4-FFF2-40B4-BE49-F238E27FC236}">
                <a16:creationId xmlns:a16="http://schemas.microsoft.com/office/drawing/2014/main" id="{4FBD9D55-E850-4151-8BE8-16D5ED20125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752475"/>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7B0479E8-8A86-498E-AAFA-BB5902814D7D}"/>
              </a:ext>
            </a:extLst>
          </p:cNvPr>
          <p:cNvSpPr/>
          <p:nvPr/>
        </p:nvSpPr>
        <p:spPr>
          <a:xfrm>
            <a:off x="210106" y="962214"/>
            <a:ext cx="8978740" cy="461665"/>
          </a:xfrm>
          <a:prstGeom prst="rect">
            <a:avLst/>
          </a:prstGeom>
        </p:spPr>
        <p:txBody>
          <a:bodyPr wrap="none">
            <a:spAutoFit/>
          </a:bodyPr>
          <a:lstStyle/>
          <a:p>
            <a:r>
              <a:rPr lang="en-US" altLang="zh-CN" dirty="0"/>
              <a:t>Harris</a:t>
            </a:r>
            <a:r>
              <a:rPr lang="zh-CN" altLang="en-US" dirty="0"/>
              <a:t> </a:t>
            </a:r>
            <a:r>
              <a:rPr lang="en-US" altLang="zh-CN" dirty="0"/>
              <a:t>Detector</a:t>
            </a:r>
            <a:r>
              <a:rPr lang="zh-CN" altLang="en-US" dirty="0"/>
              <a:t>通过数学计算在图像上发现角度特征的一种算法</a:t>
            </a:r>
            <a:endParaRPr lang="en-US" altLang="zh-CN" dirty="0"/>
          </a:p>
        </p:txBody>
      </p:sp>
      <p:pic>
        <p:nvPicPr>
          <p:cNvPr id="11" name="图片 10">
            <a:extLst>
              <a:ext uri="{FF2B5EF4-FFF2-40B4-BE49-F238E27FC236}">
                <a16:creationId xmlns:a16="http://schemas.microsoft.com/office/drawing/2014/main" id="{6C6C659B-D04F-453C-BFF8-4C549D99B1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106" y="1980101"/>
            <a:ext cx="8848184" cy="3506299"/>
          </a:xfrm>
          <a:prstGeom prst="rect">
            <a:avLst/>
          </a:prstGeom>
        </p:spPr>
      </p:pic>
    </p:spTree>
    <p:extLst>
      <p:ext uri="{BB962C8B-B14F-4D97-AF65-F5344CB8AC3E}">
        <p14:creationId xmlns:p14="http://schemas.microsoft.com/office/powerpoint/2010/main" val="8285235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1317D664-4A6D-47A0-894D-CDAC832F4375}"/>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sp>
        <p:nvSpPr>
          <p:cNvPr id="43014" name="Rectangle 5">
            <a:extLst>
              <a:ext uri="{FF2B5EF4-FFF2-40B4-BE49-F238E27FC236}">
                <a16:creationId xmlns:a16="http://schemas.microsoft.com/office/drawing/2014/main" id="{429789F3-DE10-45EA-8875-6A17248A893A}"/>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3015" name="Picture 12" descr="underline_base">
            <a:extLst>
              <a:ext uri="{FF2B5EF4-FFF2-40B4-BE49-F238E27FC236}">
                <a16:creationId xmlns:a16="http://schemas.microsoft.com/office/drawing/2014/main" id="{13DB194B-9E92-4590-BF3C-97772FEB9F4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69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96E0FC4B-0BF4-4AE3-9A4B-205B782E7D76}"/>
              </a:ext>
            </a:extLst>
          </p:cNvPr>
          <p:cNvSpPr txBox="1">
            <a:spLocks noChangeArrowheads="1"/>
          </p:cNvSpPr>
          <p:nvPr/>
        </p:nvSpPr>
        <p:spPr>
          <a:xfrm>
            <a:off x="202422" y="1357677"/>
            <a:ext cx="8229600" cy="1255711"/>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dirty="0"/>
              <a:t>FAST(Features from  Accelerated Segment Test)</a:t>
            </a:r>
            <a:r>
              <a:rPr lang="zh-CN" altLang="en-US" dirty="0"/>
              <a:t>特征</a:t>
            </a:r>
            <a:endParaRPr lang="en-US" altLang="zh-CN" dirty="0"/>
          </a:p>
          <a:p>
            <a:pPr lvl="1"/>
            <a:r>
              <a:rPr lang="zh-CN" altLang="en-US" dirty="0"/>
              <a:t>快速检测角点</a:t>
            </a:r>
            <a:endParaRPr lang="en-US" altLang="zh-CN" dirty="0"/>
          </a:p>
          <a:p>
            <a:pPr lvl="1"/>
            <a:r>
              <a:rPr lang="zh-CN" altLang="en-US" dirty="0"/>
              <a:t>连续</a:t>
            </a:r>
            <a:r>
              <a:rPr lang="en-US" altLang="zh-CN" dirty="0"/>
              <a:t>N</a:t>
            </a:r>
            <a:r>
              <a:rPr lang="zh-CN" altLang="en-US" dirty="0"/>
              <a:t>个点的灰度有明显差异</a:t>
            </a:r>
            <a:endParaRPr lang="en-US" altLang="zh-CN" dirty="0"/>
          </a:p>
          <a:p>
            <a:pPr marL="514350" indent="-514350" defTabSz="914400">
              <a:lnSpc>
                <a:spcPct val="125000"/>
              </a:lnSpc>
              <a:spcBef>
                <a:spcPts val="0"/>
              </a:spcBef>
              <a:buClr>
                <a:srgbClr val="6F1B1B"/>
              </a:buClr>
              <a:defRPr/>
            </a:pPr>
            <a:endParaRPr lang="en-US" altLang="zh-CN" sz="2800" dirty="0">
              <a:latin typeface="黑体" panose="02010609060101010101" pitchFamily="49" charset="-122"/>
              <a:ea typeface="黑体" panose="02010609060101010101" pitchFamily="49" charset="-122"/>
            </a:endParaRPr>
          </a:p>
        </p:txBody>
      </p:sp>
      <p:pic>
        <p:nvPicPr>
          <p:cNvPr id="7" name="图片 6">
            <a:extLst>
              <a:ext uri="{FF2B5EF4-FFF2-40B4-BE49-F238E27FC236}">
                <a16:creationId xmlns:a16="http://schemas.microsoft.com/office/drawing/2014/main" id="{9388BEEF-4240-4E6C-A578-24F1E4B72432}"/>
              </a:ext>
            </a:extLst>
          </p:cNvPr>
          <p:cNvPicPr>
            <a:picLocks noChangeAspect="1"/>
          </p:cNvPicPr>
          <p:nvPr/>
        </p:nvPicPr>
        <p:blipFill>
          <a:blip r:embed="rId4"/>
          <a:stretch>
            <a:fillRect/>
          </a:stretch>
        </p:blipFill>
        <p:spPr>
          <a:xfrm>
            <a:off x="3749152" y="2116297"/>
            <a:ext cx="5336889" cy="2625406"/>
          </a:xfrm>
          <a:prstGeom prst="rect">
            <a:avLst/>
          </a:prstGeom>
          <a:ln>
            <a:solidFill>
              <a:schemeClr val="accent1"/>
            </a:solidFill>
          </a:ln>
        </p:spPr>
      </p:pic>
      <p:sp>
        <p:nvSpPr>
          <p:cNvPr id="2" name="矩形 1">
            <a:extLst>
              <a:ext uri="{FF2B5EF4-FFF2-40B4-BE49-F238E27FC236}">
                <a16:creationId xmlns:a16="http://schemas.microsoft.com/office/drawing/2014/main" id="{876C3D4F-F970-4320-8E25-2F8EDA206811}"/>
              </a:ext>
            </a:extLst>
          </p:cNvPr>
          <p:cNvSpPr/>
          <p:nvPr/>
        </p:nvSpPr>
        <p:spPr>
          <a:xfrm>
            <a:off x="286211" y="6324724"/>
            <a:ext cx="7635424" cy="584775"/>
          </a:xfrm>
          <a:prstGeom prst="rect">
            <a:avLst/>
          </a:prstGeom>
        </p:spPr>
        <p:txBody>
          <a:bodyPr wrap="none">
            <a:spAutoFit/>
          </a:bodyPr>
          <a:lstStyle/>
          <a:p>
            <a:r>
              <a:rPr lang="en-US" altLang="zh-CN" sz="1600" dirty="0" err="1"/>
              <a:t>E.Rosten</a:t>
            </a:r>
            <a:r>
              <a:rPr lang="zh-CN" altLang="en-US" sz="1600" dirty="0"/>
              <a:t>，</a:t>
            </a:r>
            <a:r>
              <a:rPr lang="en-US" altLang="zh-CN" sz="1600" dirty="0" err="1"/>
              <a:t>T.Drummond</a:t>
            </a:r>
            <a:r>
              <a:rPr lang="en-US" altLang="zh-CN" sz="1600" dirty="0"/>
              <a:t>,</a:t>
            </a:r>
            <a:r>
              <a:rPr lang="zh-CN" altLang="en-US" sz="1600" dirty="0"/>
              <a:t>“</a:t>
            </a:r>
            <a:r>
              <a:rPr lang="en-US" altLang="zh-CN" sz="1600" dirty="0"/>
              <a:t>Machine Learning for High-speed Corner Detection</a:t>
            </a:r>
            <a:r>
              <a:rPr lang="zh-CN" altLang="en-US" sz="1600" dirty="0"/>
              <a:t>”，</a:t>
            </a:r>
            <a:endParaRPr lang="en-US" altLang="zh-CN" sz="1600" dirty="0"/>
          </a:p>
          <a:p>
            <a:r>
              <a:rPr lang="en-US" altLang="zh-CN" sz="1600" dirty="0"/>
              <a:t>European Conference on Computer Vision , 3951 :430-443, 2006 </a:t>
            </a:r>
            <a:endParaRPr lang="zh-CN" altLang="en-US" sz="1600" dirty="0"/>
          </a:p>
        </p:txBody>
      </p:sp>
      <p:pic>
        <p:nvPicPr>
          <p:cNvPr id="3" name="图片 2">
            <a:extLst>
              <a:ext uri="{FF2B5EF4-FFF2-40B4-BE49-F238E27FC236}">
                <a16:creationId xmlns:a16="http://schemas.microsoft.com/office/drawing/2014/main" id="{48288619-D52B-4C36-93E2-4AF941264105}"/>
              </a:ext>
            </a:extLst>
          </p:cNvPr>
          <p:cNvPicPr>
            <a:picLocks noChangeAspect="1"/>
          </p:cNvPicPr>
          <p:nvPr/>
        </p:nvPicPr>
        <p:blipFill>
          <a:blip r:embed="rId5"/>
          <a:stretch>
            <a:fillRect/>
          </a:stretch>
        </p:blipFill>
        <p:spPr>
          <a:xfrm>
            <a:off x="3719008" y="4765986"/>
            <a:ext cx="5415734" cy="734337"/>
          </a:xfrm>
          <a:prstGeom prst="rect">
            <a:avLst/>
          </a:prstGeom>
        </p:spPr>
      </p:pic>
      <p:pic>
        <p:nvPicPr>
          <p:cNvPr id="4" name="图片 3">
            <a:extLst>
              <a:ext uri="{FF2B5EF4-FFF2-40B4-BE49-F238E27FC236}">
                <a16:creationId xmlns:a16="http://schemas.microsoft.com/office/drawing/2014/main" id="{7D01782D-E49D-4E06-8632-CF98B454FF2C}"/>
              </a:ext>
            </a:extLst>
          </p:cNvPr>
          <p:cNvPicPr>
            <a:picLocks noChangeAspect="1"/>
          </p:cNvPicPr>
          <p:nvPr/>
        </p:nvPicPr>
        <p:blipFill>
          <a:blip r:embed="rId6"/>
          <a:stretch>
            <a:fillRect/>
          </a:stretch>
        </p:blipFill>
        <p:spPr>
          <a:xfrm>
            <a:off x="202422" y="3304638"/>
            <a:ext cx="3435081" cy="954413"/>
          </a:xfrm>
          <a:prstGeom prst="rect">
            <a:avLst/>
          </a:prstGeom>
        </p:spPr>
      </p:pic>
      <p:sp>
        <p:nvSpPr>
          <p:cNvPr id="5" name="矩形 4">
            <a:extLst>
              <a:ext uri="{FF2B5EF4-FFF2-40B4-BE49-F238E27FC236}">
                <a16:creationId xmlns:a16="http://schemas.microsoft.com/office/drawing/2014/main" id="{D2E38DA2-E027-4E2B-890F-9118E6BEAEC1}"/>
              </a:ext>
            </a:extLst>
          </p:cNvPr>
          <p:cNvSpPr/>
          <p:nvPr/>
        </p:nvSpPr>
        <p:spPr>
          <a:xfrm>
            <a:off x="202422" y="4205598"/>
            <a:ext cx="3435081" cy="584775"/>
          </a:xfrm>
          <a:prstGeom prst="rect">
            <a:avLst/>
          </a:prstGeom>
        </p:spPr>
        <p:txBody>
          <a:bodyPr wrap="square">
            <a:spAutoFit/>
          </a:bodyPr>
          <a:lstStyle/>
          <a:p>
            <a:r>
              <a:rPr lang="zh-CN" altLang="en-US" sz="1600" dirty="0"/>
              <a:t>如果一个像素与邻域的像素差别较大</a:t>
            </a:r>
            <a:r>
              <a:rPr lang="en-US" altLang="zh-CN" sz="1600" dirty="0"/>
              <a:t>(</a:t>
            </a:r>
            <a:r>
              <a:rPr lang="zh-CN" altLang="en-US" sz="1600" dirty="0"/>
              <a:t>过亮或过暗</a:t>
            </a:r>
            <a:r>
              <a:rPr lang="en-US" altLang="zh-CN" sz="1600" dirty="0"/>
              <a:t>)</a:t>
            </a:r>
            <a:r>
              <a:rPr lang="zh-CN" altLang="en-US" sz="1600" dirty="0"/>
              <a:t>，那么它可能是个角点</a:t>
            </a:r>
            <a:endParaRPr lang="en-US" altLang="zh-CN" sz="1600" dirty="0"/>
          </a:p>
        </p:txBody>
      </p:sp>
      <p:sp>
        <p:nvSpPr>
          <p:cNvPr id="12" name="矩形 11">
            <a:extLst>
              <a:ext uri="{FF2B5EF4-FFF2-40B4-BE49-F238E27FC236}">
                <a16:creationId xmlns:a16="http://schemas.microsoft.com/office/drawing/2014/main" id="{94AC1A1F-F54D-4686-855C-E2361E9DB189}"/>
              </a:ext>
            </a:extLst>
          </p:cNvPr>
          <p:cNvSpPr/>
          <p:nvPr/>
        </p:nvSpPr>
        <p:spPr>
          <a:xfrm>
            <a:off x="3637503" y="5519273"/>
            <a:ext cx="5327110" cy="584775"/>
          </a:xfrm>
          <a:prstGeom prst="rect">
            <a:avLst/>
          </a:prstGeom>
        </p:spPr>
        <p:txBody>
          <a:bodyPr wrap="square">
            <a:spAutoFit/>
          </a:bodyPr>
          <a:lstStyle/>
          <a:p>
            <a:r>
              <a:rPr lang="zh-CN" altLang="en-US" sz="1600" dirty="0"/>
              <a:t>以</a:t>
            </a:r>
            <a:r>
              <a:rPr lang="en-US" altLang="zh-CN" sz="1600" dirty="0"/>
              <a:t>p</a:t>
            </a:r>
            <a:r>
              <a:rPr lang="zh-CN" altLang="en-US" sz="1600" dirty="0"/>
              <a:t>为中心，以</a:t>
            </a:r>
            <a:r>
              <a:rPr lang="en-US" altLang="zh-CN" sz="1600" dirty="0"/>
              <a:t>3</a:t>
            </a:r>
            <a:r>
              <a:rPr lang="zh-CN" altLang="en-US" sz="1600" dirty="0"/>
              <a:t>为半径的圆上</a:t>
            </a:r>
            <a:r>
              <a:rPr lang="en-US" altLang="zh-CN" sz="1600" dirty="0"/>
              <a:t>16</a:t>
            </a:r>
            <a:r>
              <a:rPr lang="zh-CN" altLang="en-US" sz="1600" dirty="0"/>
              <a:t>个像素点，有</a:t>
            </a:r>
            <a:r>
              <a:rPr lang="en-US" altLang="zh-CN" sz="1600" dirty="0"/>
              <a:t>N</a:t>
            </a:r>
            <a:r>
              <a:rPr lang="zh-CN" altLang="en-US" sz="1600" dirty="0"/>
              <a:t>个点符合判据，则</a:t>
            </a:r>
            <a:r>
              <a:rPr lang="en-US" altLang="zh-CN" sz="1600" dirty="0"/>
              <a:t>p</a:t>
            </a:r>
            <a:r>
              <a:rPr lang="zh-CN" altLang="en-US" sz="1600" dirty="0"/>
              <a:t>为特征点，</a:t>
            </a:r>
            <a:r>
              <a:rPr lang="en-US" altLang="zh-CN" sz="1600" dirty="0"/>
              <a:t>N</a:t>
            </a:r>
            <a:r>
              <a:rPr lang="zh-CN" altLang="en-US" sz="1600" dirty="0"/>
              <a:t>取</a:t>
            </a:r>
            <a:r>
              <a:rPr lang="en-US" altLang="zh-CN" sz="1600" dirty="0"/>
              <a:t>12,11</a:t>
            </a:r>
            <a:r>
              <a:rPr lang="zh-CN" altLang="en-US" sz="1600" dirty="0"/>
              <a:t>或</a:t>
            </a:r>
            <a:r>
              <a:rPr lang="en-US" altLang="zh-CN" sz="1600" dirty="0"/>
              <a:t>9</a:t>
            </a:r>
          </a:p>
        </p:txBody>
      </p:sp>
    </p:spTree>
    <p:extLst>
      <p:ext uri="{BB962C8B-B14F-4D97-AF65-F5344CB8AC3E}">
        <p14:creationId xmlns:p14="http://schemas.microsoft.com/office/powerpoint/2010/main" val="192921239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1317D664-4A6D-47A0-894D-CDAC832F4375}"/>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sp>
        <p:nvSpPr>
          <p:cNvPr id="43014" name="Rectangle 5">
            <a:extLst>
              <a:ext uri="{FF2B5EF4-FFF2-40B4-BE49-F238E27FC236}">
                <a16:creationId xmlns:a16="http://schemas.microsoft.com/office/drawing/2014/main" id="{429789F3-DE10-45EA-8875-6A17248A893A}"/>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3015" name="Picture 12" descr="underline_base">
            <a:extLst>
              <a:ext uri="{FF2B5EF4-FFF2-40B4-BE49-F238E27FC236}">
                <a16:creationId xmlns:a16="http://schemas.microsoft.com/office/drawing/2014/main" id="{13DB194B-9E92-4590-BF3C-97772FEB9F4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69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96E0FC4B-0BF4-4AE3-9A4B-205B782E7D76}"/>
              </a:ext>
            </a:extLst>
          </p:cNvPr>
          <p:cNvSpPr txBox="1">
            <a:spLocks noChangeArrowheads="1"/>
          </p:cNvSpPr>
          <p:nvPr/>
        </p:nvSpPr>
        <p:spPr>
          <a:xfrm>
            <a:off x="202422" y="1357677"/>
            <a:ext cx="8229600" cy="1255711"/>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dirty="0"/>
              <a:t>FAST(Features from  Accelerated Segment Test)</a:t>
            </a:r>
            <a:r>
              <a:rPr lang="zh-CN" altLang="en-US" dirty="0"/>
              <a:t>特征</a:t>
            </a:r>
            <a:endParaRPr lang="en-US" altLang="zh-CN" dirty="0"/>
          </a:p>
          <a:p>
            <a:pPr lvl="1"/>
            <a:r>
              <a:rPr lang="zh-CN" altLang="en-US" dirty="0"/>
              <a:t>实时性高</a:t>
            </a:r>
            <a:endParaRPr lang="en-US" altLang="zh-CN" dirty="0"/>
          </a:p>
          <a:p>
            <a:pPr lvl="1"/>
            <a:r>
              <a:rPr lang="zh-CN" altLang="en-US" dirty="0"/>
              <a:t>原始角点比较集中，进行非极大值抑制，避免角点过于集中</a:t>
            </a:r>
            <a:endParaRPr lang="en-US" altLang="zh-CN" dirty="0"/>
          </a:p>
          <a:p>
            <a:pPr marL="514350" indent="-514350" defTabSz="914400">
              <a:lnSpc>
                <a:spcPct val="125000"/>
              </a:lnSpc>
              <a:spcBef>
                <a:spcPts val="0"/>
              </a:spcBef>
              <a:buClr>
                <a:srgbClr val="6F1B1B"/>
              </a:buClr>
              <a:defRPr/>
            </a:pPr>
            <a:endParaRPr lang="en-US" altLang="zh-CN" sz="2800" dirty="0">
              <a:latin typeface="黑体" panose="02010609060101010101" pitchFamily="49" charset="-122"/>
              <a:ea typeface="黑体" panose="02010609060101010101" pitchFamily="49" charset="-122"/>
            </a:endParaRPr>
          </a:p>
        </p:txBody>
      </p:sp>
      <p:sp>
        <p:nvSpPr>
          <p:cNvPr id="2" name="矩形 1">
            <a:extLst>
              <a:ext uri="{FF2B5EF4-FFF2-40B4-BE49-F238E27FC236}">
                <a16:creationId xmlns:a16="http://schemas.microsoft.com/office/drawing/2014/main" id="{876C3D4F-F970-4320-8E25-2F8EDA206811}"/>
              </a:ext>
            </a:extLst>
          </p:cNvPr>
          <p:cNvSpPr/>
          <p:nvPr/>
        </p:nvSpPr>
        <p:spPr>
          <a:xfrm>
            <a:off x="1341288" y="6597650"/>
            <a:ext cx="6324167" cy="338554"/>
          </a:xfrm>
          <a:prstGeom prst="rect">
            <a:avLst/>
          </a:prstGeom>
        </p:spPr>
        <p:txBody>
          <a:bodyPr wrap="none">
            <a:spAutoFit/>
          </a:bodyPr>
          <a:lstStyle/>
          <a:p>
            <a:r>
              <a:rPr lang="zh-CN" altLang="en-US" sz="1600" dirty="0"/>
              <a:t>图片引用</a:t>
            </a:r>
            <a:r>
              <a:rPr lang="en-US" altLang="zh-CN" sz="1600" dirty="0"/>
              <a:t>https://www.cnblogs.com/dengxiaojun/p/5302778.html</a:t>
            </a:r>
            <a:endParaRPr lang="zh-CN" altLang="en-US" sz="1600" dirty="0"/>
          </a:p>
        </p:txBody>
      </p:sp>
      <p:pic>
        <p:nvPicPr>
          <p:cNvPr id="8" name="图片 7">
            <a:extLst>
              <a:ext uri="{FF2B5EF4-FFF2-40B4-BE49-F238E27FC236}">
                <a16:creationId xmlns:a16="http://schemas.microsoft.com/office/drawing/2014/main" id="{59A8441D-4A1A-49A9-A78C-EA916CA2A0C7}"/>
              </a:ext>
            </a:extLst>
          </p:cNvPr>
          <p:cNvPicPr>
            <a:picLocks noChangeAspect="1"/>
          </p:cNvPicPr>
          <p:nvPr/>
        </p:nvPicPr>
        <p:blipFill>
          <a:blip r:embed="rId4"/>
          <a:stretch>
            <a:fillRect/>
          </a:stretch>
        </p:blipFill>
        <p:spPr>
          <a:xfrm>
            <a:off x="735591" y="2493158"/>
            <a:ext cx="4618120" cy="746825"/>
          </a:xfrm>
          <a:prstGeom prst="rect">
            <a:avLst/>
          </a:prstGeom>
        </p:spPr>
      </p:pic>
      <p:pic>
        <p:nvPicPr>
          <p:cNvPr id="9" name="图片 8">
            <a:extLst>
              <a:ext uri="{FF2B5EF4-FFF2-40B4-BE49-F238E27FC236}">
                <a16:creationId xmlns:a16="http://schemas.microsoft.com/office/drawing/2014/main" id="{899FBF03-C6F9-4B5C-AAA5-ECBA2DEEB7F4}"/>
              </a:ext>
            </a:extLst>
          </p:cNvPr>
          <p:cNvPicPr>
            <a:picLocks noChangeAspect="1"/>
          </p:cNvPicPr>
          <p:nvPr/>
        </p:nvPicPr>
        <p:blipFill>
          <a:blip r:embed="rId5"/>
          <a:stretch>
            <a:fillRect/>
          </a:stretch>
        </p:blipFill>
        <p:spPr>
          <a:xfrm>
            <a:off x="2080574" y="3351891"/>
            <a:ext cx="4842402" cy="3245759"/>
          </a:xfrm>
          <a:prstGeom prst="rect">
            <a:avLst/>
          </a:prstGeom>
        </p:spPr>
      </p:pic>
    </p:spTree>
    <p:extLst>
      <p:ext uri="{BB962C8B-B14F-4D97-AF65-F5344CB8AC3E}">
        <p14:creationId xmlns:p14="http://schemas.microsoft.com/office/powerpoint/2010/main" val="160928626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1317D664-4A6D-47A0-894D-CDAC832F4375}"/>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sp>
        <p:nvSpPr>
          <p:cNvPr id="43014" name="Rectangle 5">
            <a:extLst>
              <a:ext uri="{FF2B5EF4-FFF2-40B4-BE49-F238E27FC236}">
                <a16:creationId xmlns:a16="http://schemas.microsoft.com/office/drawing/2014/main" id="{429789F3-DE10-45EA-8875-6A17248A893A}"/>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3015" name="Picture 12" descr="underline_base">
            <a:extLst>
              <a:ext uri="{FF2B5EF4-FFF2-40B4-BE49-F238E27FC236}">
                <a16:creationId xmlns:a16="http://schemas.microsoft.com/office/drawing/2014/main" id="{13DB194B-9E92-4590-BF3C-97772FEB9F4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69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96E0FC4B-0BF4-4AE3-9A4B-205B782E7D76}"/>
              </a:ext>
            </a:extLst>
          </p:cNvPr>
          <p:cNvSpPr txBox="1">
            <a:spLocks noChangeArrowheads="1"/>
          </p:cNvSpPr>
          <p:nvPr/>
        </p:nvSpPr>
        <p:spPr>
          <a:xfrm>
            <a:off x="202422" y="1357677"/>
            <a:ext cx="8229600" cy="4825409"/>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dirty="0"/>
              <a:t>FAST</a:t>
            </a:r>
          </a:p>
          <a:p>
            <a:pPr lvl="1"/>
            <a:r>
              <a:rPr lang="zh-CN" altLang="en-US" dirty="0"/>
              <a:t>连续</a:t>
            </a:r>
            <a:r>
              <a:rPr lang="en-US" altLang="zh-CN" dirty="0"/>
              <a:t>N</a:t>
            </a:r>
            <a:r>
              <a:rPr lang="zh-CN" altLang="en-US" dirty="0"/>
              <a:t>个点的灰度有明显差异</a:t>
            </a:r>
            <a:endParaRPr lang="en-US" altLang="zh-CN" dirty="0"/>
          </a:p>
          <a:p>
            <a:pPr lvl="1"/>
            <a:r>
              <a:rPr lang="zh-CN" altLang="en-US" dirty="0"/>
              <a:t>约束较为单一</a:t>
            </a:r>
            <a:endParaRPr lang="en-US" altLang="zh-CN" dirty="0"/>
          </a:p>
          <a:p>
            <a:pPr lvl="1"/>
            <a:endParaRPr lang="en-US" altLang="zh-CN" dirty="0"/>
          </a:p>
          <a:p>
            <a:pPr lvl="1"/>
            <a:r>
              <a:rPr lang="zh-CN" altLang="en-US" dirty="0"/>
              <a:t>方向问题</a:t>
            </a:r>
            <a:endParaRPr lang="en-US" altLang="zh-CN" dirty="0"/>
          </a:p>
          <a:p>
            <a:pPr marL="343535" lvl="1" indent="0">
              <a:buNone/>
            </a:pPr>
            <a:r>
              <a:rPr lang="en-US" altLang="zh-CN" dirty="0"/>
              <a:t>   FAST</a:t>
            </a:r>
            <a:r>
              <a:rPr lang="zh-CN" altLang="en-US" dirty="0"/>
              <a:t>角点不具有方向信息，固定选取半径为</a:t>
            </a:r>
            <a:r>
              <a:rPr lang="en-US" altLang="zh-CN" dirty="0"/>
              <a:t>3</a:t>
            </a:r>
            <a:r>
              <a:rPr lang="zh-CN" altLang="en-US" dirty="0"/>
              <a:t>的圆</a:t>
            </a:r>
            <a:endParaRPr lang="en-US" altLang="zh-CN" dirty="0"/>
          </a:p>
          <a:p>
            <a:pPr lvl="1"/>
            <a:endParaRPr lang="en-US" altLang="zh-CN" dirty="0"/>
          </a:p>
          <a:p>
            <a:pPr lvl="1"/>
            <a:r>
              <a:rPr lang="zh-CN" altLang="en-US" dirty="0"/>
              <a:t>尺度问题</a:t>
            </a:r>
            <a:endParaRPr lang="en-US" altLang="zh-CN" dirty="0"/>
          </a:p>
          <a:p>
            <a:pPr marL="635" indent="0">
              <a:buNone/>
            </a:pPr>
            <a:r>
              <a:rPr lang="zh-CN" altLang="en-US" dirty="0"/>
              <a:t>       </a:t>
            </a:r>
            <a:r>
              <a:rPr lang="zh-CN" altLang="en-US" sz="1800" dirty="0"/>
              <a:t>远看是角点的地方，近看就不是了</a:t>
            </a:r>
            <a:endParaRPr lang="en-US" altLang="zh-CN" sz="1800" dirty="0"/>
          </a:p>
          <a:p>
            <a:pPr marL="514350" indent="-514350" defTabSz="914400">
              <a:lnSpc>
                <a:spcPct val="125000"/>
              </a:lnSpc>
              <a:spcBef>
                <a:spcPts val="0"/>
              </a:spcBef>
              <a:buClr>
                <a:srgbClr val="6F1B1B"/>
              </a:buClr>
              <a:defRPr/>
            </a:pPr>
            <a:endParaRPr lang="en-US" altLang="zh-CN" sz="2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4767464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1317D664-4A6D-47A0-894D-CDAC832F4375}"/>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sp>
        <p:nvSpPr>
          <p:cNvPr id="43014" name="Rectangle 5">
            <a:extLst>
              <a:ext uri="{FF2B5EF4-FFF2-40B4-BE49-F238E27FC236}">
                <a16:creationId xmlns:a16="http://schemas.microsoft.com/office/drawing/2014/main" id="{429789F3-DE10-45EA-8875-6A17248A893A}"/>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3015" name="Picture 12" descr="underline_base">
            <a:extLst>
              <a:ext uri="{FF2B5EF4-FFF2-40B4-BE49-F238E27FC236}">
                <a16:creationId xmlns:a16="http://schemas.microsoft.com/office/drawing/2014/main" id="{13DB194B-9E92-4590-BF3C-97772FEB9F4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69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96E0FC4B-0BF4-4AE3-9A4B-205B782E7D76}"/>
              </a:ext>
            </a:extLst>
          </p:cNvPr>
          <p:cNvSpPr txBox="1">
            <a:spLocks noChangeArrowheads="1"/>
          </p:cNvSpPr>
          <p:nvPr/>
        </p:nvSpPr>
        <p:spPr>
          <a:xfrm>
            <a:off x="202422" y="1357677"/>
            <a:ext cx="8229600" cy="4825409"/>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t>改进：</a:t>
            </a:r>
            <a:r>
              <a:rPr lang="en-US" altLang="zh-CN" dirty="0"/>
              <a:t>ORB</a:t>
            </a:r>
            <a:r>
              <a:rPr lang="zh-CN" altLang="en-US" dirty="0"/>
              <a:t>特征</a:t>
            </a:r>
            <a:r>
              <a:rPr lang="en-US" altLang="zh-CN" dirty="0"/>
              <a:t>  Oriented FAST</a:t>
            </a:r>
          </a:p>
          <a:p>
            <a:pPr lvl="1"/>
            <a:r>
              <a:rPr lang="zh-CN" altLang="en-US" dirty="0"/>
              <a:t>尺度上引入图像金字塔</a:t>
            </a:r>
            <a:endParaRPr lang="en-US" altLang="zh-CN" dirty="0"/>
          </a:p>
          <a:p>
            <a:pPr lvl="1"/>
            <a:r>
              <a:rPr lang="zh-CN" altLang="en-US" dirty="0"/>
              <a:t>在</a:t>
            </a:r>
            <a:r>
              <a:rPr lang="en-US" altLang="zh-CN" dirty="0"/>
              <a:t>FAST</a:t>
            </a:r>
            <a:r>
              <a:rPr lang="zh-CN" altLang="en-US" dirty="0"/>
              <a:t>基础上计算旋转</a:t>
            </a:r>
            <a:endParaRPr lang="en-US" altLang="zh-CN" dirty="0"/>
          </a:p>
          <a:p>
            <a:pPr lvl="1"/>
            <a:r>
              <a:rPr lang="zh-CN" altLang="en-US" dirty="0"/>
              <a:t>添加描述：</a:t>
            </a:r>
            <a:r>
              <a:rPr lang="en-US" altLang="zh-CN" dirty="0"/>
              <a:t>BRIEF	</a:t>
            </a:r>
          </a:p>
          <a:p>
            <a:pPr marL="514350" indent="-514350" defTabSz="914400">
              <a:lnSpc>
                <a:spcPct val="125000"/>
              </a:lnSpc>
              <a:spcBef>
                <a:spcPts val="0"/>
              </a:spcBef>
              <a:buClr>
                <a:srgbClr val="6F1B1B"/>
              </a:buClr>
              <a:defRPr/>
            </a:pPr>
            <a:endParaRPr lang="en-US" altLang="zh-CN" sz="2800" dirty="0">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4C714030-5052-48A5-958D-8315498C6BDD}"/>
              </a:ext>
            </a:extLst>
          </p:cNvPr>
          <p:cNvPicPr>
            <a:picLocks noChangeAspect="1"/>
          </p:cNvPicPr>
          <p:nvPr/>
        </p:nvPicPr>
        <p:blipFill>
          <a:blip r:embed="rId4"/>
          <a:stretch>
            <a:fillRect/>
          </a:stretch>
        </p:blipFill>
        <p:spPr>
          <a:xfrm>
            <a:off x="323850" y="2834889"/>
            <a:ext cx="8355013" cy="3762761"/>
          </a:xfrm>
          <a:prstGeom prst="rect">
            <a:avLst/>
          </a:prstGeom>
        </p:spPr>
      </p:pic>
    </p:spTree>
    <p:extLst>
      <p:ext uri="{BB962C8B-B14F-4D97-AF65-F5344CB8AC3E}">
        <p14:creationId xmlns:p14="http://schemas.microsoft.com/office/powerpoint/2010/main" val="512787861"/>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1317D664-4A6D-47A0-894D-CDAC832F4375}"/>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sp>
        <p:nvSpPr>
          <p:cNvPr id="43014" name="Rectangle 5">
            <a:extLst>
              <a:ext uri="{FF2B5EF4-FFF2-40B4-BE49-F238E27FC236}">
                <a16:creationId xmlns:a16="http://schemas.microsoft.com/office/drawing/2014/main" id="{429789F3-DE10-45EA-8875-6A17248A893A}"/>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3015" name="Picture 12" descr="underline_base">
            <a:extLst>
              <a:ext uri="{FF2B5EF4-FFF2-40B4-BE49-F238E27FC236}">
                <a16:creationId xmlns:a16="http://schemas.microsoft.com/office/drawing/2014/main" id="{13DB194B-9E92-4590-BF3C-97772FEB9F4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69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96E0FC4B-0BF4-4AE3-9A4B-205B782E7D76}"/>
              </a:ext>
            </a:extLst>
          </p:cNvPr>
          <p:cNvSpPr txBox="1">
            <a:spLocks noChangeArrowheads="1"/>
          </p:cNvSpPr>
          <p:nvPr/>
        </p:nvSpPr>
        <p:spPr>
          <a:xfrm>
            <a:off x="202422" y="1357677"/>
            <a:ext cx="8229600" cy="4825409"/>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t>改进：</a:t>
            </a:r>
            <a:r>
              <a:rPr lang="en-US" altLang="zh-CN" dirty="0"/>
              <a:t>ORB</a:t>
            </a:r>
            <a:r>
              <a:rPr lang="zh-CN" altLang="en-US" dirty="0"/>
              <a:t>特征</a:t>
            </a:r>
            <a:endParaRPr lang="en-US" altLang="zh-CN" dirty="0"/>
          </a:p>
          <a:p>
            <a:pPr lvl="1"/>
            <a:r>
              <a:rPr lang="zh-CN" altLang="en-US" dirty="0"/>
              <a:t>关键点：</a:t>
            </a:r>
            <a:r>
              <a:rPr lang="en-US" altLang="zh-CN" dirty="0"/>
              <a:t>Oriented FAST</a:t>
            </a:r>
          </a:p>
          <a:p>
            <a:pPr lvl="1"/>
            <a:endParaRPr lang="en-US" altLang="zh-CN" dirty="0"/>
          </a:p>
          <a:p>
            <a:pPr lvl="1"/>
            <a:r>
              <a:rPr lang="zh-CN" altLang="en-US" dirty="0"/>
              <a:t>尺度上引入图像金字塔</a:t>
            </a:r>
            <a:endParaRPr lang="en-US" altLang="zh-CN" dirty="0"/>
          </a:p>
          <a:p>
            <a:pPr lvl="1"/>
            <a:r>
              <a:rPr lang="zh-CN" altLang="en-US" dirty="0"/>
              <a:t>在</a:t>
            </a:r>
            <a:r>
              <a:rPr lang="en-US" altLang="zh-CN" dirty="0"/>
              <a:t>FAST</a:t>
            </a:r>
            <a:r>
              <a:rPr lang="zh-CN" altLang="en-US" dirty="0"/>
              <a:t>基础上计算旋转</a:t>
            </a:r>
            <a:endParaRPr lang="en-US" altLang="zh-CN" dirty="0"/>
          </a:p>
          <a:p>
            <a:pPr lvl="1"/>
            <a:r>
              <a:rPr lang="zh-CN" altLang="en-US" dirty="0"/>
              <a:t>添加描述：</a:t>
            </a:r>
            <a:r>
              <a:rPr lang="en-US" altLang="zh-CN" dirty="0"/>
              <a:t>BRIEF	</a:t>
            </a:r>
          </a:p>
          <a:p>
            <a:pPr marL="514350" indent="-514350" defTabSz="914400">
              <a:lnSpc>
                <a:spcPct val="125000"/>
              </a:lnSpc>
              <a:spcBef>
                <a:spcPts val="0"/>
              </a:spcBef>
              <a:buClr>
                <a:srgbClr val="6F1B1B"/>
              </a:buClr>
              <a:defRPr/>
            </a:pPr>
            <a:endParaRPr lang="en-US" altLang="zh-CN" sz="2800" dirty="0">
              <a:latin typeface="黑体" panose="02010609060101010101" pitchFamily="49" charset="-122"/>
              <a:ea typeface="黑体" panose="02010609060101010101" pitchFamily="49" charset="-122"/>
            </a:endParaRPr>
          </a:p>
        </p:txBody>
      </p:sp>
      <p:pic>
        <p:nvPicPr>
          <p:cNvPr id="7" name="图片 6">
            <a:extLst>
              <a:ext uri="{FF2B5EF4-FFF2-40B4-BE49-F238E27FC236}">
                <a16:creationId xmlns:a16="http://schemas.microsoft.com/office/drawing/2014/main" id="{9388BEEF-4240-4E6C-A578-24F1E4B72432}"/>
              </a:ext>
            </a:extLst>
          </p:cNvPr>
          <p:cNvPicPr>
            <a:picLocks noChangeAspect="1"/>
          </p:cNvPicPr>
          <p:nvPr/>
        </p:nvPicPr>
        <p:blipFill>
          <a:blip r:embed="rId4"/>
          <a:stretch>
            <a:fillRect/>
          </a:stretch>
        </p:blipFill>
        <p:spPr>
          <a:xfrm>
            <a:off x="3836987" y="1182869"/>
            <a:ext cx="5336889" cy="2625406"/>
          </a:xfrm>
          <a:prstGeom prst="rect">
            <a:avLst/>
          </a:prstGeom>
          <a:ln>
            <a:solidFill>
              <a:schemeClr val="accent1"/>
            </a:solidFill>
          </a:ln>
        </p:spPr>
      </p:pic>
      <p:pic>
        <p:nvPicPr>
          <p:cNvPr id="8" name="图片 7">
            <a:extLst>
              <a:ext uri="{FF2B5EF4-FFF2-40B4-BE49-F238E27FC236}">
                <a16:creationId xmlns:a16="http://schemas.microsoft.com/office/drawing/2014/main" id="{AC95B323-2BA6-4B48-9DE0-57819F7D0F5A}"/>
              </a:ext>
            </a:extLst>
          </p:cNvPr>
          <p:cNvPicPr>
            <a:picLocks noChangeAspect="1"/>
          </p:cNvPicPr>
          <p:nvPr/>
        </p:nvPicPr>
        <p:blipFill>
          <a:blip r:embed="rId5"/>
          <a:stretch>
            <a:fillRect/>
          </a:stretch>
        </p:blipFill>
        <p:spPr>
          <a:xfrm>
            <a:off x="3836988" y="3972244"/>
            <a:ext cx="5301192" cy="2625406"/>
          </a:xfrm>
          <a:prstGeom prst="rect">
            <a:avLst/>
          </a:prstGeom>
          <a:ln>
            <a:solidFill>
              <a:schemeClr val="accent1"/>
            </a:solidFill>
          </a:ln>
        </p:spPr>
      </p:pic>
    </p:spTree>
    <p:extLst>
      <p:ext uri="{BB962C8B-B14F-4D97-AF65-F5344CB8AC3E}">
        <p14:creationId xmlns:p14="http://schemas.microsoft.com/office/powerpoint/2010/main" val="234071311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1317D664-4A6D-47A0-894D-CDAC832F4375}"/>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sp>
        <p:nvSpPr>
          <p:cNvPr id="43014" name="Rectangle 5">
            <a:extLst>
              <a:ext uri="{FF2B5EF4-FFF2-40B4-BE49-F238E27FC236}">
                <a16:creationId xmlns:a16="http://schemas.microsoft.com/office/drawing/2014/main" id="{429789F3-DE10-45EA-8875-6A17248A893A}"/>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3015" name="Picture 12" descr="underline_base">
            <a:extLst>
              <a:ext uri="{FF2B5EF4-FFF2-40B4-BE49-F238E27FC236}">
                <a16:creationId xmlns:a16="http://schemas.microsoft.com/office/drawing/2014/main" id="{13DB194B-9E92-4590-BF3C-97772FEB9F4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69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2AC3EF3E-C508-4F14-B0FE-046F13845A60}"/>
              </a:ext>
            </a:extLst>
          </p:cNvPr>
          <p:cNvSpPr txBox="1">
            <a:spLocks noChangeArrowheads="1"/>
          </p:cNvSpPr>
          <p:nvPr/>
        </p:nvSpPr>
        <p:spPr>
          <a:xfrm>
            <a:off x="285516" y="1422991"/>
            <a:ext cx="8229600" cy="4596809"/>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dirty="0"/>
              <a:t>BRIEF</a:t>
            </a:r>
          </a:p>
          <a:p>
            <a:pPr lvl="1"/>
            <a:r>
              <a:rPr lang="en-US" altLang="zh-CN" dirty="0"/>
              <a:t>BRIEF</a:t>
            </a:r>
            <a:r>
              <a:rPr lang="zh-CN" altLang="en-US" dirty="0"/>
              <a:t>是一种二进制描述，其描述向量由</a:t>
            </a:r>
            <a:r>
              <a:rPr lang="en-US" altLang="zh-CN" dirty="0"/>
              <a:t>0</a:t>
            </a:r>
            <a:r>
              <a:rPr lang="zh-CN" altLang="en-US" dirty="0"/>
              <a:t>和</a:t>
            </a:r>
            <a:r>
              <a:rPr lang="en-US" altLang="zh-CN" dirty="0"/>
              <a:t>1</a:t>
            </a:r>
            <a:r>
              <a:rPr lang="zh-CN" altLang="en-US" dirty="0"/>
              <a:t>组成，</a:t>
            </a:r>
            <a:r>
              <a:rPr lang="en-US" altLang="zh-CN" dirty="0"/>
              <a:t>0</a:t>
            </a:r>
            <a:r>
              <a:rPr lang="zh-CN" altLang="en-US" dirty="0"/>
              <a:t>和</a:t>
            </a:r>
            <a:r>
              <a:rPr lang="en-US" altLang="zh-CN" dirty="0"/>
              <a:t>1</a:t>
            </a:r>
            <a:r>
              <a:rPr lang="zh-CN" altLang="en-US" dirty="0"/>
              <a:t>表示关键点附近两个像素的大小关系</a:t>
            </a:r>
            <a:endParaRPr lang="en-US" altLang="zh-CN" dirty="0"/>
          </a:p>
          <a:p>
            <a:pPr lvl="1"/>
            <a:r>
              <a:rPr lang="en-US" altLang="zh-CN" dirty="0"/>
              <a:t>BRIEF-128</a:t>
            </a:r>
            <a:r>
              <a:rPr lang="zh-CN" altLang="en-US" dirty="0"/>
              <a:t>：按某种概率随机的方式，在特征点附近取</a:t>
            </a:r>
            <a:r>
              <a:rPr lang="en-US" altLang="zh-CN" dirty="0"/>
              <a:t>128</a:t>
            </a:r>
            <a:r>
              <a:rPr lang="zh-CN" altLang="en-US" dirty="0"/>
              <a:t>次像素比较</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en-US" altLang="zh-CN" dirty="0"/>
              <a:t>ORB</a:t>
            </a:r>
            <a:r>
              <a:rPr lang="zh-CN" altLang="en-US" dirty="0"/>
              <a:t>：旋转之后的</a:t>
            </a:r>
            <a:r>
              <a:rPr lang="en-US" altLang="zh-CN" dirty="0"/>
              <a:t>BRIEF</a:t>
            </a:r>
            <a:r>
              <a:rPr lang="zh-CN" altLang="en-US" dirty="0"/>
              <a:t>描述</a:t>
            </a:r>
            <a:endParaRPr lang="en-US" altLang="zh-CN" dirty="0"/>
          </a:p>
          <a:p>
            <a:pPr lvl="1"/>
            <a:r>
              <a:rPr lang="en-US" altLang="zh-CN" dirty="0"/>
              <a:t>BRIEF</a:t>
            </a:r>
            <a:r>
              <a:rPr lang="zh-CN" altLang="en-US" dirty="0"/>
              <a:t>是一种二进制描述，需要用汉明距离度量</a:t>
            </a:r>
            <a:endParaRPr lang="en-US" altLang="zh-CN" dirty="0"/>
          </a:p>
          <a:p>
            <a:pPr lvl="1"/>
            <a:endParaRPr lang="zh-CN" altLang="en-US" dirty="0"/>
          </a:p>
          <a:p>
            <a:pPr marL="514350" indent="-514350" defTabSz="914400">
              <a:lnSpc>
                <a:spcPct val="125000"/>
              </a:lnSpc>
              <a:spcBef>
                <a:spcPts val="0"/>
              </a:spcBef>
              <a:buClr>
                <a:srgbClr val="6F1B1B"/>
              </a:buClr>
              <a:defRPr/>
            </a:pPr>
            <a:endParaRPr lang="en-US" altLang="zh-CN" sz="2800" dirty="0">
              <a:latin typeface="黑体" panose="02010609060101010101" pitchFamily="49" charset="-122"/>
              <a:ea typeface="黑体" panose="02010609060101010101" pitchFamily="49" charset="-122"/>
            </a:endParaRPr>
          </a:p>
        </p:txBody>
      </p:sp>
      <p:pic>
        <p:nvPicPr>
          <p:cNvPr id="7" name="图片 6">
            <a:extLst>
              <a:ext uri="{FF2B5EF4-FFF2-40B4-BE49-F238E27FC236}">
                <a16:creationId xmlns:a16="http://schemas.microsoft.com/office/drawing/2014/main" id="{4B79E6B1-29F0-4965-A933-0EFD7C2771E6}"/>
              </a:ext>
            </a:extLst>
          </p:cNvPr>
          <p:cNvPicPr>
            <a:picLocks noChangeAspect="1"/>
          </p:cNvPicPr>
          <p:nvPr/>
        </p:nvPicPr>
        <p:blipFill>
          <a:blip r:embed="rId4"/>
          <a:stretch>
            <a:fillRect/>
          </a:stretch>
        </p:blipFill>
        <p:spPr>
          <a:xfrm>
            <a:off x="628884" y="2621242"/>
            <a:ext cx="7572744" cy="1551427"/>
          </a:xfrm>
          <a:prstGeom prst="rect">
            <a:avLst/>
          </a:prstGeom>
          <a:ln>
            <a:solidFill>
              <a:schemeClr val="accent1"/>
            </a:solidFill>
          </a:ln>
        </p:spPr>
      </p:pic>
      <p:sp>
        <p:nvSpPr>
          <p:cNvPr id="8" name="文本框 7">
            <a:extLst>
              <a:ext uri="{FF2B5EF4-FFF2-40B4-BE49-F238E27FC236}">
                <a16:creationId xmlns:a16="http://schemas.microsoft.com/office/drawing/2014/main" id="{4EEA60A2-22FE-4F16-9B80-F5E2814B6DCF}"/>
              </a:ext>
            </a:extLst>
          </p:cNvPr>
          <p:cNvSpPr txBox="1"/>
          <p:nvPr/>
        </p:nvSpPr>
        <p:spPr>
          <a:xfrm>
            <a:off x="2967049" y="4275836"/>
            <a:ext cx="3847408" cy="460892"/>
          </a:xfrm>
          <a:prstGeom prst="rect">
            <a:avLst/>
          </a:prstGeom>
          <a:noFill/>
        </p:spPr>
        <p:txBody>
          <a:bodyPr wrap="square" rtlCol="0">
            <a:spAutoFit/>
          </a:bodyPr>
          <a:lstStyle/>
          <a:p>
            <a:r>
              <a:rPr lang="en-US" altLang="zh-CN" dirty="0"/>
              <a:t>BRIEF</a:t>
            </a:r>
            <a:r>
              <a:rPr lang="zh-CN" altLang="en-US" dirty="0"/>
              <a:t>的比较</a:t>
            </a:r>
            <a:r>
              <a:rPr lang="en-US" altLang="zh-CN" dirty="0"/>
              <a:t>pattern</a:t>
            </a:r>
            <a:endParaRPr lang="zh-CN" altLang="en-US" dirty="0"/>
          </a:p>
        </p:txBody>
      </p:sp>
      <p:sp>
        <p:nvSpPr>
          <p:cNvPr id="2" name="矩形 1">
            <a:extLst>
              <a:ext uri="{FF2B5EF4-FFF2-40B4-BE49-F238E27FC236}">
                <a16:creationId xmlns:a16="http://schemas.microsoft.com/office/drawing/2014/main" id="{018BC986-58AE-489E-AE62-52A595E1BE18}"/>
              </a:ext>
            </a:extLst>
          </p:cNvPr>
          <p:cNvSpPr/>
          <p:nvPr/>
        </p:nvSpPr>
        <p:spPr>
          <a:xfrm>
            <a:off x="0" y="6572252"/>
            <a:ext cx="9132078" cy="276999"/>
          </a:xfrm>
          <a:prstGeom prst="rect">
            <a:avLst/>
          </a:prstGeom>
        </p:spPr>
        <p:txBody>
          <a:bodyPr wrap="square">
            <a:spAutoFit/>
          </a:bodyPr>
          <a:lstStyle/>
          <a:p>
            <a:r>
              <a:rPr lang="en-US" altLang="zh-CN" sz="1200" dirty="0" err="1"/>
              <a:t>Calonder</a:t>
            </a:r>
            <a:r>
              <a:rPr lang="en-US" altLang="zh-CN" sz="1200" dirty="0"/>
              <a:t> M., </a:t>
            </a:r>
            <a:r>
              <a:rPr lang="en-US" altLang="zh-CN" sz="1200" dirty="0" err="1"/>
              <a:t>Lepetit</a:t>
            </a:r>
            <a:r>
              <a:rPr lang="en-US" altLang="zh-CN" sz="1200" dirty="0"/>
              <a:t> V., </a:t>
            </a:r>
            <a:r>
              <a:rPr lang="en-US" altLang="zh-CN" sz="1200" dirty="0" err="1"/>
              <a:t>Strecha</a:t>
            </a:r>
            <a:r>
              <a:rPr lang="en-US" altLang="zh-CN" sz="1200" dirty="0"/>
              <a:t> C., </a:t>
            </a:r>
            <a:r>
              <a:rPr lang="en-US" altLang="zh-CN" sz="1200" dirty="0" err="1"/>
              <a:t>Fua</a:t>
            </a:r>
            <a:r>
              <a:rPr lang="en-US" altLang="zh-CN" sz="1200" dirty="0"/>
              <a:t> P.: </a:t>
            </a:r>
            <a:r>
              <a:rPr lang="en-US" altLang="zh-CN" sz="1200" dirty="0" err="1"/>
              <a:t>BRIEF:Binary</a:t>
            </a:r>
            <a:r>
              <a:rPr lang="en-US" altLang="zh-CN" sz="1200" dirty="0"/>
              <a:t> Robust Independent Elementary Features. ECCV 2010</a:t>
            </a:r>
            <a:endParaRPr lang="zh-CN" altLang="en-US" sz="1200" dirty="0"/>
          </a:p>
        </p:txBody>
      </p:sp>
    </p:spTree>
    <p:extLst>
      <p:ext uri="{BB962C8B-B14F-4D97-AF65-F5344CB8AC3E}">
        <p14:creationId xmlns:p14="http://schemas.microsoft.com/office/powerpoint/2010/main" val="298595512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1317D664-4A6D-47A0-894D-CDAC832F4375}"/>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sp>
        <p:nvSpPr>
          <p:cNvPr id="43014" name="Rectangle 5">
            <a:extLst>
              <a:ext uri="{FF2B5EF4-FFF2-40B4-BE49-F238E27FC236}">
                <a16:creationId xmlns:a16="http://schemas.microsoft.com/office/drawing/2014/main" id="{429789F3-DE10-45EA-8875-6A17248A893A}"/>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3015" name="Picture 12" descr="underline_base">
            <a:extLst>
              <a:ext uri="{FF2B5EF4-FFF2-40B4-BE49-F238E27FC236}">
                <a16:creationId xmlns:a16="http://schemas.microsoft.com/office/drawing/2014/main" id="{13DB194B-9E92-4590-BF3C-97772FEB9F4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69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96E0FC4B-0BF4-4AE3-9A4B-205B782E7D76}"/>
              </a:ext>
            </a:extLst>
          </p:cNvPr>
          <p:cNvSpPr txBox="1">
            <a:spLocks noChangeArrowheads="1"/>
          </p:cNvSpPr>
          <p:nvPr/>
        </p:nvSpPr>
        <p:spPr>
          <a:xfrm>
            <a:off x="202422" y="1357677"/>
            <a:ext cx="8229600" cy="3785823"/>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t>例子：</a:t>
            </a:r>
            <a:r>
              <a:rPr lang="en-US" altLang="zh-CN" dirty="0"/>
              <a:t>ORB</a:t>
            </a:r>
            <a:r>
              <a:rPr lang="zh-CN" altLang="en-US" dirty="0"/>
              <a:t>特征</a:t>
            </a:r>
            <a:endParaRPr lang="en-US" altLang="zh-CN" dirty="0"/>
          </a:p>
          <a:p>
            <a:pPr marL="514350" indent="-514350" defTabSz="914400">
              <a:lnSpc>
                <a:spcPct val="125000"/>
              </a:lnSpc>
              <a:spcBef>
                <a:spcPts val="0"/>
              </a:spcBef>
              <a:buClr>
                <a:srgbClr val="6F1B1B"/>
              </a:buClr>
              <a:defRPr/>
            </a:pPr>
            <a:endParaRPr lang="en-US" altLang="zh-CN" sz="2800" dirty="0">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4921CE43-0B1D-4DB3-9B9F-3FD7CFD0A73A}"/>
              </a:ext>
            </a:extLst>
          </p:cNvPr>
          <p:cNvPicPr>
            <a:picLocks noChangeAspect="1"/>
          </p:cNvPicPr>
          <p:nvPr/>
        </p:nvPicPr>
        <p:blipFill>
          <a:blip r:embed="rId4"/>
          <a:stretch>
            <a:fillRect/>
          </a:stretch>
        </p:blipFill>
        <p:spPr>
          <a:xfrm>
            <a:off x="1105963" y="1710628"/>
            <a:ext cx="6803482" cy="5147372"/>
          </a:xfrm>
          <a:prstGeom prst="rect">
            <a:avLst/>
          </a:prstGeom>
        </p:spPr>
      </p:pic>
    </p:spTree>
    <p:extLst>
      <p:ext uri="{BB962C8B-B14F-4D97-AF65-F5344CB8AC3E}">
        <p14:creationId xmlns:p14="http://schemas.microsoft.com/office/powerpoint/2010/main" val="78006902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1317D664-4A6D-47A0-894D-CDAC832F4375}"/>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sp>
        <p:nvSpPr>
          <p:cNvPr id="43014" name="Rectangle 5">
            <a:extLst>
              <a:ext uri="{FF2B5EF4-FFF2-40B4-BE49-F238E27FC236}">
                <a16:creationId xmlns:a16="http://schemas.microsoft.com/office/drawing/2014/main" id="{429789F3-DE10-45EA-8875-6A17248A893A}"/>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3015" name="Picture 12" descr="underline_base">
            <a:extLst>
              <a:ext uri="{FF2B5EF4-FFF2-40B4-BE49-F238E27FC236}">
                <a16:creationId xmlns:a16="http://schemas.microsoft.com/office/drawing/2014/main" id="{13DB194B-9E92-4590-BF3C-97772FEB9F4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69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96E0FC4B-0BF4-4AE3-9A4B-205B782E7D76}"/>
              </a:ext>
            </a:extLst>
          </p:cNvPr>
          <p:cNvSpPr txBox="1">
            <a:spLocks noChangeArrowheads="1"/>
          </p:cNvSpPr>
          <p:nvPr/>
        </p:nvSpPr>
        <p:spPr>
          <a:xfrm>
            <a:off x="202422" y="1357677"/>
            <a:ext cx="8229600" cy="3785823"/>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t>例子：</a:t>
            </a:r>
            <a:r>
              <a:rPr lang="en-US" altLang="zh-CN" dirty="0"/>
              <a:t>ORB</a:t>
            </a:r>
            <a:r>
              <a:rPr lang="zh-CN" altLang="en-US" dirty="0"/>
              <a:t>特征</a:t>
            </a:r>
            <a:endParaRPr lang="en-US" altLang="zh-CN" dirty="0"/>
          </a:p>
          <a:p>
            <a:pPr marL="514350" indent="-514350" defTabSz="914400">
              <a:lnSpc>
                <a:spcPct val="125000"/>
              </a:lnSpc>
              <a:spcBef>
                <a:spcPts val="0"/>
              </a:spcBef>
              <a:buClr>
                <a:srgbClr val="6F1B1B"/>
              </a:buClr>
              <a:defRPr/>
            </a:pPr>
            <a:endParaRPr lang="en-US" altLang="zh-CN" sz="2800" dirty="0">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3838237B-CF9B-4247-8EB4-68570F35803E}"/>
              </a:ext>
            </a:extLst>
          </p:cNvPr>
          <p:cNvPicPr>
            <a:picLocks noChangeAspect="1"/>
          </p:cNvPicPr>
          <p:nvPr/>
        </p:nvPicPr>
        <p:blipFill>
          <a:blip r:embed="rId4"/>
          <a:stretch>
            <a:fillRect/>
          </a:stretch>
        </p:blipFill>
        <p:spPr>
          <a:xfrm>
            <a:off x="1252538" y="1733298"/>
            <a:ext cx="6444499" cy="5129500"/>
          </a:xfrm>
          <a:prstGeom prst="rect">
            <a:avLst/>
          </a:prstGeom>
        </p:spPr>
      </p:pic>
    </p:spTree>
    <p:extLst>
      <p:ext uri="{BB962C8B-B14F-4D97-AF65-F5344CB8AC3E}">
        <p14:creationId xmlns:p14="http://schemas.microsoft.com/office/powerpoint/2010/main" val="11885119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A00D7241-86A4-4697-94B6-A193785D651B}"/>
              </a:ext>
            </a:extLst>
          </p:cNvPr>
          <p:cNvSpPr>
            <a:spLocks noGrp="1" noChangeArrowheads="1"/>
          </p:cNvSpPr>
          <p:nvPr>
            <p:ph type="title" idx="4294967295"/>
          </p:nvPr>
        </p:nvSpPr>
        <p:spPr/>
        <p:txBody>
          <a:bodyPr/>
          <a:lstStyle/>
          <a:p>
            <a:r>
              <a:rPr lang="zh-CN" altLang="en-US">
                <a:latin typeface="微软雅黑" panose="020B0503020204020204" pitchFamily="34" charset="-122"/>
                <a:ea typeface="微软雅黑" panose="020B0503020204020204" pitchFamily="34" charset="-122"/>
              </a:rPr>
              <a:t>视觉概述/</a:t>
            </a:r>
            <a:r>
              <a:rPr lang="zh-CN" altLang="en-US">
                <a:ea typeface="宋体" panose="02010600030101010101" pitchFamily="2" charset="-122"/>
              </a:rPr>
              <a:t>Vision in General</a:t>
            </a:r>
          </a:p>
        </p:txBody>
      </p:sp>
      <p:sp>
        <p:nvSpPr>
          <p:cNvPr id="37891" name="Rectangle 3">
            <a:extLst>
              <a:ext uri="{FF2B5EF4-FFF2-40B4-BE49-F238E27FC236}">
                <a16:creationId xmlns:a16="http://schemas.microsoft.com/office/drawing/2014/main" id="{89944917-DC25-4E8C-8C7E-16EDFC354494}"/>
              </a:ext>
            </a:extLst>
          </p:cNvPr>
          <p:cNvSpPr>
            <a:spLocks noGrp="1" noChangeArrowheads="1"/>
          </p:cNvSpPr>
          <p:nvPr>
            <p:ph type="body" idx="4294967295"/>
          </p:nvPr>
        </p:nvSpPr>
        <p:spPr>
          <a:xfrm>
            <a:off x="422031" y="1318846"/>
            <a:ext cx="8370277" cy="4501662"/>
          </a:xfrm>
        </p:spPr>
        <p:txBody>
          <a:bodyPr/>
          <a:lstStyle/>
          <a:p>
            <a:pPr lvl="1">
              <a:lnSpc>
                <a:spcPct val="90000"/>
              </a:lnSpc>
              <a:buFont typeface="Monotype Sorts" pitchFamily="2" charset="2"/>
              <a:buNone/>
            </a:pPr>
            <a:endParaRPr lang="zh-CN" altLang="en-US" sz="2215" b="1">
              <a:latin typeface="微软雅黑" panose="020B0503020204020204" pitchFamily="34" charset="-122"/>
              <a:ea typeface="微软雅黑" panose="020B0503020204020204" pitchFamily="34" charset="-122"/>
            </a:endParaRPr>
          </a:p>
          <a:p>
            <a:pPr>
              <a:lnSpc>
                <a:spcPct val="90000"/>
              </a:lnSpc>
              <a:buFont typeface="Monotype Sorts" pitchFamily="2" charset="2"/>
              <a:buNone/>
            </a:pPr>
            <a:r>
              <a:rPr lang="zh-CN" altLang="en-US" b="1">
                <a:latin typeface="微软雅黑" panose="020B0503020204020204" pitchFamily="34" charset="-122"/>
                <a:ea typeface="微软雅黑" panose="020B0503020204020204" pitchFamily="34" charset="-122"/>
              </a:rPr>
              <a:t>视觉是最有优势的感知方式：</a:t>
            </a:r>
          </a:p>
          <a:p>
            <a:pPr lvl="1">
              <a:lnSpc>
                <a:spcPct val="90000"/>
              </a:lnSpc>
              <a:buFont typeface="Monotype Sorts" pitchFamily="2" charset="2"/>
              <a:buNone/>
            </a:pPr>
            <a:r>
              <a:rPr lang="zh-CN" altLang="en-US" b="1">
                <a:latin typeface="微软雅黑" panose="020B0503020204020204" pitchFamily="34" charset="-122"/>
                <a:ea typeface="微软雅黑" panose="020B0503020204020204" pitchFamily="34" charset="-122"/>
              </a:rPr>
              <a:t> 信息获取量大，支持与环境的非接触交互</a:t>
            </a:r>
          </a:p>
          <a:p>
            <a:pPr>
              <a:lnSpc>
                <a:spcPct val="90000"/>
              </a:lnSpc>
              <a:buFont typeface="Monotype Sorts" pitchFamily="2" charset="2"/>
              <a:buNone/>
            </a:pPr>
            <a:endParaRPr lang="zh-CN" altLang="en-US" b="1">
              <a:latin typeface="微软雅黑" panose="020B0503020204020204" pitchFamily="34" charset="-122"/>
              <a:ea typeface="微软雅黑" panose="020B0503020204020204" pitchFamily="34" charset="-122"/>
            </a:endParaRPr>
          </a:p>
          <a:p>
            <a:pPr>
              <a:lnSpc>
                <a:spcPct val="90000"/>
              </a:lnSpc>
              <a:buFont typeface="Monotype Sorts" pitchFamily="2" charset="2"/>
              <a:buNone/>
            </a:pPr>
            <a:r>
              <a:rPr lang="zh-CN" altLang="en-US" b="1">
                <a:latin typeface="微软雅黑" panose="020B0503020204020204" pitchFamily="34" charset="-122"/>
                <a:ea typeface="微软雅黑" panose="020B0503020204020204" pitchFamily="34" charset="-122"/>
              </a:rPr>
              <a:t>视觉是最复杂的感知方式</a:t>
            </a:r>
          </a:p>
          <a:p>
            <a:pPr lvl="1">
              <a:lnSpc>
                <a:spcPct val="90000"/>
              </a:lnSpc>
              <a:buFont typeface="Monotype Sorts" pitchFamily="2" charset="2"/>
              <a:buNone/>
            </a:pPr>
            <a:r>
              <a:rPr lang="zh-CN" altLang="en-US" b="1">
                <a:latin typeface="微软雅黑" panose="020B0503020204020204" pitchFamily="34" charset="-122"/>
                <a:ea typeface="微软雅黑" panose="020B0503020204020204" pitchFamily="34" charset="-122"/>
              </a:rPr>
              <a:t>对人脑处理人眼影像信息的理解仍然处于初级阶段</a:t>
            </a:r>
          </a:p>
          <a:p>
            <a:pPr>
              <a:lnSpc>
                <a:spcPct val="90000"/>
              </a:lnSpc>
              <a:buFont typeface="Monotype Sorts" pitchFamily="2" charset="2"/>
              <a:buNone/>
            </a:pPr>
            <a:endParaRPr lang="zh-CN" altLang="en-US" b="1">
              <a:latin typeface="微软雅黑" panose="020B0503020204020204" pitchFamily="34" charset="-122"/>
              <a:ea typeface="微软雅黑" panose="020B0503020204020204" pitchFamily="34" charset="-122"/>
            </a:endParaRPr>
          </a:p>
          <a:p>
            <a:pPr>
              <a:lnSpc>
                <a:spcPct val="90000"/>
              </a:lnSpc>
              <a:buFont typeface="Monotype Sorts" pitchFamily="2" charset="2"/>
              <a:buNone/>
            </a:pPr>
            <a:r>
              <a:rPr lang="zh-CN" altLang="en-US" b="1">
                <a:latin typeface="微软雅黑" panose="020B0503020204020204" pitchFamily="34" charset="-122"/>
                <a:ea typeface="微软雅黑" panose="020B0503020204020204" pitchFamily="34" charset="-122"/>
              </a:rPr>
              <a:t>成像是三维场景在二维平面投影的结果</a:t>
            </a:r>
          </a:p>
          <a:p>
            <a:pPr lvl="1">
              <a:lnSpc>
                <a:spcPct val="90000"/>
              </a:lnSpc>
              <a:buFont typeface="Monotype Sorts" pitchFamily="2" charset="2"/>
              <a:buNone/>
            </a:pPr>
            <a:r>
              <a:rPr lang="zh-CN" altLang="en-US" b="1">
                <a:latin typeface="微软雅黑" panose="020B0503020204020204" pitchFamily="34" charset="-122"/>
                <a:ea typeface="微软雅黑" panose="020B0503020204020204" pitchFamily="34" charset="-122"/>
              </a:rPr>
              <a:t>从2维影像解读三维景象是机器视觉的核心任务</a:t>
            </a:r>
          </a:p>
        </p:txBody>
      </p:sp>
      <p:pic>
        <p:nvPicPr>
          <p:cNvPr id="4" name="Picture 12" descr="underline_base">
            <a:extLst>
              <a:ext uri="{FF2B5EF4-FFF2-40B4-BE49-F238E27FC236}">
                <a16:creationId xmlns:a16="http://schemas.microsoft.com/office/drawing/2014/main" id="{8CFEFDC6-5572-4E6B-B71A-B0F839D0CAB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31" y="1087071"/>
            <a:ext cx="7450231"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43782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1317D664-4A6D-47A0-894D-CDAC832F4375}"/>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sp>
        <p:nvSpPr>
          <p:cNvPr id="43014" name="Rectangle 5">
            <a:extLst>
              <a:ext uri="{FF2B5EF4-FFF2-40B4-BE49-F238E27FC236}">
                <a16:creationId xmlns:a16="http://schemas.microsoft.com/office/drawing/2014/main" id="{429789F3-DE10-45EA-8875-6A17248A893A}"/>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3015" name="Picture 12" descr="underline_base">
            <a:extLst>
              <a:ext uri="{FF2B5EF4-FFF2-40B4-BE49-F238E27FC236}">
                <a16:creationId xmlns:a16="http://schemas.microsoft.com/office/drawing/2014/main" id="{13DB194B-9E92-4590-BF3C-97772FEB9F4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69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96E0FC4B-0BF4-4AE3-9A4B-205B782E7D76}"/>
              </a:ext>
            </a:extLst>
          </p:cNvPr>
          <p:cNvSpPr txBox="1">
            <a:spLocks noChangeArrowheads="1"/>
          </p:cNvSpPr>
          <p:nvPr/>
        </p:nvSpPr>
        <p:spPr>
          <a:xfrm>
            <a:off x="202422" y="1357677"/>
            <a:ext cx="8229600" cy="3785823"/>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t>更多例子：</a:t>
            </a:r>
            <a:r>
              <a:rPr lang="en-US" altLang="zh-CN" dirty="0"/>
              <a:t>SIFT </a:t>
            </a:r>
            <a:r>
              <a:rPr lang="zh-CN" altLang="en-US" dirty="0"/>
              <a:t>特征</a:t>
            </a:r>
            <a:endParaRPr lang="en-US" altLang="zh-CN" dirty="0"/>
          </a:p>
          <a:p>
            <a:r>
              <a:rPr lang="en-US" altLang="zh-CN" dirty="0"/>
              <a:t>SIFT</a:t>
            </a:r>
            <a:r>
              <a:rPr lang="zh-CN" altLang="en-US" dirty="0"/>
              <a:t>描述子是关键点邻域高斯图像梯度统计结果的一种表示。</a:t>
            </a:r>
            <a:endParaRPr lang="en-US" altLang="zh-CN" dirty="0"/>
          </a:p>
          <a:p>
            <a:r>
              <a:rPr lang="zh-CN" altLang="en-US" dirty="0"/>
              <a:t>每一个关键点，拥有三个信息：位置、尺度以及方向</a:t>
            </a:r>
            <a:endParaRPr lang="en-US" altLang="zh-CN" dirty="0"/>
          </a:p>
          <a:p>
            <a:r>
              <a:rPr lang="zh-CN" altLang="en-US" dirty="0"/>
              <a:t>通过对关键点周围图像区域分块，计算块内梯度直方图，生成具有独特性的向量，这个向量是该区域图像信息的一种抽象，具有唯一性。</a:t>
            </a:r>
          </a:p>
          <a:p>
            <a:r>
              <a:rPr lang="zh-CN" altLang="en-US" dirty="0"/>
              <a:t>作者</a:t>
            </a:r>
            <a:r>
              <a:rPr lang="en-US" altLang="zh-CN" dirty="0"/>
              <a:t>Lowe</a:t>
            </a:r>
            <a:r>
              <a:rPr lang="zh-CN" altLang="en-US" dirty="0"/>
              <a:t>建议描述子使用在关键点尺度空间内</a:t>
            </a:r>
            <a:r>
              <a:rPr lang="en-US" altLang="zh-CN" dirty="0"/>
              <a:t>4*4</a:t>
            </a:r>
            <a:r>
              <a:rPr lang="zh-CN" altLang="en-US" dirty="0"/>
              <a:t>的窗口中计算的</a:t>
            </a:r>
            <a:r>
              <a:rPr lang="en-US" altLang="zh-CN" dirty="0"/>
              <a:t>8</a:t>
            </a:r>
            <a:r>
              <a:rPr lang="zh-CN" altLang="en-US" dirty="0"/>
              <a:t>个方向的梯度信息，共</a:t>
            </a:r>
            <a:r>
              <a:rPr lang="en-US" altLang="zh-CN" dirty="0"/>
              <a:t>4*4*8=128</a:t>
            </a:r>
            <a:r>
              <a:rPr lang="zh-CN" altLang="en-US" dirty="0"/>
              <a:t>维向量表征</a:t>
            </a:r>
          </a:p>
          <a:p>
            <a:pPr marL="514350" indent="-514350" defTabSz="914400">
              <a:lnSpc>
                <a:spcPct val="125000"/>
              </a:lnSpc>
              <a:spcBef>
                <a:spcPts val="0"/>
              </a:spcBef>
              <a:buClr>
                <a:srgbClr val="6F1B1B"/>
              </a:buClr>
              <a:defRPr/>
            </a:pPr>
            <a:endParaRPr lang="en-US" altLang="zh-CN" sz="2800" dirty="0">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B10B1C67-C202-4F32-B5E0-BFE46859FFCA}"/>
              </a:ext>
            </a:extLst>
          </p:cNvPr>
          <p:cNvPicPr>
            <a:picLocks noChangeAspect="1"/>
          </p:cNvPicPr>
          <p:nvPr/>
        </p:nvPicPr>
        <p:blipFill>
          <a:blip r:embed="rId4"/>
          <a:stretch>
            <a:fillRect/>
          </a:stretch>
        </p:blipFill>
        <p:spPr>
          <a:xfrm>
            <a:off x="323850" y="4269356"/>
            <a:ext cx="5054860" cy="2127359"/>
          </a:xfrm>
          <a:prstGeom prst="rect">
            <a:avLst/>
          </a:prstGeom>
        </p:spPr>
      </p:pic>
      <p:pic>
        <p:nvPicPr>
          <p:cNvPr id="4" name="图片 3">
            <a:extLst>
              <a:ext uri="{FF2B5EF4-FFF2-40B4-BE49-F238E27FC236}">
                <a16:creationId xmlns:a16="http://schemas.microsoft.com/office/drawing/2014/main" id="{ACE8FBB9-D36E-4FFC-9EF4-9D22CD6B8E04}"/>
              </a:ext>
            </a:extLst>
          </p:cNvPr>
          <p:cNvPicPr>
            <a:picLocks noChangeAspect="1"/>
          </p:cNvPicPr>
          <p:nvPr/>
        </p:nvPicPr>
        <p:blipFill>
          <a:blip r:embed="rId5"/>
          <a:stretch>
            <a:fillRect/>
          </a:stretch>
        </p:blipFill>
        <p:spPr>
          <a:xfrm>
            <a:off x="5851931" y="3953442"/>
            <a:ext cx="2701519" cy="2701519"/>
          </a:xfrm>
          <a:prstGeom prst="rect">
            <a:avLst/>
          </a:prstGeom>
        </p:spPr>
      </p:pic>
    </p:spTree>
    <p:extLst>
      <p:ext uri="{BB962C8B-B14F-4D97-AF65-F5344CB8AC3E}">
        <p14:creationId xmlns:p14="http://schemas.microsoft.com/office/powerpoint/2010/main" val="3285038583"/>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1317D664-4A6D-47A0-894D-CDAC832F4375}"/>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sp>
        <p:nvSpPr>
          <p:cNvPr id="43014" name="Rectangle 5">
            <a:extLst>
              <a:ext uri="{FF2B5EF4-FFF2-40B4-BE49-F238E27FC236}">
                <a16:creationId xmlns:a16="http://schemas.microsoft.com/office/drawing/2014/main" id="{429789F3-DE10-45EA-8875-6A17248A893A}"/>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3015" name="Picture 12" descr="underline_base">
            <a:extLst>
              <a:ext uri="{FF2B5EF4-FFF2-40B4-BE49-F238E27FC236}">
                <a16:creationId xmlns:a16="http://schemas.microsoft.com/office/drawing/2014/main" id="{13DB194B-9E92-4590-BF3C-97772FEB9F4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69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FF85F2C9-7C53-4973-9B19-C82CAA9954B3}"/>
              </a:ext>
            </a:extLst>
          </p:cNvPr>
          <p:cNvPicPr>
            <a:picLocks noChangeAspect="1"/>
          </p:cNvPicPr>
          <p:nvPr/>
        </p:nvPicPr>
        <p:blipFill>
          <a:blip r:embed="rId4"/>
          <a:stretch>
            <a:fillRect/>
          </a:stretch>
        </p:blipFill>
        <p:spPr>
          <a:xfrm>
            <a:off x="833640" y="2555893"/>
            <a:ext cx="7476719" cy="3616589"/>
          </a:xfrm>
          <a:prstGeom prst="rect">
            <a:avLst/>
          </a:prstGeom>
        </p:spPr>
      </p:pic>
      <p:sp>
        <p:nvSpPr>
          <p:cNvPr id="4" name="矩形 3">
            <a:extLst>
              <a:ext uri="{FF2B5EF4-FFF2-40B4-BE49-F238E27FC236}">
                <a16:creationId xmlns:a16="http://schemas.microsoft.com/office/drawing/2014/main" id="{7D24573C-70CB-4B56-818A-6C78CA1EF400}"/>
              </a:ext>
            </a:extLst>
          </p:cNvPr>
          <p:cNvSpPr/>
          <p:nvPr/>
        </p:nvSpPr>
        <p:spPr>
          <a:xfrm>
            <a:off x="320281" y="6519446"/>
            <a:ext cx="8762191" cy="338554"/>
          </a:xfrm>
          <a:prstGeom prst="rect">
            <a:avLst/>
          </a:prstGeom>
        </p:spPr>
        <p:txBody>
          <a:bodyPr wrap="square">
            <a:spAutoFit/>
          </a:bodyPr>
          <a:lstStyle/>
          <a:p>
            <a:pPr algn="ctr"/>
            <a:r>
              <a:rPr lang="en-US" altLang="zh-CN" sz="1600" dirty="0"/>
              <a:t>http://www.eet-china.com/news/article/201701171023</a:t>
            </a:r>
            <a:endParaRPr lang="zh-CN" altLang="en-US" sz="1600" dirty="0"/>
          </a:p>
        </p:txBody>
      </p:sp>
      <p:sp>
        <p:nvSpPr>
          <p:cNvPr id="5" name="矩形 4">
            <a:extLst>
              <a:ext uri="{FF2B5EF4-FFF2-40B4-BE49-F238E27FC236}">
                <a16:creationId xmlns:a16="http://schemas.microsoft.com/office/drawing/2014/main" id="{18791FA9-34AC-421B-A29D-B4D86E311068}"/>
              </a:ext>
            </a:extLst>
          </p:cNvPr>
          <p:cNvSpPr/>
          <p:nvPr/>
        </p:nvSpPr>
        <p:spPr>
          <a:xfrm>
            <a:off x="538163" y="1203289"/>
            <a:ext cx="8426450" cy="830997"/>
          </a:xfrm>
          <a:prstGeom prst="rect">
            <a:avLst/>
          </a:prstGeom>
        </p:spPr>
        <p:txBody>
          <a:bodyPr wrap="square">
            <a:spAutoFit/>
          </a:bodyPr>
          <a:lstStyle/>
          <a:p>
            <a:r>
              <a:rPr lang="en-US" altLang="zh-CN" dirty="0"/>
              <a:t>SURF</a:t>
            </a:r>
            <a:r>
              <a:rPr lang="zh-CN" altLang="en-US" dirty="0"/>
              <a:t>和</a:t>
            </a:r>
            <a:r>
              <a:rPr lang="en-US" altLang="zh-CN" dirty="0"/>
              <a:t>ORB</a:t>
            </a:r>
            <a:r>
              <a:rPr lang="zh-CN" altLang="en-US" dirty="0"/>
              <a:t>等计算效率超高的算法为 </a:t>
            </a:r>
            <a:r>
              <a:rPr lang="en-US" altLang="zh-CN" dirty="0"/>
              <a:t>CNN </a:t>
            </a:r>
            <a:r>
              <a:rPr lang="zh-CN" altLang="en-US" dirty="0"/>
              <a:t>之类的功能更强大的框架提供了实现的可能</a:t>
            </a:r>
          </a:p>
        </p:txBody>
      </p:sp>
    </p:spTree>
    <p:extLst>
      <p:ext uri="{BB962C8B-B14F-4D97-AF65-F5344CB8AC3E}">
        <p14:creationId xmlns:p14="http://schemas.microsoft.com/office/powerpoint/2010/main" val="396181056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22EE41A-E4C0-4436-9E24-4117BCF7F249}"/>
              </a:ext>
            </a:extLst>
          </p:cNvPr>
          <p:cNvPicPr>
            <a:picLocks noChangeAspect="1"/>
          </p:cNvPicPr>
          <p:nvPr/>
        </p:nvPicPr>
        <p:blipFill>
          <a:blip r:embed="rId3"/>
          <a:stretch>
            <a:fillRect/>
          </a:stretch>
        </p:blipFill>
        <p:spPr>
          <a:xfrm>
            <a:off x="200635" y="1680283"/>
            <a:ext cx="8320367" cy="2676331"/>
          </a:xfrm>
          <a:prstGeom prst="rect">
            <a:avLst/>
          </a:prstGeom>
        </p:spPr>
      </p:pic>
      <p:sp>
        <p:nvSpPr>
          <p:cNvPr id="43011" name="Rectangle 2">
            <a:extLst>
              <a:ext uri="{FF2B5EF4-FFF2-40B4-BE49-F238E27FC236}">
                <a16:creationId xmlns:a16="http://schemas.microsoft.com/office/drawing/2014/main" id="{1317D664-4A6D-47A0-894D-CDAC832F4375}"/>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sp>
        <p:nvSpPr>
          <p:cNvPr id="43014" name="Rectangle 5">
            <a:extLst>
              <a:ext uri="{FF2B5EF4-FFF2-40B4-BE49-F238E27FC236}">
                <a16:creationId xmlns:a16="http://schemas.microsoft.com/office/drawing/2014/main" id="{429789F3-DE10-45EA-8875-6A17248A893A}"/>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3015" name="Picture 12" descr="underline_base">
            <a:extLst>
              <a:ext uri="{FF2B5EF4-FFF2-40B4-BE49-F238E27FC236}">
                <a16:creationId xmlns:a16="http://schemas.microsoft.com/office/drawing/2014/main" id="{13DB194B-9E92-4590-BF3C-97772FEB9F4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8" y="1014413"/>
            <a:ext cx="6569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96E0FC4B-0BF4-4AE3-9A4B-205B782E7D76}"/>
              </a:ext>
            </a:extLst>
          </p:cNvPr>
          <p:cNvSpPr txBox="1">
            <a:spLocks noChangeArrowheads="1"/>
          </p:cNvSpPr>
          <p:nvPr/>
        </p:nvSpPr>
        <p:spPr>
          <a:xfrm>
            <a:off x="200635" y="1125538"/>
            <a:ext cx="8229600" cy="3785823"/>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dirty="0"/>
              <a:t>Direct Multichannel Tracking, International Conference on 3D Vision 2017</a:t>
            </a:r>
            <a:endParaRPr lang="en-US" altLang="zh-CN" sz="2800" dirty="0">
              <a:latin typeface="黑体" panose="02010609060101010101" pitchFamily="49" charset="-122"/>
              <a:ea typeface="黑体" panose="02010609060101010101" pitchFamily="49" charset="-122"/>
            </a:endParaRPr>
          </a:p>
        </p:txBody>
      </p:sp>
      <p:sp>
        <p:nvSpPr>
          <p:cNvPr id="2" name="矩形 1">
            <a:extLst>
              <a:ext uri="{FF2B5EF4-FFF2-40B4-BE49-F238E27FC236}">
                <a16:creationId xmlns:a16="http://schemas.microsoft.com/office/drawing/2014/main" id="{B2D1EBC3-6C25-4EDD-B6A0-B779B372406F}"/>
              </a:ext>
            </a:extLst>
          </p:cNvPr>
          <p:cNvSpPr/>
          <p:nvPr/>
        </p:nvSpPr>
        <p:spPr>
          <a:xfrm>
            <a:off x="90847" y="4476751"/>
            <a:ext cx="8887191" cy="2246769"/>
          </a:xfrm>
          <a:prstGeom prst="rect">
            <a:avLst/>
          </a:prstGeom>
        </p:spPr>
        <p:txBody>
          <a:bodyPr wrap="square">
            <a:spAutoFit/>
          </a:bodyPr>
          <a:lstStyle/>
          <a:p>
            <a:r>
              <a:rPr lang="en-US" altLang="zh-CN" sz="2000" dirty="0"/>
              <a:t>Instead of using </a:t>
            </a:r>
            <a:r>
              <a:rPr lang="en-US" altLang="zh-CN" sz="2000" dirty="0">
                <a:solidFill>
                  <a:srgbClr val="00B050"/>
                </a:solidFill>
              </a:rPr>
              <a:t>a ﬁxed feature transformation such as SIFT</a:t>
            </a:r>
            <a:r>
              <a:rPr lang="en-US" altLang="zh-CN" sz="2000" dirty="0"/>
              <a:t>, learning based methods search among a large functional space of feature transformations for one that generalizes well to different cases using a large amount of training data. </a:t>
            </a:r>
          </a:p>
          <a:p>
            <a:r>
              <a:rPr lang="en-US" altLang="zh-CN" sz="2000" dirty="0">
                <a:solidFill>
                  <a:srgbClr val="00B050"/>
                </a:solidFill>
              </a:rPr>
              <a:t>One type of CNNs</a:t>
            </a:r>
            <a:r>
              <a:rPr lang="en-US" altLang="zh-CN" sz="2000" dirty="0"/>
              <a:t>, such as the above-mentioned </a:t>
            </a:r>
            <a:r>
              <a:rPr lang="en-US" altLang="zh-CN" sz="2000" dirty="0">
                <a:solidFill>
                  <a:srgbClr val="00B050"/>
                </a:solidFill>
              </a:rPr>
              <a:t>Siamese networks </a:t>
            </a:r>
            <a:r>
              <a:rPr lang="en-US" altLang="zh-CN" sz="2000" dirty="0"/>
              <a:t>[34, 33, 4, 23, 15], </a:t>
            </a:r>
            <a:r>
              <a:rPr lang="en-US" altLang="zh-CN" sz="2000" dirty="0">
                <a:solidFill>
                  <a:srgbClr val="00B050"/>
                </a:solidFill>
              </a:rPr>
              <a:t>was designed and trained </a:t>
            </a:r>
            <a:r>
              <a:rPr lang="en-US" altLang="zh-CN" sz="2000" dirty="0"/>
              <a:t>speciﬁcally for the low-level vision task of patch matching: </a:t>
            </a:r>
            <a:endParaRPr lang="zh-CN" altLang="en-US" sz="2000" dirty="0"/>
          </a:p>
        </p:txBody>
      </p:sp>
    </p:spTree>
    <p:extLst>
      <p:ext uri="{BB962C8B-B14F-4D97-AF65-F5344CB8AC3E}">
        <p14:creationId xmlns:p14="http://schemas.microsoft.com/office/powerpoint/2010/main" val="2634383742"/>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灯片编号占位符 6">
            <a:extLst>
              <a:ext uri="{FF2B5EF4-FFF2-40B4-BE49-F238E27FC236}">
                <a16:creationId xmlns:a16="http://schemas.microsoft.com/office/drawing/2014/main" id="{6596289A-BA89-436E-A777-C9FE64D02E3A}"/>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FA7B997D-9545-43DA-89EF-7C2BFE305ABE}" type="slidenum">
              <a:rPr lang="zh-CN" altLang="en-US" sz="1200" dirty="0" smtClean="0">
                <a:latin typeface="Tahoma" panose="020B0604030504040204" pitchFamily="34" charset="0"/>
              </a:rPr>
              <a:pPr>
                <a:defRPr/>
              </a:pPr>
              <a:t>63</a:t>
            </a:fld>
            <a:endParaRPr lang="zh-CN" altLang="en-US" sz="1200">
              <a:latin typeface="Tahoma" panose="020B0604030504040204" pitchFamily="34" charset="0"/>
            </a:endParaRPr>
          </a:p>
        </p:txBody>
      </p:sp>
      <p:sp>
        <p:nvSpPr>
          <p:cNvPr id="40963" name="Rectangle 2">
            <a:extLst>
              <a:ext uri="{FF2B5EF4-FFF2-40B4-BE49-F238E27FC236}">
                <a16:creationId xmlns:a16="http://schemas.microsoft.com/office/drawing/2014/main" id="{594F51C1-BD50-46E4-AA1B-E91E9DD34C79}"/>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sp>
        <p:nvSpPr>
          <p:cNvPr id="40964" name="Text Box 3">
            <a:extLst>
              <a:ext uri="{FF2B5EF4-FFF2-40B4-BE49-F238E27FC236}">
                <a16:creationId xmlns:a16="http://schemas.microsoft.com/office/drawing/2014/main" id="{114F9522-9A72-4E41-B5EC-BF944D9C0EF0}"/>
              </a:ext>
            </a:extLst>
          </p:cNvPr>
          <p:cNvSpPr txBox="1">
            <a:spLocks noChangeArrowheads="1"/>
          </p:cNvSpPr>
          <p:nvPr/>
        </p:nvSpPr>
        <p:spPr bwMode="auto">
          <a:xfrm>
            <a:off x="684213" y="1341438"/>
            <a:ext cx="7343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endParaRPr lang="zh-CN" altLang="en-US" sz="2400">
              <a:ea typeface="PMingLiU" panose="02020500000000000000" pitchFamily="18" charset="-120"/>
            </a:endParaRPr>
          </a:p>
        </p:txBody>
      </p:sp>
      <p:sp>
        <p:nvSpPr>
          <p:cNvPr id="2671620" name="Rectangle 4">
            <a:extLst>
              <a:ext uri="{FF2B5EF4-FFF2-40B4-BE49-F238E27FC236}">
                <a16:creationId xmlns:a16="http://schemas.microsoft.com/office/drawing/2014/main" id="{FF7DFF52-F65F-4A72-8566-AE2DC1D75AC7}"/>
              </a:ext>
            </a:extLst>
          </p:cNvPr>
          <p:cNvSpPr>
            <a:spLocks noChangeArrowheads="1"/>
          </p:cNvSpPr>
          <p:nvPr/>
        </p:nvSpPr>
        <p:spPr bwMode="auto">
          <a:xfrm>
            <a:off x="179388" y="692150"/>
            <a:ext cx="8569325" cy="5689600"/>
          </a:xfrm>
          <a:prstGeom prst="rect">
            <a:avLst/>
          </a:prstGeom>
          <a:noFill/>
          <a:ln w="9525">
            <a:noFill/>
            <a:miter lim="800000"/>
          </a:ln>
          <a:effectLst/>
        </p:spPr>
        <p:txBody>
          <a:bodyPr/>
          <a:lstStyle>
            <a:lvl1pPr marL="342900" indent="-3429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120000"/>
              </a:lnSpc>
              <a:spcBef>
                <a:spcPct val="20000"/>
              </a:spcBef>
              <a:buClr>
                <a:schemeClr val="hlink"/>
              </a:buClr>
              <a:buSzPct val="90000"/>
              <a:buFont typeface="Wingdings" panose="05000000000000000000" pitchFamily="2" charset="2"/>
              <a:buNone/>
              <a:defRPr/>
            </a:pPr>
            <a:r>
              <a:rPr lang="zh-CN" altLang="en-US" sz="2800" b="1" noProof="1">
                <a:effectLst>
                  <a:outerShdw blurRad="38100" dist="38100" dir="2700000" algn="tl">
                    <a:srgbClr val="C0C0C0"/>
                  </a:outerShdw>
                </a:effectLst>
                <a:latin typeface="Times New Roman" panose="02020603050405020304" pitchFamily="18" charset="0"/>
              </a:rPr>
              <a:t>       </a:t>
            </a:r>
          </a:p>
        </p:txBody>
      </p:sp>
      <p:sp>
        <p:nvSpPr>
          <p:cNvPr id="40966" name="Rectangle 5">
            <a:extLst>
              <a:ext uri="{FF2B5EF4-FFF2-40B4-BE49-F238E27FC236}">
                <a16:creationId xmlns:a16="http://schemas.microsoft.com/office/drawing/2014/main" id="{C0044377-0DEA-4A59-89CA-0A458C6C8F45}"/>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0967" name="Picture 12" descr="underline_base">
            <a:extLst>
              <a:ext uri="{FF2B5EF4-FFF2-40B4-BE49-F238E27FC236}">
                <a16:creationId xmlns:a16="http://schemas.microsoft.com/office/drawing/2014/main" id="{1BCC88F2-2E68-487F-80F0-93335A99123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2621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9" name="矩形 11">
            <a:extLst>
              <a:ext uri="{FF2B5EF4-FFF2-40B4-BE49-F238E27FC236}">
                <a16:creationId xmlns:a16="http://schemas.microsoft.com/office/drawing/2014/main" id="{6C9862DB-D163-4EE4-886B-74F11CCEDD6C}"/>
              </a:ext>
            </a:extLst>
          </p:cNvPr>
          <p:cNvSpPr>
            <a:spLocks noChangeArrowheads="1"/>
          </p:cNvSpPr>
          <p:nvPr/>
        </p:nvSpPr>
        <p:spPr bwMode="auto">
          <a:xfrm>
            <a:off x="309563" y="1285875"/>
            <a:ext cx="850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b="1" dirty="0"/>
              <a:t>特征匹配</a:t>
            </a:r>
          </a:p>
        </p:txBody>
      </p:sp>
      <p:sp>
        <p:nvSpPr>
          <p:cNvPr id="40972" name="矩形 11">
            <a:extLst>
              <a:ext uri="{FF2B5EF4-FFF2-40B4-BE49-F238E27FC236}">
                <a16:creationId xmlns:a16="http://schemas.microsoft.com/office/drawing/2014/main" id="{7B8853A9-DABA-4B67-8B6C-C7168FD63E4C}"/>
              </a:ext>
            </a:extLst>
          </p:cNvPr>
          <p:cNvSpPr>
            <a:spLocks noChangeArrowheads="1"/>
          </p:cNvSpPr>
          <p:nvPr/>
        </p:nvSpPr>
        <p:spPr bwMode="auto">
          <a:xfrm>
            <a:off x="767670" y="5199621"/>
            <a:ext cx="272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800" dirty="0"/>
              <a:t>基于线性搜索的视差计算</a:t>
            </a:r>
          </a:p>
        </p:txBody>
      </p:sp>
      <p:pic>
        <p:nvPicPr>
          <p:cNvPr id="40973" name="Picture 11" descr="D:\class\Introduction to Robotics\PPT_2015\chapter2_hardware\materials\Sensors\里程计\001monoWgy6Np0KVf5q64&amp;690.png">
            <a:extLst>
              <a:ext uri="{FF2B5EF4-FFF2-40B4-BE49-F238E27FC236}">
                <a16:creationId xmlns:a16="http://schemas.microsoft.com/office/drawing/2014/main" id="{041D34F8-F144-4B4D-BC8E-D409166A2C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14513"/>
            <a:ext cx="443865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4" name="文本框 9226">
            <a:extLst>
              <a:ext uri="{FF2B5EF4-FFF2-40B4-BE49-F238E27FC236}">
                <a16:creationId xmlns:a16="http://schemas.microsoft.com/office/drawing/2014/main" id="{90319C19-1D38-4C71-801B-47F92D161031}"/>
              </a:ext>
            </a:extLst>
          </p:cNvPr>
          <p:cNvSpPr txBox="1">
            <a:spLocks noChangeArrowheads="1"/>
          </p:cNvSpPr>
          <p:nvPr/>
        </p:nvSpPr>
        <p:spPr bwMode="auto">
          <a:xfrm>
            <a:off x="4760913" y="1710871"/>
            <a:ext cx="3592512"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600" dirty="0">
                <a:latin typeface="Arial" panose="020B0604020202020204" pitchFamily="34" charset="0"/>
                <a:ea typeface="宋体" panose="02010600030101010101" pitchFamily="2" charset="-122"/>
                <a:sym typeface="宋体" panose="02010600030101010101" pitchFamily="2" charset="-122"/>
              </a:rPr>
              <a:t>Stereo matching algorithm</a:t>
            </a:r>
          </a:p>
          <a:p>
            <a:pPr eaLnBrk="1" hangingPunct="1">
              <a:lnSpc>
                <a:spcPct val="100000"/>
              </a:lnSpc>
              <a:spcBef>
                <a:spcPct val="0"/>
              </a:spcBef>
              <a:buClrTx/>
              <a:buSzTx/>
              <a:buFont typeface="Arial" panose="020B0604020202020204" pitchFamily="34" charset="0"/>
              <a:buNone/>
            </a:pPr>
            <a:r>
              <a:rPr lang="zh-CN" altLang="en-US" sz="1400" dirty="0">
                <a:latin typeface="Arial" panose="020B0604020202020204" pitchFamily="34" charset="0"/>
                <a:ea typeface="宋体" panose="02010600030101010101" pitchFamily="2" charset="-122"/>
                <a:sym typeface="宋体" panose="02010600030101010101" pitchFamily="2" charset="-122"/>
              </a:rPr>
              <a:t>对于校正的左右图像，其基线是水平的，选取左图特征点临近的</a:t>
            </a:r>
            <a:r>
              <a:rPr lang="en-US" altLang="zh-CN" sz="1400" dirty="0">
                <a:latin typeface="Arial" panose="020B0604020202020204" pitchFamily="34" charset="0"/>
                <a:ea typeface="宋体" panose="02010600030101010101" pitchFamily="2" charset="-122"/>
                <a:sym typeface="宋体" panose="02010600030101010101" pitchFamily="2" charset="-122"/>
              </a:rPr>
              <a:t>N*N</a:t>
            </a:r>
            <a:r>
              <a:rPr lang="zh-CN" altLang="en-US" sz="1400" dirty="0">
                <a:latin typeface="Arial" panose="020B0604020202020204" pitchFamily="34" charset="0"/>
                <a:ea typeface="宋体" panose="02010600030101010101" pitchFamily="2" charset="-122"/>
                <a:sym typeface="宋体" panose="02010600030101010101" pitchFamily="2" charset="-122"/>
              </a:rPr>
              <a:t>个像素组成</a:t>
            </a:r>
            <a:r>
              <a:rPr lang="en-US" altLang="zh-CN" sz="1400" dirty="0">
                <a:latin typeface="Arial" panose="020B0604020202020204" pitchFamily="34" charset="0"/>
                <a:ea typeface="宋体" panose="02010600030101010101" pitchFamily="2" charset="-122"/>
                <a:sym typeface="宋体" panose="02010600030101010101" pitchFamily="2" charset="-122"/>
              </a:rPr>
              <a:t>patch</a:t>
            </a:r>
            <a:r>
              <a:rPr lang="zh-CN" altLang="en-US" sz="1400" dirty="0">
                <a:latin typeface="Arial" panose="020B0604020202020204" pitchFamily="34" charset="0"/>
                <a:ea typeface="宋体" panose="02010600030101010101" pitchFamily="2" charset="-122"/>
                <a:sym typeface="宋体" panose="02010600030101010101" pitchFamily="2" charset="-122"/>
              </a:rPr>
              <a:t>，进行相似性检验</a:t>
            </a:r>
          </a:p>
        </p:txBody>
      </p:sp>
      <p:pic>
        <p:nvPicPr>
          <p:cNvPr id="40975" name="图片 9220">
            <a:extLst>
              <a:ext uri="{FF2B5EF4-FFF2-40B4-BE49-F238E27FC236}">
                <a16:creationId xmlns:a16="http://schemas.microsoft.com/office/drawing/2014/main" id="{814F7BD5-EE15-489A-B77D-773D611FF9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2126" y="2736172"/>
            <a:ext cx="2455862"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8" name="文本框 9223">
            <a:extLst>
              <a:ext uri="{FF2B5EF4-FFF2-40B4-BE49-F238E27FC236}">
                <a16:creationId xmlns:a16="http://schemas.microsoft.com/office/drawing/2014/main" id="{841FE335-1EF5-49DF-907C-F7080E7FE88C}"/>
              </a:ext>
            </a:extLst>
          </p:cNvPr>
          <p:cNvSpPr txBox="1">
            <a:spLocks noChangeArrowheads="1"/>
          </p:cNvSpPr>
          <p:nvPr/>
        </p:nvSpPr>
        <p:spPr bwMode="auto">
          <a:xfrm>
            <a:off x="4708526" y="2823484"/>
            <a:ext cx="549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400">
                <a:latin typeface="Arial" panose="020B0604020202020204" pitchFamily="34" charset="0"/>
                <a:ea typeface="宋体" panose="02010600030101010101" pitchFamily="2" charset="-122"/>
                <a:sym typeface="宋体" panose="02010600030101010101" pitchFamily="2" charset="-122"/>
              </a:rPr>
              <a:t>SAD</a:t>
            </a:r>
          </a:p>
        </p:txBody>
      </p:sp>
      <p:sp>
        <p:nvSpPr>
          <p:cNvPr id="2" name="矩形 1">
            <a:extLst>
              <a:ext uri="{FF2B5EF4-FFF2-40B4-BE49-F238E27FC236}">
                <a16:creationId xmlns:a16="http://schemas.microsoft.com/office/drawing/2014/main" id="{BA3A5FE1-CC95-4626-B3C4-A724F21A71B6}"/>
              </a:ext>
            </a:extLst>
          </p:cNvPr>
          <p:cNvSpPr/>
          <p:nvPr/>
        </p:nvSpPr>
        <p:spPr>
          <a:xfrm>
            <a:off x="4591844" y="3569034"/>
            <a:ext cx="4629794" cy="584775"/>
          </a:xfrm>
          <a:prstGeom prst="rect">
            <a:avLst/>
          </a:prstGeom>
        </p:spPr>
        <p:txBody>
          <a:bodyPr wrap="none">
            <a:spAutoFit/>
          </a:bodyPr>
          <a:lstStyle/>
          <a:p>
            <a:r>
              <a:rPr lang="en-US" altLang="zh-CN" sz="1600" dirty="0">
                <a:latin typeface="Times New Roman" panose="02020603050405020304" pitchFamily="18" charset="0"/>
              </a:rPr>
              <a:t>Sum of absolute differences</a:t>
            </a:r>
            <a:r>
              <a:rPr lang="zh-CN" altLang="en-US" sz="1600" dirty="0">
                <a:latin typeface="Times New Roman" panose="02020603050405020304" pitchFamily="18" charset="0"/>
              </a:rPr>
              <a:t>，将每个像素对应数值</a:t>
            </a:r>
            <a:endParaRPr lang="en-US" altLang="zh-CN" sz="1600" dirty="0">
              <a:latin typeface="Times New Roman" panose="02020603050405020304" pitchFamily="18" charset="0"/>
            </a:endParaRPr>
          </a:p>
          <a:p>
            <a:r>
              <a:rPr lang="zh-CN" altLang="en-US" sz="1600" dirty="0">
                <a:latin typeface="Times New Roman" panose="02020603050405020304" pitchFamily="18" charset="0"/>
              </a:rPr>
              <a:t>之差的绝对值求和，据此评估两个图像块的相似度</a:t>
            </a:r>
            <a:endParaRPr lang="zh-CN" altLang="en-US" sz="1600" dirty="0"/>
          </a:p>
        </p:txBody>
      </p:sp>
      <p:pic>
        <p:nvPicPr>
          <p:cNvPr id="3" name="图片 2">
            <a:extLst>
              <a:ext uri="{FF2B5EF4-FFF2-40B4-BE49-F238E27FC236}">
                <a16:creationId xmlns:a16="http://schemas.microsoft.com/office/drawing/2014/main" id="{C0363425-78A2-44AD-887F-4A74FC55285B}"/>
              </a:ext>
            </a:extLst>
          </p:cNvPr>
          <p:cNvPicPr>
            <a:picLocks noChangeAspect="1"/>
          </p:cNvPicPr>
          <p:nvPr/>
        </p:nvPicPr>
        <p:blipFill>
          <a:blip r:embed="rId6"/>
          <a:stretch>
            <a:fillRect/>
          </a:stretch>
        </p:blipFill>
        <p:spPr>
          <a:xfrm>
            <a:off x="4644231" y="4149150"/>
            <a:ext cx="3963359" cy="2708850"/>
          </a:xfrm>
          <a:prstGeom prst="rect">
            <a:avLst/>
          </a:prstGeom>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灯片编号占位符 6">
            <a:extLst>
              <a:ext uri="{FF2B5EF4-FFF2-40B4-BE49-F238E27FC236}">
                <a16:creationId xmlns:a16="http://schemas.microsoft.com/office/drawing/2014/main" id="{6596289A-BA89-436E-A777-C9FE64D02E3A}"/>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FA7B997D-9545-43DA-89EF-7C2BFE305ABE}" type="slidenum">
              <a:rPr lang="zh-CN" altLang="en-US" sz="1200" dirty="0" smtClean="0">
                <a:latin typeface="Tahoma" panose="020B0604030504040204" pitchFamily="34" charset="0"/>
              </a:rPr>
              <a:pPr>
                <a:defRPr/>
              </a:pPr>
              <a:t>64</a:t>
            </a:fld>
            <a:endParaRPr lang="zh-CN" altLang="en-US" sz="1200">
              <a:latin typeface="Tahoma" panose="020B0604030504040204" pitchFamily="34" charset="0"/>
            </a:endParaRPr>
          </a:p>
        </p:txBody>
      </p:sp>
      <p:sp>
        <p:nvSpPr>
          <p:cNvPr id="40963" name="Rectangle 2">
            <a:extLst>
              <a:ext uri="{FF2B5EF4-FFF2-40B4-BE49-F238E27FC236}">
                <a16:creationId xmlns:a16="http://schemas.microsoft.com/office/drawing/2014/main" id="{594F51C1-BD50-46E4-AA1B-E91E9DD34C79}"/>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sp>
        <p:nvSpPr>
          <p:cNvPr id="40964" name="Text Box 3">
            <a:extLst>
              <a:ext uri="{FF2B5EF4-FFF2-40B4-BE49-F238E27FC236}">
                <a16:creationId xmlns:a16="http://schemas.microsoft.com/office/drawing/2014/main" id="{114F9522-9A72-4E41-B5EC-BF944D9C0EF0}"/>
              </a:ext>
            </a:extLst>
          </p:cNvPr>
          <p:cNvSpPr txBox="1">
            <a:spLocks noChangeArrowheads="1"/>
          </p:cNvSpPr>
          <p:nvPr/>
        </p:nvSpPr>
        <p:spPr bwMode="auto">
          <a:xfrm>
            <a:off x="684213" y="1341438"/>
            <a:ext cx="7343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endParaRPr lang="zh-CN" altLang="en-US" sz="2400">
              <a:ea typeface="PMingLiU" panose="02020500000000000000" pitchFamily="18" charset="-120"/>
            </a:endParaRPr>
          </a:p>
        </p:txBody>
      </p:sp>
      <p:sp>
        <p:nvSpPr>
          <p:cNvPr id="2671620" name="Rectangle 4">
            <a:extLst>
              <a:ext uri="{FF2B5EF4-FFF2-40B4-BE49-F238E27FC236}">
                <a16:creationId xmlns:a16="http://schemas.microsoft.com/office/drawing/2014/main" id="{FF7DFF52-F65F-4A72-8566-AE2DC1D75AC7}"/>
              </a:ext>
            </a:extLst>
          </p:cNvPr>
          <p:cNvSpPr>
            <a:spLocks noChangeArrowheads="1"/>
          </p:cNvSpPr>
          <p:nvPr/>
        </p:nvSpPr>
        <p:spPr bwMode="auto">
          <a:xfrm>
            <a:off x="179388" y="692150"/>
            <a:ext cx="8569325" cy="5689600"/>
          </a:xfrm>
          <a:prstGeom prst="rect">
            <a:avLst/>
          </a:prstGeom>
          <a:noFill/>
          <a:ln w="9525">
            <a:noFill/>
            <a:miter lim="800000"/>
          </a:ln>
          <a:effectLst/>
        </p:spPr>
        <p:txBody>
          <a:bodyPr/>
          <a:lstStyle>
            <a:lvl1pPr marL="342900" indent="-3429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120000"/>
              </a:lnSpc>
              <a:spcBef>
                <a:spcPct val="20000"/>
              </a:spcBef>
              <a:buClr>
                <a:schemeClr val="hlink"/>
              </a:buClr>
              <a:buSzPct val="90000"/>
              <a:buFont typeface="Wingdings" panose="05000000000000000000" pitchFamily="2" charset="2"/>
              <a:buNone/>
              <a:defRPr/>
            </a:pPr>
            <a:r>
              <a:rPr lang="zh-CN" altLang="en-US" sz="2800" b="1" noProof="1">
                <a:effectLst>
                  <a:outerShdw blurRad="38100" dist="38100" dir="2700000" algn="tl">
                    <a:srgbClr val="C0C0C0"/>
                  </a:outerShdw>
                </a:effectLst>
                <a:latin typeface="Times New Roman" panose="02020603050405020304" pitchFamily="18" charset="0"/>
              </a:rPr>
              <a:t>       </a:t>
            </a:r>
          </a:p>
        </p:txBody>
      </p:sp>
      <p:sp>
        <p:nvSpPr>
          <p:cNvPr id="40966" name="Rectangle 5">
            <a:extLst>
              <a:ext uri="{FF2B5EF4-FFF2-40B4-BE49-F238E27FC236}">
                <a16:creationId xmlns:a16="http://schemas.microsoft.com/office/drawing/2014/main" id="{C0044377-0DEA-4A59-89CA-0A458C6C8F45}"/>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0967" name="Picture 12" descr="underline_base">
            <a:extLst>
              <a:ext uri="{FF2B5EF4-FFF2-40B4-BE49-F238E27FC236}">
                <a16:creationId xmlns:a16="http://schemas.microsoft.com/office/drawing/2014/main" id="{1BCC88F2-2E68-487F-80F0-93335A99123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2621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9" name="矩形 11">
            <a:extLst>
              <a:ext uri="{FF2B5EF4-FFF2-40B4-BE49-F238E27FC236}">
                <a16:creationId xmlns:a16="http://schemas.microsoft.com/office/drawing/2014/main" id="{6C9862DB-D163-4EE4-886B-74F11CCEDD6C}"/>
              </a:ext>
            </a:extLst>
          </p:cNvPr>
          <p:cNvSpPr>
            <a:spLocks noChangeArrowheads="1"/>
          </p:cNvSpPr>
          <p:nvPr/>
        </p:nvSpPr>
        <p:spPr bwMode="auto">
          <a:xfrm>
            <a:off x="309563" y="1285875"/>
            <a:ext cx="850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b="1" dirty="0"/>
              <a:t>特征匹配</a:t>
            </a:r>
          </a:p>
        </p:txBody>
      </p:sp>
      <p:sp>
        <p:nvSpPr>
          <p:cNvPr id="40974" name="文本框 9226">
            <a:extLst>
              <a:ext uri="{FF2B5EF4-FFF2-40B4-BE49-F238E27FC236}">
                <a16:creationId xmlns:a16="http://schemas.microsoft.com/office/drawing/2014/main" id="{90319C19-1D38-4C71-801B-47F92D161031}"/>
              </a:ext>
            </a:extLst>
          </p:cNvPr>
          <p:cNvSpPr txBox="1">
            <a:spLocks noChangeArrowheads="1"/>
          </p:cNvSpPr>
          <p:nvPr/>
        </p:nvSpPr>
        <p:spPr bwMode="auto">
          <a:xfrm>
            <a:off x="323850" y="1814513"/>
            <a:ext cx="80359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600" dirty="0">
                <a:latin typeface="Arial" panose="020B0604020202020204" pitchFamily="34" charset="0"/>
                <a:ea typeface="宋体" panose="02010600030101010101" pitchFamily="2" charset="-122"/>
                <a:sym typeface="宋体" panose="02010600030101010101" pitchFamily="2" charset="-122"/>
              </a:rPr>
              <a:t>Stereo matching algorithm</a:t>
            </a:r>
          </a:p>
          <a:p>
            <a:pPr eaLnBrk="1" hangingPunct="1">
              <a:lnSpc>
                <a:spcPct val="100000"/>
              </a:lnSpc>
              <a:spcBef>
                <a:spcPct val="0"/>
              </a:spcBef>
              <a:buClrTx/>
              <a:buSzTx/>
              <a:buFont typeface="Arial" panose="020B0604020202020204" pitchFamily="34" charset="0"/>
              <a:buNone/>
            </a:pPr>
            <a:r>
              <a:rPr lang="zh-CN" altLang="en-US" sz="1400" dirty="0">
                <a:latin typeface="Arial" panose="020B0604020202020204" pitchFamily="34" charset="0"/>
                <a:ea typeface="宋体" panose="02010600030101010101" pitchFamily="2" charset="-122"/>
                <a:sym typeface="宋体" panose="02010600030101010101" pitchFamily="2" charset="-122"/>
              </a:rPr>
              <a:t>对于校正的左右图像，其基线是水平的，选取左图特征点临近的</a:t>
            </a:r>
            <a:r>
              <a:rPr lang="en-US" altLang="zh-CN" sz="1400" dirty="0">
                <a:latin typeface="Arial" panose="020B0604020202020204" pitchFamily="34" charset="0"/>
                <a:ea typeface="宋体" panose="02010600030101010101" pitchFamily="2" charset="-122"/>
                <a:sym typeface="宋体" panose="02010600030101010101" pitchFamily="2" charset="-122"/>
              </a:rPr>
              <a:t>N*N</a:t>
            </a:r>
            <a:r>
              <a:rPr lang="zh-CN" altLang="en-US" sz="1400" dirty="0">
                <a:latin typeface="Arial" panose="020B0604020202020204" pitchFamily="34" charset="0"/>
                <a:ea typeface="宋体" panose="02010600030101010101" pitchFamily="2" charset="-122"/>
                <a:sym typeface="宋体" panose="02010600030101010101" pitchFamily="2" charset="-122"/>
              </a:rPr>
              <a:t>个像素组成</a:t>
            </a:r>
            <a:r>
              <a:rPr lang="en-US" altLang="zh-CN" sz="1400" dirty="0">
                <a:latin typeface="Arial" panose="020B0604020202020204" pitchFamily="34" charset="0"/>
                <a:ea typeface="宋体" panose="02010600030101010101" pitchFamily="2" charset="-122"/>
                <a:sym typeface="宋体" panose="02010600030101010101" pitchFamily="2" charset="-122"/>
              </a:rPr>
              <a:t>patch</a:t>
            </a:r>
            <a:r>
              <a:rPr lang="zh-CN" altLang="en-US" sz="1400" dirty="0">
                <a:latin typeface="Arial" panose="020B0604020202020204" pitchFamily="34" charset="0"/>
                <a:ea typeface="宋体" panose="02010600030101010101" pitchFamily="2" charset="-122"/>
                <a:sym typeface="宋体" panose="02010600030101010101" pitchFamily="2" charset="-122"/>
              </a:rPr>
              <a:t>，进行相似性检验</a:t>
            </a:r>
          </a:p>
        </p:txBody>
      </p:sp>
      <p:pic>
        <p:nvPicPr>
          <p:cNvPr id="40975" name="图片 9220">
            <a:extLst>
              <a:ext uri="{FF2B5EF4-FFF2-40B4-BE49-F238E27FC236}">
                <a16:creationId xmlns:a16="http://schemas.microsoft.com/office/drawing/2014/main" id="{814F7BD5-EE15-489A-B77D-773D611FF9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8651" y="2789351"/>
            <a:ext cx="2455862"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6" name="图片 9221">
            <a:extLst>
              <a:ext uri="{FF2B5EF4-FFF2-40B4-BE49-F238E27FC236}">
                <a16:creationId xmlns:a16="http://schemas.microsoft.com/office/drawing/2014/main" id="{3A2D3A5B-C322-4EC8-81F8-C6701B3B47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214" y="3685134"/>
            <a:ext cx="2560637"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7" name="图片 9222">
            <a:extLst>
              <a:ext uri="{FF2B5EF4-FFF2-40B4-BE49-F238E27FC236}">
                <a16:creationId xmlns:a16="http://schemas.microsoft.com/office/drawing/2014/main" id="{7577F260-47DC-426C-ADB2-3D83BC7D87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8651" y="4477297"/>
            <a:ext cx="3144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8" name="文本框 9223">
            <a:extLst>
              <a:ext uri="{FF2B5EF4-FFF2-40B4-BE49-F238E27FC236}">
                <a16:creationId xmlns:a16="http://schemas.microsoft.com/office/drawing/2014/main" id="{841FE335-1EF5-49DF-907C-F7080E7FE88C}"/>
              </a:ext>
            </a:extLst>
          </p:cNvPr>
          <p:cNvSpPr txBox="1">
            <a:spLocks noChangeArrowheads="1"/>
          </p:cNvSpPr>
          <p:nvPr/>
        </p:nvSpPr>
        <p:spPr bwMode="auto">
          <a:xfrm>
            <a:off x="2233613" y="2863354"/>
            <a:ext cx="549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400" dirty="0">
                <a:latin typeface="Arial" panose="020B0604020202020204" pitchFamily="34" charset="0"/>
                <a:ea typeface="宋体" panose="02010600030101010101" pitchFamily="2" charset="-122"/>
                <a:sym typeface="宋体" panose="02010600030101010101" pitchFamily="2" charset="-122"/>
              </a:rPr>
              <a:t>SAD</a:t>
            </a:r>
          </a:p>
        </p:txBody>
      </p:sp>
      <p:sp>
        <p:nvSpPr>
          <p:cNvPr id="40979" name="文本框 9224">
            <a:extLst>
              <a:ext uri="{FF2B5EF4-FFF2-40B4-BE49-F238E27FC236}">
                <a16:creationId xmlns:a16="http://schemas.microsoft.com/office/drawing/2014/main" id="{9BC25E70-2271-4906-BB4B-DFE3267330DA}"/>
              </a:ext>
            </a:extLst>
          </p:cNvPr>
          <p:cNvSpPr txBox="1">
            <a:spLocks noChangeArrowheads="1"/>
          </p:cNvSpPr>
          <p:nvPr/>
        </p:nvSpPr>
        <p:spPr bwMode="auto">
          <a:xfrm>
            <a:off x="2233614" y="3756572"/>
            <a:ext cx="549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400">
                <a:latin typeface="Arial" panose="020B0604020202020204" pitchFamily="34" charset="0"/>
                <a:ea typeface="宋体" panose="02010600030101010101" pitchFamily="2" charset="-122"/>
                <a:sym typeface="宋体" panose="02010600030101010101" pitchFamily="2" charset="-122"/>
              </a:rPr>
              <a:t>SSD</a:t>
            </a:r>
          </a:p>
        </p:txBody>
      </p:sp>
      <p:sp>
        <p:nvSpPr>
          <p:cNvPr id="40980" name="文本框 9225">
            <a:extLst>
              <a:ext uri="{FF2B5EF4-FFF2-40B4-BE49-F238E27FC236}">
                <a16:creationId xmlns:a16="http://schemas.microsoft.com/office/drawing/2014/main" id="{60644AE4-2108-4932-892A-38F6E3388D14}"/>
              </a:ext>
            </a:extLst>
          </p:cNvPr>
          <p:cNvSpPr txBox="1">
            <a:spLocks noChangeArrowheads="1"/>
          </p:cNvSpPr>
          <p:nvPr/>
        </p:nvSpPr>
        <p:spPr bwMode="auto">
          <a:xfrm>
            <a:off x="2233614" y="4620172"/>
            <a:ext cx="568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400">
                <a:latin typeface="Arial" panose="020B0604020202020204" pitchFamily="34" charset="0"/>
                <a:ea typeface="宋体" panose="02010600030101010101" pitchFamily="2" charset="-122"/>
                <a:sym typeface="宋体" panose="02010600030101010101" pitchFamily="2" charset="-122"/>
              </a:rPr>
              <a:t>NCC</a:t>
            </a:r>
          </a:p>
        </p:txBody>
      </p:sp>
    </p:spTree>
    <p:extLst>
      <p:ext uri="{BB962C8B-B14F-4D97-AF65-F5344CB8AC3E}">
        <p14:creationId xmlns:p14="http://schemas.microsoft.com/office/powerpoint/2010/main" val="197368221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1317D664-4A6D-47A0-894D-CDAC832F4375}"/>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sp>
        <p:nvSpPr>
          <p:cNvPr id="43014" name="Rectangle 5">
            <a:extLst>
              <a:ext uri="{FF2B5EF4-FFF2-40B4-BE49-F238E27FC236}">
                <a16:creationId xmlns:a16="http://schemas.microsoft.com/office/drawing/2014/main" id="{429789F3-DE10-45EA-8875-6A17248A893A}"/>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3015" name="Picture 12" descr="underline_base">
            <a:extLst>
              <a:ext uri="{FF2B5EF4-FFF2-40B4-BE49-F238E27FC236}">
                <a16:creationId xmlns:a16="http://schemas.microsoft.com/office/drawing/2014/main" id="{13DB194B-9E92-4590-BF3C-97772FEB9F4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69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1278FBAE-5475-4C72-8B22-E400C5CB8257}"/>
              </a:ext>
            </a:extLst>
          </p:cNvPr>
          <p:cNvSpPr txBox="1">
            <a:spLocks noChangeArrowheads="1"/>
          </p:cNvSpPr>
          <p:nvPr/>
        </p:nvSpPr>
        <p:spPr>
          <a:xfrm>
            <a:off x="202421" y="1357677"/>
            <a:ext cx="8640763" cy="3785823"/>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2800" dirty="0"/>
              <a:t>特征匹配</a:t>
            </a:r>
            <a:endParaRPr lang="en-US" altLang="zh-CN" sz="2800" dirty="0"/>
          </a:p>
          <a:p>
            <a:pPr lvl="1"/>
            <a:r>
              <a:rPr lang="zh-CN" altLang="en-US" sz="2000" dirty="0"/>
              <a:t>通过描述子的差异判断哪些特征为同一个点</a:t>
            </a:r>
            <a:endParaRPr lang="en-US" altLang="zh-CN" sz="2000" dirty="0"/>
          </a:p>
          <a:p>
            <a:pPr lvl="1"/>
            <a:r>
              <a:rPr lang="zh-CN" altLang="en-US" sz="2000" dirty="0"/>
              <a:t>暴力匹配：比较图</a:t>
            </a:r>
            <a:r>
              <a:rPr lang="en-US" altLang="zh-CN" sz="2000" dirty="0"/>
              <a:t>1</a:t>
            </a:r>
            <a:r>
              <a:rPr lang="zh-CN" altLang="en-US" sz="2000" dirty="0"/>
              <a:t>中每个特征和图</a:t>
            </a:r>
            <a:r>
              <a:rPr lang="en-US" altLang="zh-CN" sz="2000" dirty="0"/>
              <a:t>2</a:t>
            </a:r>
            <a:r>
              <a:rPr lang="zh-CN" altLang="en-US" sz="2000" dirty="0"/>
              <a:t>特征的描述符距离（</a:t>
            </a:r>
            <a:r>
              <a:rPr lang="en-US" altLang="zh-CN" sz="2000" dirty="0"/>
              <a:t>Brute-Force Matcher</a:t>
            </a:r>
            <a:r>
              <a:rPr lang="zh-CN" altLang="en-US" sz="2000" dirty="0"/>
              <a:t>）</a:t>
            </a:r>
            <a:endParaRPr lang="en-US" altLang="zh-CN" sz="2000" dirty="0"/>
          </a:p>
          <a:p>
            <a:pPr lvl="1"/>
            <a:r>
              <a:rPr lang="zh-CN" altLang="en-US" sz="2000" dirty="0"/>
              <a:t>加速：快速最近邻（</a:t>
            </a:r>
            <a:r>
              <a:rPr lang="en-US" altLang="zh-CN" sz="2000" dirty="0"/>
              <a:t>FLANN</a:t>
            </a:r>
            <a:r>
              <a:rPr lang="zh-CN" altLang="en-US" sz="2000" dirty="0"/>
              <a:t>）</a:t>
            </a:r>
          </a:p>
          <a:p>
            <a:pPr marL="514350" indent="-514350" defTabSz="914400">
              <a:lnSpc>
                <a:spcPct val="125000"/>
              </a:lnSpc>
              <a:spcBef>
                <a:spcPts val="0"/>
              </a:spcBef>
              <a:buClr>
                <a:srgbClr val="6F1B1B"/>
              </a:buClr>
              <a:defRPr/>
            </a:pPr>
            <a:endParaRPr lang="en-US" altLang="zh-CN" sz="2800" dirty="0">
              <a:latin typeface="黑体" panose="02010609060101010101" pitchFamily="49" charset="-122"/>
              <a:ea typeface="黑体" panose="02010609060101010101" pitchFamily="49" charset="-122"/>
            </a:endParaRPr>
          </a:p>
        </p:txBody>
      </p:sp>
      <p:pic>
        <p:nvPicPr>
          <p:cNvPr id="7" name="图片 6">
            <a:extLst>
              <a:ext uri="{FF2B5EF4-FFF2-40B4-BE49-F238E27FC236}">
                <a16:creationId xmlns:a16="http://schemas.microsoft.com/office/drawing/2014/main" id="{F98FA5B4-6B3C-47EE-9999-A3484E927BF7}"/>
              </a:ext>
            </a:extLst>
          </p:cNvPr>
          <p:cNvPicPr>
            <a:picLocks noChangeAspect="1"/>
          </p:cNvPicPr>
          <p:nvPr/>
        </p:nvPicPr>
        <p:blipFill>
          <a:blip r:embed="rId4"/>
          <a:stretch>
            <a:fillRect/>
          </a:stretch>
        </p:blipFill>
        <p:spPr>
          <a:xfrm>
            <a:off x="538163" y="2983657"/>
            <a:ext cx="7818753" cy="3208433"/>
          </a:xfrm>
          <a:prstGeom prst="rect">
            <a:avLst/>
          </a:prstGeom>
        </p:spPr>
      </p:pic>
    </p:spTree>
    <p:extLst>
      <p:ext uri="{BB962C8B-B14F-4D97-AF65-F5344CB8AC3E}">
        <p14:creationId xmlns:p14="http://schemas.microsoft.com/office/powerpoint/2010/main" val="126725622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文本占位符 6146">
            <a:extLst>
              <a:ext uri="{FF2B5EF4-FFF2-40B4-BE49-F238E27FC236}">
                <a16:creationId xmlns:a16="http://schemas.microsoft.com/office/drawing/2014/main" id="{5E4332F0-E95E-432E-BB0A-008C239669E7}"/>
              </a:ext>
            </a:extLst>
          </p:cNvPr>
          <p:cNvSpPr>
            <a:spLocks noGrp="1" noChangeArrowheads="1"/>
          </p:cNvSpPr>
          <p:nvPr>
            <p:ph type="body" sz="half" idx="1"/>
          </p:nvPr>
        </p:nvSpPr>
        <p:spPr>
          <a:xfrm>
            <a:off x="468313" y="919163"/>
            <a:ext cx="8291512" cy="1612900"/>
          </a:xfrm>
        </p:spPr>
        <p:txBody>
          <a:bodyPr/>
          <a:lstStyle/>
          <a:p>
            <a:pPr>
              <a:lnSpc>
                <a:spcPct val="150000"/>
              </a:lnSpc>
            </a:pPr>
            <a:r>
              <a:rPr lang="en-US" altLang="zh-CN" sz="2000" dirty="0"/>
              <a:t>Input</a:t>
            </a:r>
            <a:br>
              <a:rPr lang="en-US" altLang="zh-CN" dirty="0"/>
            </a:br>
            <a:r>
              <a:rPr lang="zh-CN" altLang="en-US" sz="1800" dirty="0">
                <a:ea typeface="宋体" panose="02010600030101010101" pitchFamily="2" charset="-122"/>
                <a:sym typeface="宋体" panose="02010600030101010101" pitchFamily="2" charset="-122"/>
              </a:rPr>
              <a:t>左右图像、前后图像序列、左右相机的内参、外参</a:t>
            </a:r>
            <a:endParaRPr lang="en-US" altLang="zh-CN" sz="1800" dirty="0"/>
          </a:p>
          <a:p>
            <a:pPr>
              <a:lnSpc>
                <a:spcPct val="150000"/>
              </a:lnSpc>
            </a:pPr>
            <a:r>
              <a:rPr lang="en-US" altLang="zh-CN" sz="1800" dirty="0"/>
              <a:t>Output</a:t>
            </a:r>
            <a:br>
              <a:rPr lang="en-US" altLang="zh-CN" sz="1800" dirty="0"/>
            </a:br>
            <a:r>
              <a:rPr lang="zh-CN" altLang="en-US" sz="1800" dirty="0">
                <a:ea typeface="宋体" panose="02010600030101010101" pitchFamily="2" charset="-122"/>
                <a:sym typeface="宋体" panose="02010600030101010101" pitchFamily="2" charset="-122"/>
              </a:rPr>
              <a:t>图像对之间的位姿关系、相机轨迹</a:t>
            </a:r>
          </a:p>
          <a:p>
            <a:pPr>
              <a:buFont typeface="Wingdings" panose="05000000000000000000" pitchFamily="2" charset="2"/>
              <a:buNone/>
            </a:pPr>
            <a:r>
              <a:rPr lang="zh-CN" altLang="en-US" sz="1800" dirty="0">
                <a:ea typeface="宋体" panose="02010600030101010101" pitchFamily="2" charset="-122"/>
                <a:sym typeface="宋体" panose="02010600030101010101" pitchFamily="2" charset="-122"/>
              </a:rPr>
              <a:t>     </a:t>
            </a:r>
            <a:r>
              <a:rPr lang="en-US" altLang="zh-CN" sz="1800" dirty="0">
                <a:ea typeface="宋体" panose="02010600030101010101" pitchFamily="2" charset="-122"/>
                <a:sym typeface="宋体" panose="02010600030101010101" pitchFamily="2" charset="-122"/>
              </a:rPr>
              <a:t>(</a:t>
            </a:r>
            <a:r>
              <a:rPr lang="zh-CN" altLang="en-US" sz="1800" dirty="0">
                <a:ea typeface="宋体" panose="02010600030101010101" pitchFamily="2" charset="-122"/>
                <a:sym typeface="宋体" panose="02010600030101010101" pitchFamily="2" charset="-122"/>
              </a:rPr>
              <a:t>也可以生成基于特征点的稀疏</a:t>
            </a:r>
            <a:r>
              <a:rPr lang="en-US" altLang="zh-CN" sz="1800" dirty="0">
                <a:ea typeface="宋体" panose="02010600030101010101" pitchFamily="2" charset="-122"/>
                <a:sym typeface="宋体" panose="02010600030101010101" pitchFamily="2" charset="-122"/>
              </a:rPr>
              <a:t>3d</a:t>
            </a:r>
            <a:r>
              <a:rPr lang="zh-CN" altLang="en-US" sz="1800" dirty="0">
                <a:ea typeface="宋体" panose="02010600030101010101" pitchFamily="2" charset="-122"/>
                <a:sym typeface="宋体" panose="02010600030101010101" pitchFamily="2" charset="-122"/>
              </a:rPr>
              <a:t>地图，</a:t>
            </a:r>
            <a:r>
              <a:rPr lang="en-US" altLang="zh-CN" sz="1800" dirty="0">
                <a:ea typeface="宋体" panose="02010600030101010101" pitchFamily="2" charset="-122"/>
                <a:sym typeface="宋体" panose="02010600030101010101" pitchFamily="2" charset="-122"/>
              </a:rPr>
              <a:t>optional)</a:t>
            </a:r>
            <a:endParaRPr lang="zh-CN" altLang="en-US" sz="1800" dirty="0">
              <a:ea typeface="宋体" panose="02010600030101010101" pitchFamily="2" charset="-122"/>
              <a:sym typeface="宋体" panose="02010600030101010101" pitchFamily="2" charset="-122"/>
            </a:endParaRPr>
          </a:p>
        </p:txBody>
      </p:sp>
      <p:sp>
        <p:nvSpPr>
          <p:cNvPr id="47107" name="文本框 6147">
            <a:extLst>
              <a:ext uri="{FF2B5EF4-FFF2-40B4-BE49-F238E27FC236}">
                <a16:creationId xmlns:a16="http://schemas.microsoft.com/office/drawing/2014/main" id="{8A5982E0-E58A-44D0-9E46-49CB8E01032D}"/>
              </a:ext>
            </a:extLst>
          </p:cNvPr>
          <p:cNvSpPr txBox="1">
            <a:spLocks noChangeArrowheads="1"/>
          </p:cNvSpPr>
          <p:nvPr/>
        </p:nvSpPr>
        <p:spPr bwMode="auto">
          <a:xfrm>
            <a:off x="468313" y="3311525"/>
            <a:ext cx="4032250"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AutoNum type="arabicPeriod"/>
            </a:pPr>
            <a:r>
              <a:rPr lang="en-US" altLang="zh-CN" sz="1800">
                <a:latin typeface="Arial" panose="020B0604020202020204" pitchFamily="34" charset="0"/>
                <a:ea typeface="宋体" panose="02010600030101010101" pitchFamily="2" charset="-122"/>
                <a:sym typeface="宋体" panose="02010600030101010101" pitchFamily="2" charset="-122"/>
              </a:rPr>
              <a:t> </a:t>
            </a:r>
            <a:r>
              <a:rPr lang="zh-CN" altLang="en-US" sz="1800">
                <a:latin typeface="Arial" panose="020B0604020202020204" pitchFamily="34" charset="0"/>
                <a:ea typeface="宋体" panose="02010600030101010101" pitchFamily="2" charset="-122"/>
                <a:sym typeface="宋体" panose="02010600030101010101" pitchFamily="2" charset="-122"/>
              </a:rPr>
              <a:t>获得左右图像、图像校正</a:t>
            </a:r>
          </a:p>
          <a:p>
            <a:pPr eaLnBrk="1" hangingPunct="1">
              <a:lnSpc>
                <a:spcPct val="100000"/>
              </a:lnSpc>
              <a:spcBef>
                <a:spcPct val="0"/>
              </a:spcBef>
              <a:buClrTx/>
              <a:buSzTx/>
              <a:buFont typeface="Arial" panose="020B0604020202020204" pitchFamily="34" charset="0"/>
              <a:buAutoNum type="arabicPeriod"/>
            </a:pPr>
            <a:r>
              <a:rPr lang="zh-CN" altLang="en-US" sz="1800">
                <a:latin typeface="Arial" panose="020B0604020202020204" pitchFamily="34" charset="0"/>
                <a:ea typeface="宋体" panose="02010600030101010101" pitchFamily="2" charset="-122"/>
                <a:sym typeface="宋体" panose="02010600030101010101" pitchFamily="2" charset="-122"/>
              </a:rPr>
              <a:t> 提取图像特征点</a:t>
            </a:r>
          </a:p>
          <a:p>
            <a:pPr eaLnBrk="1" hangingPunct="1">
              <a:lnSpc>
                <a:spcPct val="100000"/>
              </a:lnSpc>
              <a:spcBef>
                <a:spcPct val="0"/>
              </a:spcBef>
              <a:buClrTx/>
              <a:buSzTx/>
              <a:buFont typeface="Arial" panose="020B0604020202020204" pitchFamily="34" charset="0"/>
              <a:buAutoNum type="arabicPeriod"/>
            </a:pPr>
            <a:r>
              <a:rPr lang="zh-CN" altLang="en-US" sz="1800">
                <a:latin typeface="Arial" panose="020B0604020202020204" pitchFamily="34" charset="0"/>
                <a:ea typeface="宋体" panose="02010600030101010101" pitchFamily="2" charset="-122"/>
                <a:sym typeface="宋体" panose="02010600030101010101" pitchFamily="2" charset="-122"/>
              </a:rPr>
              <a:t> 左右图像特征匹配</a:t>
            </a:r>
          </a:p>
          <a:p>
            <a:pPr eaLnBrk="1" hangingPunct="1">
              <a:lnSpc>
                <a:spcPct val="100000"/>
              </a:lnSpc>
              <a:spcBef>
                <a:spcPct val="0"/>
              </a:spcBef>
              <a:buClrTx/>
              <a:buSzTx/>
              <a:buFont typeface="Arial" panose="020B0604020202020204" pitchFamily="34" charset="0"/>
              <a:buNone/>
            </a:pPr>
            <a:r>
              <a:rPr lang="zh-CN" altLang="en-US" sz="1800">
                <a:latin typeface="Arial" panose="020B0604020202020204" pitchFamily="34" charset="0"/>
                <a:ea typeface="宋体" panose="02010600030101010101" pitchFamily="2" charset="-122"/>
                <a:sym typeface="宋体" panose="02010600030101010101" pitchFamily="2" charset="-122"/>
              </a:rPr>
              <a:t>    获取特征点坐标</a:t>
            </a:r>
          </a:p>
          <a:p>
            <a:pPr eaLnBrk="1" hangingPunct="1">
              <a:lnSpc>
                <a:spcPct val="100000"/>
              </a:lnSpc>
              <a:spcBef>
                <a:spcPct val="0"/>
              </a:spcBef>
              <a:buClrTx/>
              <a:buSzTx/>
              <a:buFont typeface="Arial" panose="020B0604020202020204" pitchFamily="34" charset="0"/>
              <a:buNone/>
            </a:pPr>
            <a:r>
              <a:rPr lang="en-US" altLang="zh-CN" sz="1800">
                <a:latin typeface="Arial" panose="020B0604020202020204" pitchFamily="34" charset="0"/>
                <a:ea typeface="宋体" panose="02010600030101010101" pitchFamily="2" charset="-122"/>
                <a:sym typeface="宋体" panose="02010600030101010101" pitchFamily="2" charset="-122"/>
              </a:rPr>
              <a:t>4. </a:t>
            </a:r>
            <a:r>
              <a:rPr lang="zh-CN" altLang="en-US" sz="1800">
                <a:latin typeface="Arial" panose="020B0604020202020204" pitchFamily="34" charset="0"/>
                <a:ea typeface="宋体" panose="02010600030101010101" pitchFamily="2" charset="-122"/>
                <a:sym typeface="宋体" panose="02010600030101010101" pitchFamily="2" charset="-122"/>
              </a:rPr>
              <a:t>前后图像特征匹配</a:t>
            </a:r>
          </a:p>
          <a:p>
            <a:pPr eaLnBrk="1" hangingPunct="1">
              <a:lnSpc>
                <a:spcPct val="100000"/>
              </a:lnSpc>
              <a:spcBef>
                <a:spcPct val="0"/>
              </a:spcBef>
              <a:buClrTx/>
              <a:buSzTx/>
              <a:buFont typeface="Arial" panose="020B0604020202020204" pitchFamily="34" charset="0"/>
              <a:buNone/>
            </a:pPr>
            <a:r>
              <a:rPr lang="en-US" altLang="zh-CN" sz="1800">
                <a:latin typeface="Arial" panose="020B0604020202020204" pitchFamily="34" charset="0"/>
                <a:ea typeface="宋体" panose="02010600030101010101" pitchFamily="2" charset="-122"/>
                <a:sym typeface="宋体" panose="02010600030101010101" pitchFamily="2" charset="-122"/>
              </a:rPr>
              <a:t>5. </a:t>
            </a:r>
            <a:r>
              <a:rPr lang="zh-CN" altLang="en-US" sz="1800">
                <a:latin typeface="Arial" panose="020B0604020202020204" pitchFamily="34" charset="0"/>
                <a:ea typeface="宋体" panose="02010600030101010101" pitchFamily="2" charset="-122"/>
                <a:sym typeface="宋体" panose="02010600030101010101" pitchFamily="2" charset="-122"/>
              </a:rPr>
              <a:t>增量式的运动估计</a:t>
            </a:r>
          </a:p>
        </p:txBody>
      </p:sp>
      <p:pic>
        <p:nvPicPr>
          <p:cNvPr id="47108" name="图片 6148">
            <a:extLst>
              <a:ext uri="{FF2B5EF4-FFF2-40B4-BE49-F238E27FC236}">
                <a16:creationId xmlns:a16="http://schemas.microsoft.com/office/drawing/2014/main" id="{86342698-6EB2-47F7-B2B6-513635E98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2163" y="3043238"/>
            <a:ext cx="5805487" cy="380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Rectangle 2">
            <a:extLst>
              <a:ext uri="{FF2B5EF4-FFF2-40B4-BE49-F238E27FC236}">
                <a16:creationId xmlns:a16="http://schemas.microsoft.com/office/drawing/2014/main" id="{26A0F9FF-5671-4609-ACCA-D48EC22999B9}"/>
              </a:ext>
            </a:extLst>
          </p:cNvPr>
          <p:cNvSpPr>
            <a:spLocks noGrp="1" noChangeArrowheads="1"/>
          </p:cNvSpPr>
          <p:nvPr>
            <p:ph type="title"/>
          </p:nvPr>
        </p:nvSpPr>
        <p:spPr>
          <a:xfrm>
            <a:off x="538162" y="260350"/>
            <a:ext cx="8313737"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 工作流程</a:t>
            </a:r>
            <a:endParaRPr lang="en-US" altLang="zh-CN" dirty="0">
              <a:latin typeface="Times New Roman" panose="02020603050405020304" pitchFamily="18" charset="0"/>
            </a:endParaRPr>
          </a:p>
        </p:txBody>
      </p:sp>
      <p:pic>
        <p:nvPicPr>
          <p:cNvPr id="47110" name="Picture 12" descr="underline_base">
            <a:extLst>
              <a:ext uri="{FF2B5EF4-FFF2-40B4-BE49-F238E27FC236}">
                <a16:creationId xmlns:a16="http://schemas.microsoft.com/office/drawing/2014/main" id="{6FFA0901-F46C-439A-9854-2A4E61B7AAD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文本框 7169">
            <a:extLst>
              <a:ext uri="{FF2B5EF4-FFF2-40B4-BE49-F238E27FC236}">
                <a16:creationId xmlns:a16="http://schemas.microsoft.com/office/drawing/2014/main" id="{790E6007-F196-462C-A932-87F8CA1E0A63}"/>
              </a:ext>
            </a:extLst>
          </p:cNvPr>
          <p:cNvSpPr txBox="1">
            <a:spLocks noChangeArrowheads="1"/>
          </p:cNvSpPr>
          <p:nvPr/>
        </p:nvSpPr>
        <p:spPr bwMode="auto">
          <a:xfrm>
            <a:off x="274638" y="844550"/>
            <a:ext cx="3148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a:solidFill>
                  <a:schemeClr val="accent2"/>
                </a:solidFill>
                <a:latin typeface="MS PGothic" panose="020B0600070205080204" pitchFamily="34" charset="-128"/>
                <a:sym typeface="宋体" panose="02010600030101010101" pitchFamily="2" charset="-122"/>
              </a:rPr>
              <a:t>1. </a:t>
            </a:r>
            <a:r>
              <a:rPr lang="zh-CN" altLang="en-US" sz="2000">
                <a:solidFill>
                  <a:schemeClr val="accent2"/>
                </a:solidFill>
                <a:latin typeface="MS PGothic" panose="020B0600070205080204" pitchFamily="34" charset="-128"/>
                <a:sym typeface="宋体" panose="02010600030101010101" pitchFamily="2" charset="-122"/>
              </a:rPr>
              <a:t>获得左右图像、图像校正</a:t>
            </a:r>
          </a:p>
        </p:txBody>
      </p:sp>
      <p:pic>
        <p:nvPicPr>
          <p:cNvPr id="48131" name="图片 7170">
            <a:extLst>
              <a:ext uri="{FF2B5EF4-FFF2-40B4-BE49-F238E27FC236}">
                <a16:creationId xmlns:a16="http://schemas.microsoft.com/office/drawing/2014/main" id="{022579F2-7880-4350-B691-C312A35A8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39850"/>
            <a:ext cx="9144000"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Rectangle 2">
            <a:extLst>
              <a:ext uri="{FF2B5EF4-FFF2-40B4-BE49-F238E27FC236}">
                <a16:creationId xmlns:a16="http://schemas.microsoft.com/office/drawing/2014/main" id="{EC0A9AAA-8C34-4656-B166-E85B5C8F8893}"/>
              </a:ext>
            </a:extLst>
          </p:cNvPr>
          <p:cNvSpPr>
            <a:spLocks noGrp="1" noChangeArrowheads="1"/>
          </p:cNvSpPr>
          <p:nvPr>
            <p:ph type="title"/>
          </p:nvPr>
        </p:nvSpPr>
        <p:spPr>
          <a:xfrm>
            <a:off x="298450" y="4763"/>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48133" name="Picture 12" descr="underline_base">
            <a:extLst>
              <a:ext uri="{FF2B5EF4-FFF2-40B4-BE49-F238E27FC236}">
                <a16:creationId xmlns:a16="http://schemas.microsoft.com/office/drawing/2014/main" id="{3A8C83C0-7F18-471E-8FE3-B5F567C2CC3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63" y="650875"/>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图片 4">
            <a:extLst>
              <a:ext uri="{FF2B5EF4-FFF2-40B4-BE49-F238E27FC236}">
                <a16:creationId xmlns:a16="http://schemas.microsoft.com/office/drawing/2014/main" id="{D72CFC84-B465-4FC0-B4A6-E4A9981970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16075"/>
            <a:ext cx="3911600"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文本框 8193">
            <a:extLst>
              <a:ext uri="{FF2B5EF4-FFF2-40B4-BE49-F238E27FC236}">
                <a16:creationId xmlns:a16="http://schemas.microsoft.com/office/drawing/2014/main" id="{4068EABD-6B54-435C-A318-E23E82296776}"/>
              </a:ext>
            </a:extLst>
          </p:cNvPr>
          <p:cNvSpPr txBox="1">
            <a:spLocks noChangeArrowheads="1"/>
          </p:cNvSpPr>
          <p:nvPr/>
        </p:nvSpPr>
        <p:spPr bwMode="auto">
          <a:xfrm>
            <a:off x="577850" y="946150"/>
            <a:ext cx="2255838"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a:solidFill>
                  <a:schemeClr val="accent2"/>
                </a:solidFill>
                <a:ea typeface="微软雅黑" panose="020B0503020204020204" pitchFamily="34" charset="-122"/>
                <a:sym typeface="宋体" panose="02010600030101010101" pitchFamily="2" charset="-122"/>
              </a:rPr>
              <a:t>2. </a:t>
            </a:r>
            <a:r>
              <a:rPr lang="zh-CN" altLang="en-US" sz="2000">
                <a:solidFill>
                  <a:schemeClr val="accent2"/>
                </a:solidFill>
                <a:ea typeface="微软雅黑" panose="020B0503020204020204" pitchFamily="34" charset="-122"/>
                <a:sym typeface="宋体" panose="02010600030101010101" pitchFamily="2" charset="-122"/>
              </a:rPr>
              <a:t>提取图像特征点</a:t>
            </a:r>
          </a:p>
        </p:txBody>
      </p:sp>
      <p:sp>
        <p:nvSpPr>
          <p:cNvPr id="51204" name="文本框 8194">
            <a:extLst>
              <a:ext uri="{FF2B5EF4-FFF2-40B4-BE49-F238E27FC236}">
                <a16:creationId xmlns:a16="http://schemas.microsoft.com/office/drawing/2014/main" id="{246EFAA3-860B-4D90-A607-F128B67A1B7F}"/>
              </a:ext>
            </a:extLst>
          </p:cNvPr>
          <p:cNvSpPr txBox="1">
            <a:spLocks noChangeArrowheads="1"/>
          </p:cNvSpPr>
          <p:nvPr/>
        </p:nvSpPr>
        <p:spPr bwMode="auto">
          <a:xfrm>
            <a:off x="652463" y="1250950"/>
            <a:ext cx="15859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en-US" sz="1800">
                <a:latin typeface="MS PGothic" panose="020B0600070205080204" pitchFamily="34" charset="-128"/>
                <a:sym typeface="宋体" panose="02010600030101010101" pitchFamily="2" charset="-122"/>
              </a:rPr>
              <a:t>Haris角点检测</a:t>
            </a:r>
          </a:p>
        </p:txBody>
      </p:sp>
      <p:sp>
        <p:nvSpPr>
          <p:cNvPr id="51205" name="Rectangle 2">
            <a:extLst>
              <a:ext uri="{FF2B5EF4-FFF2-40B4-BE49-F238E27FC236}">
                <a16:creationId xmlns:a16="http://schemas.microsoft.com/office/drawing/2014/main" id="{0A6420CA-31E3-46F5-85A0-9A8A6A466771}"/>
              </a:ext>
            </a:extLst>
          </p:cNvPr>
          <p:cNvSpPr>
            <a:spLocks noGrp="1" noChangeArrowheads="1"/>
          </p:cNvSpPr>
          <p:nvPr>
            <p:ph type="title"/>
          </p:nvPr>
        </p:nvSpPr>
        <p:spPr>
          <a:xfrm>
            <a:off x="315913" y="20638"/>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1206" name="Picture 12" descr="underline_base">
            <a:extLst>
              <a:ext uri="{FF2B5EF4-FFF2-40B4-BE49-F238E27FC236}">
                <a16:creationId xmlns:a16="http://schemas.microsoft.com/office/drawing/2014/main" id="{680DB2D0-6605-4C3D-B958-C2DD2394A24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113" y="752475"/>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7" name="文本框 1">
            <a:extLst>
              <a:ext uri="{FF2B5EF4-FFF2-40B4-BE49-F238E27FC236}">
                <a16:creationId xmlns:a16="http://schemas.microsoft.com/office/drawing/2014/main" id="{90F5DB2C-7764-457A-9B7D-47D440853166}"/>
              </a:ext>
            </a:extLst>
          </p:cNvPr>
          <p:cNvSpPr txBox="1">
            <a:spLocks noChangeArrowheads="1"/>
          </p:cNvSpPr>
          <p:nvPr/>
        </p:nvSpPr>
        <p:spPr bwMode="auto">
          <a:xfrm>
            <a:off x="-6350" y="6188075"/>
            <a:ext cx="9123363"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800"/>
              <a:t>Shi and C. Tomasi. Good Features to Track. Proceedings of the IEEE Conference on Computer Vision and Pattern Recognition, pages 593-600, June 1994</a:t>
            </a:r>
          </a:p>
        </p:txBody>
      </p:sp>
      <p:sp>
        <p:nvSpPr>
          <p:cNvPr id="51208" name="文本框 2">
            <a:extLst>
              <a:ext uri="{FF2B5EF4-FFF2-40B4-BE49-F238E27FC236}">
                <a16:creationId xmlns:a16="http://schemas.microsoft.com/office/drawing/2014/main" id="{E6C5F9E1-7E85-4D8C-A238-22804C57CF30}"/>
              </a:ext>
            </a:extLst>
          </p:cNvPr>
          <p:cNvSpPr txBox="1">
            <a:spLocks noChangeArrowheads="1"/>
          </p:cNvSpPr>
          <p:nvPr/>
        </p:nvSpPr>
        <p:spPr bwMode="auto">
          <a:xfrm>
            <a:off x="47625" y="5849938"/>
            <a:ext cx="8799513"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800"/>
              <a:t>http://blog.csdn.net/xiaowei_cqu/article/details/7805206</a:t>
            </a:r>
          </a:p>
        </p:txBody>
      </p:sp>
      <p:cxnSp>
        <p:nvCxnSpPr>
          <p:cNvPr id="51209" name="直接连接符 12">
            <a:extLst>
              <a:ext uri="{FF2B5EF4-FFF2-40B4-BE49-F238E27FC236}">
                <a16:creationId xmlns:a16="http://schemas.microsoft.com/office/drawing/2014/main" id="{36E3040B-2DD6-4F1A-BB20-1677CD39AFE5}"/>
              </a:ext>
            </a:extLst>
          </p:cNvPr>
          <p:cNvCxnSpPr>
            <a:cxnSpLocks noChangeShapeType="1"/>
          </p:cNvCxnSpPr>
          <p:nvPr/>
        </p:nvCxnSpPr>
        <p:spPr bwMode="auto">
          <a:xfrm>
            <a:off x="0" y="5878513"/>
            <a:ext cx="9144000"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pic>
        <p:nvPicPr>
          <p:cNvPr id="51210" name="图片 3">
            <a:extLst>
              <a:ext uri="{FF2B5EF4-FFF2-40B4-BE49-F238E27FC236}">
                <a16:creationId xmlns:a16="http://schemas.microsoft.com/office/drawing/2014/main" id="{2199A797-9C0F-46C2-A3A7-F94D32AD81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5250" y="752475"/>
            <a:ext cx="4838700" cy="20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1" name="图片 5">
            <a:extLst>
              <a:ext uri="{FF2B5EF4-FFF2-40B4-BE49-F238E27FC236}">
                <a16:creationId xmlns:a16="http://schemas.microsoft.com/office/drawing/2014/main" id="{BDE9E0B4-4668-4F6F-AC18-FAD142FEB3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325" y="4768850"/>
            <a:ext cx="1754188"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2" name="图片 6">
            <a:extLst>
              <a:ext uri="{FF2B5EF4-FFF2-40B4-BE49-F238E27FC236}">
                <a16:creationId xmlns:a16="http://schemas.microsoft.com/office/drawing/2014/main" id="{B7F5210F-1CDD-4CAA-A53B-062AD2F1D9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0413" y="5341938"/>
            <a:ext cx="13858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3" name="图片 7">
            <a:extLst>
              <a:ext uri="{FF2B5EF4-FFF2-40B4-BE49-F238E27FC236}">
                <a16:creationId xmlns:a16="http://schemas.microsoft.com/office/drawing/2014/main" id="{E5280BF2-51AC-4FAE-AF84-61E5AC756B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0925" y="2854325"/>
            <a:ext cx="2927350" cy="299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文本框 10241">
            <a:extLst>
              <a:ext uri="{FF2B5EF4-FFF2-40B4-BE49-F238E27FC236}">
                <a16:creationId xmlns:a16="http://schemas.microsoft.com/office/drawing/2014/main" id="{B1819349-E166-45F5-B373-EC0727F56F2D}"/>
              </a:ext>
            </a:extLst>
          </p:cNvPr>
          <p:cNvSpPr txBox="1">
            <a:spLocks noChangeArrowheads="1"/>
          </p:cNvSpPr>
          <p:nvPr/>
        </p:nvSpPr>
        <p:spPr bwMode="auto">
          <a:xfrm>
            <a:off x="469900" y="917575"/>
            <a:ext cx="4502150"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a:solidFill>
                  <a:schemeClr val="accent2"/>
                </a:solidFill>
                <a:latin typeface="MS PGothic" panose="020B0600070205080204" pitchFamily="34" charset="-128"/>
                <a:sym typeface="宋体" panose="02010600030101010101" pitchFamily="2" charset="-122"/>
              </a:rPr>
              <a:t>3. </a:t>
            </a:r>
            <a:r>
              <a:rPr lang="zh-CN" altLang="en-US" sz="2000">
                <a:solidFill>
                  <a:schemeClr val="accent2"/>
                </a:solidFill>
                <a:latin typeface="Arial" panose="020B0604020202020204" pitchFamily="34" charset="0"/>
                <a:ea typeface="微软雅黑" panose="020B0503020204020204" pitchFamily="34" charset="-122"/>
                <a:sym typeface="宋体" panose="02010600030101010101" pitchFamily="2" charset="-122"/>
              </a:rPr>
              <a:t>左右图像特征匹配、获取特征点坐标</a:t>
            </a:r>
          </a:p>
          <a:p>
            <a:pPr eaLnBrk="1" hangingPunct="1">
              <a:lnSpc>
                <a:spcPct val="100000"/>
              </a:lnSpc>
              <a:spcBef>
                <a:spcPct val="0"/>
              </a:spcBef>
              <a:buClrTx/>
              <a:buSzTx/>
              <a:buFont typeface="Arial" panose="020B0604020202020204" pitchFamily="34" charset="0"/>
              <a:buNone/>
            </a:pPr>
            <a:endParaRPr lang="zh-CN" altLang="en-US" sz="2000">
              <a:solidFill>
                <a:schemeClr val="accent2"/>
              </a:solidFill>
              <a:latin typeface="MS PGothic" panose="020B0600070205080204" pitchFamily="34" charset="-128"/>
              <a:sym typeface="宋体" panose="02010600030101010101" pitchFamily="2" charset="-122"/>
            </a:endParaRPr>
          </a:p>
        </p:txBody>
      </p:sp>
      <p:sp>
        <p:nvSpPr>
          <p:cNvPr id="53251" name="文本框 10242">
            <a:extLst>
              <a:ext uri="{FF2B5EF4-FFF2-40B4-BE49-F238E27FC236}">
                <a16:creationId xmlns:a16="http://schemas.microsoft.com/office/drawing/2014/main" id="{BA76F59E-AB29-4958-B458-D5B6BF3BAF37}"/>
              </a:ext>
            </a:extLst>
          </p:cNvPr>
          <p:cNvSpPr txBox="1">
            <a:spLocks noChangeArrowheads="1"/>
          </p:cNvSpPr>
          <p:nvPr/>
        </p:nvSpPr>
        <p:spPr bwMode="auto">
          <a:xfrm>
            <a:off x="474663" y="1271588"/>
            <a:ext cx="3743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400">
                <a:latin typeface="Arial" panose="020B0604020202020204" pitchFamily="34" charset="0"/>
                <a:ea typeface="宋体" panose="02010600030101010101" pitchFamily="2" charset="-122"/>
                <a:sym typeface="宋体" panose="02010600030101010101" pitchFamily="2" charset="-122"/>
              </a:rPr>
              <a:t>Stereo matching</a:t>
            </a:r>
            <a:endParaRPr lang="zh-CN" altLang="en-US" sz="1400">
              <a:latin typeface="MS PGothic" panose="020B0600070205080204" pitchFamily="34" charset="-128"/>
              <a:sym typeface="宋体" panose="02010600030101010101" pitchFamily="2" charset="-122"/>
            </a:endParaRPr>
          </a:p>
        </p:txBody>
      </p:sp>
      <p:sp>
        <p:nvSpPr>
          <p:cNvPr id="53252" name="Rectangle 2">
            <a:extLst>
              <a:ext uri="{FF2B5EF4-FFF2-40B4-BE49-F238E27FC236}">
                <a16:creationId xmlns:a16="http://schemas.microsoft.com/office/drawing/2014/main" id="{23977476-4A89-41DD-998D-AB9846A1772C}"/>
              </a:ext>
            </a:extLst>
          </p:cNvPr>
          <p:cNvSpPr>
            <a:spLocks noGrp="1" noChangeArrowheads="1"/>
          </p:cNvSpPr>
          <p:nvPr>
            <p:ph type="title"/>
          </p:nvPr>
        </p:nvSpPr>
        <p:spPr>
          <a:xfrm>
            <a:off x="315913" y="20638"/>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3253" name="Picture 12" descr="underline_base">
            <a:extLst>
              <a:ext uri="{FF2B5EF4-FFF2-40B4-BE49-F238E27FC236}">
                <a16:creationId xmlns:a16="http://schemas.microsoft.com/office/drawing/2014/main" id="{D7CE1E1E-C859-4FF5-82C1-97F69A7DB38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113" y="752475"/>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文本框 1">
            <a:extLst>
              <a:ext uri="{FF2B5EF4-FFF2-40B4-BE49-F238E27FC236}">
                <a16:creationId xmlns:a16="http://schemas.microsoft.com/office/drawing/2014/main" id="{532C1604-1789-46A8-A86C-B97C5D369878}"/>
              </a:ext>
            </a:extLst>
          </p:cNvPr>
          <p:cNvSpPr txBox="1">
            <a:spLocks noChangeArrowheads="1"/>
          </p:cNvSpPr>
          <p:nvPr/>
        </p:nvSpPr>
        <p:spPr bwMode="auto">
          <a:xfrm>
            <a:off x="536575" y="1485900"/>
            <a:ext cx="807085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800"/>
              <a:t>•  Match features between left/right images </a:t>
            </a:r>
          </a:p>
          <a:p>
            <a:pPr eaLnBrk="1" hangingPunct="1">
              <a:lnSpc>
                <a:spcPct val="100000"/>
              </a:lnSpc>
              <a:spcBef>
                <a:spcPct val="0"/>
              </a:spcBef>
              <a:buClrTx/>
              <a:buSzTx/>
              <a:buFont typeface="Arial" panose="020B0604020202020204" pitchFamily="34" charset="0"/>
              <a:buNone/>
            </a:pPr>
            <a:r>
              <a:rPr lang="zh-CN" altLang="en-US" sz="1800"/>
              <a:t>•  Since the images are rectified, we can restrict the search to a bounding box on the same scan-line </a:t>
            </a:r>
          </a:p>
        </p:txBody>
      </p:sp>
      <p:pic>
        <p:nvPicPr>
          <p:cNvPr id="53255" name="图片 2">
            <a:extLst>
              <a:ext uri="{FF2B5EF4-FFF2-40B4-BE49-F238E27FC236}">
                <a16:creationId xmlns:a16="http://schemas.microsoft.com/office/drawing/2014/main" id="{DBAFCCB6-62A0-4069-A6AB-FBEF28A42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2487613"/>
            <a:ext cx="9151938" cy="275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6" name="文本框 3">
            <a:extLst>
              <a:ext uri="{FF2B5EF4-FFF2-40B4-BE49-F238E27FC236}">
                <a16:creationId xmlns:a16="http://schemas.microsoft.com/office/drawing/2014/main" id="{131D9C0F-E714-4941-9E0F-8E22B3672D32}"/>
              </a:ext>
            </a:extLst>
          </p:cNvPr>
          <p:cNvSpPr txBox="1">
            <a:spLocks noChangeArrowheads="1"/>
          </p:cNvSpPr>
          <p:nvPr/>
        </p:nvSpPr>
        <p:spPr bwMode="auto">
          <a:xfrm>
            <a:off x="-3175" y="6343650"/>
            <a:ext cx="65151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t>Chris Beall</a:t>
            </a:r>
            <a:r>
              <a:rPr lang="en-US" altLang="zh-CN" sz="2400"/>
              <a:t>.</a:t>
            </a:r>
            <a:r>
              <a:rPr lang="zh-CN" altLang="en-US" sz="2400"/>
              <a:t> CVPR 2014 Visual SLAM Tutorial </a:t>
            </a:r>
          </a:p>
        </p:txBody>
      </p:sp>
      <p:cxnSp>
        <p:nvCxnSpPr>
          <p:cNvPr id="53257" name="直接连接符 13">
            <a:extLst>
              <a:ext uri="{FF2B5EF4-FFF2-40B4-BE49-F238E27FC236}">
                <a16:creationId xmlns:a16="http://schemas.microsoft.com/office/drawing/2014/main" id="{BDBFF3F9-5640-499E-B462-CC8AC0CE9C00}"/>
              </a:ext>
            </a:extLst>
          </p:cNvPr>
          <p:cNvCxnSpPr>
            <a:cxnSpLocks noChangeShapeType="1"/>
          </p:cNvCxnSpPr>
          <p:nvPr/>
        </p:nvCxnSpPr>
        <p:spPr bwMode="auto">
          <a:xfrm>
            <a:off x="0" y="6283325"/>
            <a:ext cx="91440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BDAF042-A867-430E-8604-8EC06CA14348}"/>
              </a:ext>
            </a:extLst>
          </p:cNvPr>
          <p:cNvSpPr txBox="1">
            <a:spLocks noChangeArrowheads="1"/>
          </p:cNvSpPr>
          <p:nvPr/>
        </p:nvSpPr>
        <p:spPr bwMode="auto">
          <a:xfrm>
            <a:off x="702291" y="2794206"/>
            <a:ext cx="7505793" cy="914400"/>
          </a:xfrm>
          <a:prstGeom prst="rect">
            <a:avLst/>
          </a:prstGeom>
          <a:noFill/>
          <a:ln w="9525">
            <a:noFill/>
            <a:miter lim="800000"/>
          </a:ln>
        </p:spPr>
        <p:txBody>
          <a:bodyPr anchor="ctr"/>
          <a:lstStyle/>
          <a:p>
            <a:pPr>
              <a:buFont typeface="Arial" panose="020B0604020202020204" pitchFamily="34" charset="0"/>
              <a:buNone/>
              <a:defRPr/>
            </a:pPr>
            <a:r>
              <a:rPr lang="zh-CN" altLang="en-US" sz="4000" b="1" kern="0" dirty="0">
                <a:solidFill>
                  <a:srgbClr val="000099"/>
                </a:solidFill>
              </a:rPr>
              <a:t>如何获取、处理包含</a:t>
            </a:r>
            <a:r>
              <a:rPr lang="en-US" altLang="zh-CN" sz="4000" b="1" kern="0" dirty="0">
                <a:solidFill>
                  <a:srgbClr val="000099"/>
                </a:solidFill>
              </a:rPr>
              <a:t>2.5/3</a:t>
            </a:r>
            <a:r>
              <a:rPr lang="zh-CN" altLang="en-US" sz="4000" b="1" kern="0" dirty="0">
                <a:solidFill>
                  <a:srgbClr val="000099"/>
                </a:solidFill>
              </a:rPr>
              <a:t>维</a:t>
            </a:r>
            <a:r>
              <a:rPr lang="zh-CN" altLang="en-US" sz="4000" b="1" kern="0" dirty="0">
                <a:solidFill>
                  <a:srgbClr val="000099"/>
                </a:solidFill>
                <a:latin typeface="+mj-lt"/>
                <a:ea typeface="+mj-ea"/>
                <a:cs typeface="+mj-cs"/>
              </a:rPr>
              <a:t>信息的图像？</a:t>
            </a:r>
          </a:p>
        </p:txBody>
      </p:sp>
    </p:spTree>
    <p:extLst>
      <p:ext uri="{BB962C8B-B14F-4D97-AF65-F5344CB8AC3E}">
        <p14:creationId xmlns:p14="http://schemas.microsoft.com/office/powerpoint/2010/main" val="11254110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文本框 10241">
            <a:extLst>
              <a:ext uri="{FF2B5EF4-FFF2-40B4-BE49-F238E27FC236}">
                <a16:creationId xmlns:a16="http://schemas.microsoft.com/office/drawing/2014/main" id="{7535ED79-C40C-4145-BF3B-0F67113F914A}"/>
              </a:ext>
            </a:extLst>
          </p:cNvPr>
          <p:cNvSpPr txBox="1">
            <a:spLocks noChangeArrowheads="1"/>
          </p:cNvSpPr>
          <p:nvPr/>
        </p:nvSpPr>
        <p:spPr bwMode="auto">
          <a:xfrm>
            <a:off x="469900" y="917575"/>
            <a:ext cx="2471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a:solidFill>
                  <a:schemeClr val="accent2"/>
                </a:solidFill>
                <a:latin typeface="MS PGothic" panose="020B0600070205080204" pitchFamily="34" charset="-128"/>
                <a:sym typeface="宋体" panose="02010600030101010101" pitchFamily="2" charset="-122"/>
              </a:rPr>
              <a:t>4. </a:t>
            </a:r>
            <a:r>
              <a:rPr lang="zh-CN" altLang="en-US" sz="2000">
                <a:solidFill>
                  <a:schemeClr val="accent2"/>
                </a:solidFill>
                <a:latin typeface="MS PGothic" panose="020B0600070205080204" pitchFamily="34" charset="-128"/>
                <a:sym typeface="宋体" panose="02010600030101010101" pitchFamily="2" charset="-122"/>
              </a:rPr>
              <a:t>前后图像特征匹配</a:t>
            </a:r>
          </a:p>
        </p:txBody>
      </p:sp>
      <p:sp>
        <p:nvSpPr>
          <p:cNvPr id="54275" name="文本框 10242">
            <a:extLst>
              <a:ext uri="{FF2B5EF4-FFF2-40B4-BE49-F238E27FC236}">
                <a16:creationId xmlns:a16="http://schemas.microsoft.com/office/drawing/2014/main" id="{05C856BF-47DD-4B30-B4BF-9C5FAF7A0E59}"/>
              </a:ext>
            </a:extLst>
          </p:cNvPr>
          <p:cNvSpPr txBox="1">
            <a:spLocks noChangeArrowheads="1"/>
          </p:cNvSpPr>
          <p:nvPr/>
        </p:nvSpPr>
        <p:spPr bwMode="auto">
          <a:xfrm>
            <a:off x="474663" y="1271588"/>
            <a:ext cx="3743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400">
                <a:latin typeface="MS PGothic" panose="020B0600070205080204" pitchFamily="34" charset="-128"/>
                <a:sym typeface="宋体" panose="02010600030101010101" pitchFamily="2" charset="-122"/>
              </a:rPr>
              <a:t>根据描述子距离在限定区域内进行匹配</a:t>
            </a:r>
          </a:p>
        </p:txBody>
      </p:sp>
      <p:pic>
        <p:nvPicPr>
          <p:cNvPr id="54276" name="图片 10243">
            <a:extLst>
              <a:ext uri="{FF2B5EF4-FFF2-40B4-BE49-F238E27FC236}">
                <a16:creationId xmlns:a16="http://schemas.microsoft.com/office/drawing/2014/main" id="{88B9EAE4-BA2C-4D23-AF8F-423CEEE552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0963" y="1577975"/>
            <a:ext cx="3667125" cy="465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Rectangle 2">
            <a:extLst>
              <a:ext uri="{FF2B5EF4-FFF2-40B4-BE49-F238E27FC236}">
                <a16:creationId xmlns:a16="http://schemas.microsoft.com/office/drawing/2014/main" id="{99676BA1-BE21-428D-8DE8-9D836504E180}"/>
              </a:ext>
            </a:extLst>
          </p:cNvPr>
          <p:cNvSpPr>
            <a:spLocks noGrp="1" noChangeArrowheads="1"/>
          </p:cNvSpPr>
          <p:nvPr>
            <p:ph type="title"/>
          </p:nvPr>
        </p:nvSpPr>
        <p:spPr>
          <a:xfrm>
            <a:off x="315913" y="20638"/>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4278" name="Picture 12" descr="underline_base">
            <a:extLst>
              <a:ext uri="{FF2B5EF4-FFF2-40B4-BE49-F238E27FC236}">
                <a16:creationId xmlns:a16="http://schemas.microsoft.com/office/drawing/2014/main" id="{8485B7B4-26C5-434D-ADA2-B9F9CAA14CE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752475"/>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文本框 11265">
            <a:extLst>
              <a:ext uri="{FF2B5EF4-FFF2-40B4-BE49-F238E27FC236}">
                <a16:creationId xmlns:a16="http://schemas.microsoft.com/office/drawing/2014/main" id="{22C775BD-3715-4BAD-9600-D8713CFBE896}"/>
              </a:ext>
            </a:extLst>
          </p:cNvPr>
          <p:cNvSpPr txBox="1">
            <a:spLocks noChangeArrowheads="1"/>
          </p:cNvSpPr>
          <p:nvPr/>
        </p:nvSpPr>
        <p:spPr bwMode="auto">
          <a:xfrm>
            <a:off x="436563" y="777875"/>
            <a:ext cx="247173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a:solidFill>
                  <a:schemeClr val="accent2"/>
                </a:solidFill>
                <a:latin typeface="MS PGothic" panose="020B0600070205080204" pitchFamily="34" charset="-128"/>
                <a:sym typeface="宋体" panose="02010600030101010101" pitchFamily="2" charset="-122"/>
              </a:rPr>
              <a:t>5. </a:t>
            </a:r>
            <a:r>
              <a:rPr lang="zh-CN" altLang="en-US" sz="2000">
                <a:solidFill>
                  <a:schemeClr val="accent2"/>
                </a:solidFill>
                <a:latin typeface="MS PGothic" panose="020B0600070205080204" pitchFamily="34" charset="-128"/>
                <a:sym typeface="宋体" panose="02010600030101010101" pitchFamily="2" charset="-122"/>
              </a:rPr>
              <a:t>增量式的运动估计</a:t>
            </a:r>
          </a:p>
        </p:txBody>
      </p:sp>
      <p:sp>
        <p:nvSpPr>
          <p:cNvPr id="55299" name="文本框 11266">
            <a:extLst>
              <a:ext uri="{FF2B5EF4-FFF2-40B4-BE49-F238E27FC236}">
                <a16:creationId xmlns:a16="http://schemas.microsoft.com/office/drawing/2014/main" id="{9E38F605-7DBB-4E19-8461-5358AEDBFC98}"/>
              </a:ext>
            </a:extLst>
          </p:cNvPr>
          <p:cNvSpPr txBox="1">
            <a:spLocks noChangeArrowheads="1"/>
          </p:cNvSpPr>
          <p:nvPr/>
        </p:nvSpPr>
        <p:spPr bwMode="auto">
          <a:xfrm>
            <a:off x="396875" y="1219994"/>
            <a:ext cx="83105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dirty="0">
                <a:latin typeface="MS PGothic" panose="020B0600070205080204" pitchFamily="34" charset="-128"/>
                <a:sym typeface="宋体" panose="02010600030101010101" pitchFamily="2" charset="-122"/>
              </a:rPr>
              <a:t>根据匹配后的特征点和特征点的坐标，恢复两个时刻相机的运动</a:t>
            </a:r>
          </a:p>
        </p:txBody>
      </p:sp>
      <p:sp>
        <p:nvSpPr>
          <p:cNvPr id="55300" name="文本框 11267">
            <a:extLst>
              <a:ext uri="{FF2B5EF4-FFF2-40B4-BE49-F238E27FC236}">
                <a16:creationId xmlns:a16="http://schemas.microsoft.com/office/drawing/2014/main" id="{8F4C64AC-5809-4643-A785-0C71463B947D}"/>
              </a:ext>
            </a:extLst>
          </p:cNvPr>
          <p:cNvSpPr txBox="1">
            <a:spLocks noChangeArrowheads="1"/>
          </p:cNvSpPr>
          <p:nvPr/>
        </p:nvSpPr>
        <p:spPr bwMode="auto">
          <a:xfrm>
            <a:off x="436563" y="4015398"/>
            <a:ext cx="7840608"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000" dirty="0">
                <a:latin typeface="MS PGothic" panose="020B0600070205080204" pitchFamily="34" charset="-128"/>
                <a:sym typeface="宋体" panose="02010600030101010101" pitchFamily="2" charset="-122"/>
              </a:rPr>
              <a:t>在匹配过程中，存在大量的误匹配，需要用</a:t>
            </a:r>
            <a:r>
              <a:rPr lang="en-US" altLang="zh-CN" sz="2000" dirty="0">
                <a:latin typeface="MS PGothic" panose="020B0600070205080204" pitchFamily="34" charset="-128"/>
                <a:sym typeface="宋体" panose="02010600030101010101" pitchFamily="2" charset="-122"/>
              </a:rPr>
              <a:t>RANSAC(</a:t>
            </a:r>
            <a:r>
              <a:rPr lang="en-US" altLang="zh-CN" sz="2000" dirty="0" err="1">
                <a:latin typeface="MS PGothic" panose="020B0600070205080204" pitchFamily="34" charset="-128"/>
                <a:sym typeface="宋体" panose="02010600030101010101" pitchFamily="2" charset="-122"/>
              </a:rPr>
              <a:t>RANdom</a:t>
            </a:r>
            <a:r>
              <a:rPr lang="en-US" altLang="zh-CN" sz="2000" dirty="0">
                <a:latin typeface="MS PGothic" panose="020B0600070205080204" pitchFamily="34" charset="-128"/>
                <a:sym typeface="宋体" panose="02010600030101010101" pitchFamily="2" charset="-122"/>
              </a:rPr>
              <a:t> </a:t>
            </a:r>
            <a:r>
              <a:rPr lang="en-US" altLang="zh-CN" sz="2000" dirty="0" err="1">
                <a:latin typeface="MS PGothic" panose="020B0600070205080204" pitchFamily="34" charset="-128"/>
                <a:sym typeface="宋体" panose="02010600030101010101" pitchFamily="2" charset="-122"/>
              </a:rPr>
              <a:t>SAmple</a:t>
            </a:r>
            <a:r>
              <a:rPr lang="en-US" altLang="zh-CN" sz="2000" dirty="0">
                <a:latin typeface="MS PGothic" panose="020B0600070205080204" pitchFamily="34" charset="-128"/>
                <a:sym typeface="宋体" panose="02010600030101010101" pitchFamily="2" charset="-122"/>
              </a:rPr>
              <a:t> </a:t>
            </a:r>
          </a:p>
          <a:p>
            <a:pPr eaLnBrk="1" hangingPunct="1">
              <a:lnSpc>
                <a:spcPct val="100000"/>
              </a:lnSpc>
              <a:spcBef>
                <a:spcPct val="0"/>
              </a:spcBef>
              <a:buClrTx/>
              <a:buSzTx/>
              <a:buFont typeface="Arial" panose="020B0604020202020204" pitchFamily="34" charset="0"/>
              <a:buNone/>
            </a:pPr>
            <a:r>
              <a:rPr lang="en-US" altLang="zh-CN" sz="2000" dirty="0">
                <a:latin typeface="MS PGothic" panose="020B0600070205080204" pitchFamily="34" charset="-128"/>
                <a:sym typeface="宋体" panose="02010600030101010101" pitchFamily="2" charset="-122"/>
              </a:rPr>
              <a:t> Consensus,</a:t>
            </a:r>
            <a:r>
              <a:rPr lang="zh-CN" altLang="en-US" sz="2000" dirty="0">
                <a:latin typeface="MS PGothic" panose="020B0600070205080204" pitchFamily="34" charset="-128"/>
                <a:sym typeface="宋体" panose="02010600030101010101" pitchFamily="2" charset="-122"/>
              </a:rPr>
              <a:t>随机抽样一致</a:t>
            </a:r>
            <a:r>
              <a:rPr lang="en-US" altLang="zh-CN" sz="2000" dirty="0">
                <a:latin typeface="MS PGothic" panose="020B0600070205080204" pitchFamily="34" charset="-128"/>
                <a:sym typeface="宋体" panose="02010600030101010101" pitchFamily="2" charset="-122"/>
              </a:rPr>
              <a:t>,</a:t>
            </a:r>
            <a:r>
              <a:rPr lang="zh-CN" altLang="en-US" sz="2000" dirty="0">
                <a:latin typeface="MS PGothic" panose="020B0600070205080204" pitchFamily="34" charset="-128"/>
                <a:sym typeface="宋体" panose="02010600030101010101" pitchFamily="2" charset="-122"/>
              </a:rPr>
              <a:t> 一般用</a:t>
            </a:r>
            <a:r>
              <a:rPr lang="en-US" altLang="zh-CN" sz="2000" dirty="0">
                <a:latin typeface="MS PGothic" panose="020B0600070205080204" pitchFamily="34" charset="-128"/>
                <a:sym typeface="宋体" panose="02010600030101010101" pitchFamily="2" charset="-122"/>
              </a:rPr>
              <a:t>MLESAC</a:t>
            </a:r>
            <a:r>
              <a:rPr lang="zh-CN" altLang="en-US" sz="2000" dirty="0">
                <a:latin typeface="MS PGothic" panose="020B0600070205080204" pitchFamily="34" charset="-128"/>
                <a:sym typeface="宋体" panose="02010600030101010101" pitchFamily="2" charset="-122"/>
              </a:rPr>
              <a:t>）！</a:t>
            </a:r>
          </a:p>
          <a:p>
            <a:pPr lvl="1" eaLnBrk="1" hangingPunct="1">
              <a:lnSpc>
                <a:spcPct val="100000"/>
              </a:lnSpc>
              <a:spcBef>
                <a:spcPct val="0"/>
              </a:spcBef>
              <a:buClrTx/>
              <a:buNone/>
            </a:pPr>
            <a:r>
              <a:rPr lang="en-US" altLang="zh-CN" sz="1800" dirty="0">
                <a:latin typeface="MS PGothic" panose="020B0600070205080204" pitchFamily="34" charset="-128"/>
                <a:sym typeface="宋体" panose="02010600030101010101" pitchFamily="2" charset="-122"/>
              </a:rPr>
              <a:t>• </a:t>
            </a:r>
            <a:r>
              <a:rPr lang="zh-CN" altLang="en-US" sz="1800" dirty="0">
                <a:latin typeface="MS PGothic" panose="020B0600070205080204" pitchFamily="34" charset="-128"/>
                <a:sym typeface="宋体" panose="02010600030101010101" pitchFamily="2" charset="-122"/>
              </a:rPr>
              <a:t>从</a:t>
            </a:r>
            <a:r>
              <a:rPr lang="en-US" altLang="zh-CN" sz="1800" dirty="0">
                <a:latin typeface="MS PGothic" panose="020B0600070205080204" pitchFamily="34" charset="-128"/>
                <a:sym typeface="宋体" panose="02010600030101010101" pitchFamily="2" charset="-122"/>
              </a:rPr>
              <a:t>M</a:t>
            </a:r>
            <a:r>
              <a:rPr lang="zh-CN" altLang="en-US" sz="1800" dirty="0">
                <a:latin typeface="MS PGothic" panose="020B0600070205080204" pitchFamily="34" charset="-128"/>
                <a:sym typeface="宋体" panose="02010600030101010101" pitchFamily="2" charset="-122"/>
              </a:rPr>
              <a:t>中选取</a:t>
            </a:r>
            <a:r>
              <a:rPr lang="en-US" altLang="zh-CN" sz="1800" dirty="0">
                <a:latin typeface="MS PGothic" panose="020B0600070205080204" pitchFamily="34" charset="-128"/>
                <a:sym typeface="宋体" panose="02010600030101010101" pitchFamily="2" charset="-122"/>
              </a:rPr>
              <a:t>3</a:t>
            </a:r>
            <a:r>
              <a:rPr lang="zh-CN" altLang="en-US" sz="1800" dirty="0">
                <a:latin typeface="MS PGothic" panose="020B0600070205080204" pitchFamily="34" charset="-128"/>
                <a:sym typeface="宋体" panose="02010600030101010101" pitchFamily="2" charset="-122"/>
              </a:rPr>
              <a:t>个点对</a:t>
            </a:r>
          </a:p>
          <a:p>
            <a:pPr lvl="1" eaLnBrk="1" hangingPunct="1">
              <a:lnSpc>
                <a:spcPct val="100000"/>
              </a:lnSpc>
              <a:spcBef>
                <a:spcPct val="0"/>
              </a:spcBef>
              <a:buClrTx/>
              <a:buNone/>
            </a:pPr>
            <a:r>
              <a:rPr lang="en-US" altLang="zh-CN" sz="1800" dirty="0">
                <a:latin typeface="MS PGothic" panose="020B0600070205080204" pitchFamily="34" charset="-128"/>
                <a:sym typeface="宋体" panose="02010600030101010101" pitchFamily="2" charset="-122"/>
              </a:rPr>
              <a:t>• </a:t>
            </a:r>
            <a:r>
              <a:rPr lang="zh-CN" altLang="en-US" sz="1800" dirty="0">
                <a:latin typeface="MS PGothic" panose="020B0600070205080204" pitchFamily="34" charset="-128"/>
                <a:sym typeface="宋体" panose="02010600030101010101" pitchFamily="2" charset="-122"/>
              </a:rPr>
              <a:t>由</a:t>
            </a:r>
            <a:r>
              <a:rPr lang="en-US" altLang="zh-CN" sz="1800" dirty="0">
                <a:latin typeface="MS PGothic" panose="020B0600070205080204" pitchFamily="34" charset="-128"/>
                <a:sym typeface="宋体" panose="02010600030101010101" pitchFamily="2" charset="-122"/>
              </a:rPr>
              <a:t>3</a:t>
            </a:r>
            <a:r>
              <a:rPr lang="zh-CN" altLang="en-US" sz="1800" dirty="0">
                <a:latin typeface="MS PGothic" panose="020B0600070205080204" pitchFamily="34" charset="-128"/>
                <a:sym typeface="宋体" panose="02010600030101010101" pitchFamily="2" charset="-122"/>
              </a:rPr>
              <a:t>个点对估计参数</a:t>
            </a:r>
          </a:p>
          <a:p>
            <a:pPr lvl="1" eaLnBrk="1" hangingPunct="1">
              <a:lnSpc>
                <a:spcPct val="100000"/>
              </a:lnSpc>
              <a:spcBef>
                <a:spcPct val="0"/>
              </a:spcBef>
              <a:buClrTx/>
              <a:buNone/>
            </a:pPr>
            <a:r>
              <a:rPr lang="en-US" altLang="zh-CN" sz="1800" dirty="0">
                <a:latin typeface="MS PGothic" panose="020B0600070205080204" pitchFamily="34" charset="-128"/>
                <a:sym typeface="宋体" panose="02010600030101010101" pitchFamily="2" charset="-122"/>
              </a:rPr>
              <a:t>• </a:t>
            </a:r>
            <a:r>
              <a:rPr lang="zh-CN" altLang="en-US" sz="1800" dirty="0">
                <a:latin typeface="MS PGothic" panose="020B0600070205080204" pitchFamily="34" charset="-128"/>
                <a:sym typeface="宋体" panose="02010600030101010101" pitchFamily="2" charset="-122"/>
              </a:rPr>
              <a:t>根据估计参数得到的模型计算误差，如果小于给定误差，则认为是</a:t>
            </a:r>
            <a:r>
              <a:rPr lang="en-US" altLang="zh-CN" sz="1800" dirty="0">
                <a:latin typeface="MS PGothic" panose="020B0600070205080204" pitchFamily="34" charset="-128"/>
                <a:sym typeface="宋体" panose="02010600030101010101" pitchFamily="2" charset="-122"/>
              </a:rPr>
              <a:t>inlier</a:t>
            </a:r>
          </a:p>
          <a:p>
            <a:pPr lvl="1" eaLnBrk="1" hangingPunct="1">
              <a:lnSpc>
                <a:spcPct val="100000"/>
              </a:lnSpc>
              <a:spcBef>
                <a:spcPct val="0"/>
              </a:spcBef>
              <a:buClrTx/>
              <a:buNone/>
            </a:pPr>
            <a:r>
              <a:rPr lang="en-US" altLang="zh-CN" sz="1800" dirty="0">
                <a:latin typeface="MS PGothic" panose="020B0600070205080204" pitchFamily="34" charset="-128"/>
                <a:sym typeface="宋体" panose="02010600030101010101" pitchFamily="2" charset="-122"/>
              </a:rPr>
              <a:t>•  </a:t>
            </a:r>
            <a:r>
              <a:rPr lang="zh-CN" altLang="en-US" sz="1800" dirty="0">
                <a:latin typeface="MS PGothic" panose="020B0600070205080204" pitchFamily="34" charset="-128"/>
                <a:sym typeface="宋体" panose="02010600030101010101" pitchFamily="2" charset="-122"/>
              </a:rPr>
              <a:t>重复</a:t>
            </a:r>
            <a:r>
              <a:rPr lang="en-US" altLang="zh-CN" sz="1800" dirty="0">
                <a:latin typeface="MS PGothic" panose="020B0600070205080204" pitchFamily="34" charset="-128"/>
                <a:sym typeface="宋体" panose="02010600030101010101" pitchFamily="2" charset="-122"/>
              </a:rPr>
              <a:t>S</a:t>
            </a:r>
            <a:r>
              <a:rPr lang="zh-CN" altLang="en-US" sz="1800" dirty="0">
                <a:latin typeface="MS PGothic" panose="020B0600070205080204" pitchFamily="34" charset="-128"/>
                <a:sym typeface="宋体" panose="02010600030101010101" pitchFamily="2" charset="-122"/>
              </a:rPr>
              <a:t>次，找到</a:t>
            </a:r>
            <a:r>
              <a:rPr lang="en-US" altLang="zh-CN" sz="1800" dirty="0">
                <a:latin typeface="MS PGothic" panose="020B0600070205080204" pitchFamily="34" charset="-128"/>
                <a:sym typeface="宋体" panose="02010600030101010101" pitchFamily="2" charset="-122"/>
              </a:rPr>
              <a:t>inliers</a:t>
            </a:r>
            <a:r>
              <a:rPr lang="zh-CN" altLang="en-US" sz="1800" dirty="0">
                <a:latin typeface="MS PGothic" panose="020B0600070205080204" pitchFamily="34" charset="-128"/>
                <a:sym typeface="宋体" panose="02010600030101010101" pitchFamily="2" charset="-122"/>
              </a:rPr>
              <a:t>最大的点集</a:t>
            </a:r>
          </a:p>
          <a:p>
            <a:pPr lvl="1" eaLnBrk="1" hangingPunct="1">
              <a:lnSpc>
                <a:spcPct val="100000"/>
              </a:lnSpc>
              <a:spcBef>
                <a:spcPct val="0"/>
              </a:spcBef>
              <a:buClrTx/>
              <a:buNone/>
            </a:pPr>
            <a:r>
              <a:rPr lang="en-US" altLang="zh-CN" sz="1800" dirty="0">
                <a:latin typeface="MS PGothic" panose="020B0600070205080204" pitchFamily="34" charset="-128"/>
                <a:sym typeface="宋体" panose="02010600030101010101" pitchFamily="2" charset="-122"/>
              </a:rPr>
              <a:t>•  </a:t>
            </a:r>
            <a:r>
              <a:rPr lang="zh-CN" altLang="en-US" sz="1800" dirty="0">
                <a:latin typeface="MS PGothic" panose="020B0600070205080204" pitchFamily="34" charset="-128"/>
                <a:sym typeface="宋体" panose="02010600030101010101" pitchFamily="2" charset="-122"/>
              </a:rPr>
              <a:t>对该点集进行计算，得到最终</a:t>
            </a:r>
            <a:r>
              <a:rPr lang="en-US" altLang="zh-CN" sz="1800" dirty="0">
                <a:latin typeface="MS PGothic" panose="020B0600070205080204" pitchFamily="34" charset="-128"/>
                <a:sym typeface="宋体" panose="02010600030101010101" pitchFamily="2" charset="-122"/>
              </a:rPr>
              <a:t>T</a:t>
            </a:r>
          </a:p>
        </p:txBody>
      </p:sp>
      <p:pic>
        <p:nvPicPr>
          <p:cNvPr id="55301" name="图片 11268">
            <a:extLst>
              <a:ext uri="{FF2B5EF4-FFF2-40B4-BE49-F238E27FC236}">
                <a16:creationId xmlns:a16="http://schemas.microsoft.com/office/drawing/2014/main" id="{F38CDD83-206C-4111-B2BB-1A1FEE732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898" y="2220932"/>
            <a:ext cx="4896203" cy="154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3" name="Rectangle 2">
            <a:extLst>
              <a:ext uri="{FF2B5EF4-FFF2-40B4-BE49-F238E27FC236}">
                <a16:creationId xmlns:a16="http://schemas.microsoft.com/office/drawing/2014/main" id="{1CE66957-42F2-4809-9319-275CC08CD3EF}"/>
              </a:ext>
            </a:extLst>
          </p:cNvPr>
          <p:cNvSpPr>
            <a:spLocks noGrp="1" noChangeArrowheads="1"/>
          </p:cNvSpPr>
          <p:nvPr>
            <p:ph type="title"/>
          </p:nvPr>
        </p:nvSpPr>
        <p:spPr>
          <a:xfrm>
            <a:off x="315913" y="1270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5314" name="Picture 12" descr="underline_base">
            <a:extLst>
              <a:ext uri="{FF2B5EF4-FFF2-40B4-BE49-F238E27FC236}">
                <a16:creationId xmlns:a16="http://schemas.microsoft.com/office/drawing/2014/main" id="{2B28AFCE-E70A-4A56-88C4-DAFAFD6FADE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113" y="744538"/>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文本框 11265">
            <a:extLst>
              <a:ext uri="{FF2B5EF4-FFF2-40B4-BE49-F238E27FC236}">
                <a16:creationId xmlns:a16="http://schemas.microsoft.com/office/drawing/2014/main" id="{22C775BD-3715-4BAD-9600-D8713CFBE896}"/>
              </a:ext>
            </a:extLst>
          </p:cNvPr>
          <p:cNvSpPr txBox="1">
            <a:spLocks noChangeArrowheads="1"/>
          </p:cNvSpPr>
          <p:nvPr/>
        </p:nvSpPr>
        <p:spPr bwMode="auto">
          <a:xfrm>
            <a:off x="436563" y="777875"/>
            <a:ext cx="81355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dirty="0">
                <a:latin typeface="MS PGothic" panose="020B0600070205080204" pitchFamily="34" charset="-128"/>
                <a:sym typeface="宋体" panose="02010600030101010101" pitchFamily="2" charset="-122"/>
              </a:rPr>
              <a:t>RANSAC</a:t>
            </a:r>
          </a:p>
          <a:p>
            <a:pPr eaLnBrk="1" hangingPunct="1">
              <a:lnSpc>
                <a:spcPct val="100000"/>
              </a:lnSpc>
              <a:spcBef>
                <a:spcPct val="0"/>
              </a:spcBef>
              <a:buClrTx/>
              <a:buSzTx/>
              <a:buFont typeface="Arial" panose="020B0604020202020204" pitchFamily="34" charset="0"/>
              <a:buNone/>
            </a:pPr>
            <a:r>
              <a:rPr lang="zh-CN" altLang="en-US" sz="2000" dirty="0"/>
              <a:t>采用迭代的方式从一组包含离群的被观测数据中估算出数学模型的参数</a:t>
            </a:r>
            <a:endParaRPr lang="zh-CN" altLang="en-US" sz="2000" dirty="0">
              <a:solidFill>
                <a:schemeClr val="accent2"/>
              </a:solidFill>
              <a:latin typeface="MS PGothic" panose="020B0600070205080204" pitchFamily="34" charset="-128"/>
              <a:sym typeface="宋体" panose="02010600030101010101" pitchFamily="2" charset="-122"/>
            </a:endParaRPr>
          </a:p>
        </p:txBody>
      </p:sp>
      <p:sp>
        <p:nvSpPr>
          <p:cNvPr id="55313" name="Rectangle 2">
            <a:extLst>
              <a:ext uri="{FF2B5EF4-FFF2-40B4-BE49-F238E27FC236}">
                <a16:creationId xmlns:a16="http://schemas.microsoft.com/office/drawing/2014/main" id="{1CE66957-42F2-4809-9319-275CC08CD3EF}"/>
              </a:ext>
            </a:extLst>
          </p:cNvPr>
          <p:cNvSpPr>
            <a:spLocks noGrp="1" noChangeArrowheads="1"/>
          </p:cNvSpPr>
          <p:nvPr>
            <p:ph type="title"/>
          </p:nvPr>
        </p:nvSpPr>
        <p:spPr>
          <a:xfrm>
            <a:off x="315913" y="1270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5314" name="Picture 12" descr="underline_base">
            <a:extLst>
              <a:ext uri="{FF2B5EF4-FFF2-40B4-BE49-F238E27FC236}">
                <a16:creationId xmlns:a16="http://schemas.microsoft.com/office/drawing/2014/main" id="{2B28AFCE-E70A-4A56-88C4-DAFAFD6FADE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744538"/>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659F8313-29CB-4827-9385-11DAB6D87BFC}"/>
              </a:ext>
            </a:extLst>
          </p:cNvPr>
          <p:cNvSpPr/>
          <p:nvPr/>
        </p:nvSpPr>
        <p:spPr>
          <a:xfrm>
            <a:off x="210880" y="4001895"/>
            <a:ext cx="8586926" cy="2585323"/>
          </a:xfrm>
          <a:prstGeom prst="rect">
            <a:avLst/>
          </a:prstGeom>
        </p:spPr>
        <p:txBody>
          <a:bodyPr wrap="square">
            <a:spAutoFit/>
          </a:bodyPr>
          <a:lstStyle/>
          <a:p>
            <a:r>
              <a:rPr lang="zh-CN" altLang="en-US" sz="1800" dirty="0"/>
              <a:t>①考虑一个最小抽样集的势为</a:t>
            </a:r>
            <a:r>
              <a:rPr lang="en-US" altLang="zh-CN" sz="1800" dirty="0"/>
              <a:t>n</a:t>
            </a:r>
            <a:r>
              <a:rPr lang="zh-CN" altLang="en-US" sz="1800" dirty="0"/>
              <a:t>的模型</a:t>
            </a:r>
            <a:r>
              <a:rPr lang="en-US" altLang="zh-CN" sz="1800" dirty="0"/>
              <a:t>(n</a:t>
            </a:r>
            <a:r>
              <a:rPr lang="zh-CN" altLang="en-US" sz="1800" dirty="0"/>
              <a:t>为初始化模型参数所需的最小样本数</a:t>
            </a:r>
            <a:r>
              <a:rPr lang="en-US" altLang="zh-CN" sz="1800" dirty="0"/>
              <a:t>)</a:t>
            </a:r>
            <a:r>
              <a:rPr lang="zh-CN" altLang="en-US" sz="1800" dirty="0"/>
              <a:t>和一个样本集</a:t>
            </a:r>
            <a:r>
              <a:rPr lang="en-US" altLang="zh-CN" sz="1800" dirty="0"/>
              <a:t>P</a:t>
            </a:r>
            <a:r>
              <a:rPr lang="zh-CN" altLang="en-US" sz="1800" dirty="0"/>
              <a:t>，集合</a:t>
            </a:r>
            <a:r>
              <a:rPr lang="en-US" altLang="zh-CN" sz="1800" dirty="0"/>
              <a:t>P</a:t>
            </a:r>
            <a:r>
              <a:rPr lang="zh-CN" altLang="en-US" sz="1800" dirty="0"/>
              <a:t>的样本数</a:t>
            </a:r>
            <a:r>
              <a:rPr lang="en-US" altLang="zh-CN" sz="1800" dirty="0"/>
              <a:t>#(P)&gt;n</a:t>
            </a:r>
            <a:r>
              <a:rPr lang="zh-CN" altLang="en-US" sz="1800" dirty="0"/>
              <a:t>，从</a:t>
            </a:r>
            <a:r>
              <a:rPr lang="en-US" altLang="zh-CN" sz="1800" dirty="0"/>
              <a:t>P</a:t>
            </a:r>
            <a:r>
              <a:rPr lang="zh-CN" altLang="en-US" sz="1800" dirty="0"/>
              <a:t>中随机抽取包含</a:t>
            </a:r>
            <a:r>
              <a:rPr lang="en-US" altLang="zh-CN" sz="1800" dirty="0"/>
              <a:t>n</a:t>
            </a:r>
            <a:r>
              <a:rPr lang="zh-CN" altLang="en-US" sz="1800" dirty="0"/>
              <a:t>个样本的</a:t>
            </a:r>
            <a:r>
              <a:rPr lang="en-US" altLang="zh-CN" sz="1800" dirty="0"/>
              <a:t>P</a:t>
            </a:r>
            <a:r>
              <a:rPr lang="zh-CN" altLang="en-US" sz="1800" dirty="0"/>
              <a:t>的子集</a:t>
            </a:r>
            <a:r>
              <a:rPr lang="en-US" altLang="zh-CN" sz="1800" dirty="0"/>
              <a:t>S</a:t>
            </a:r>
            <a:r>
              <a:rPr lang="zh-CN" altLang="en-US" sz="1800" dirty="0"/>
              <a:t>初始化模型</a:t>
            </a:r>
            <a:r>
              <a:rPr lang="en-US" altLang="zh-CN" sz="1800" dirty="0"/>
              <a:t>M</a:t>
            </a:r>
            <a:r>
              <a:rPr lang="zh-CN" altLang="en-US" sz="1800" dirty="0"/>
              <a:t>；</a:t>
            </a:r>
            <a:endParaRPr lang="en-US" altLang="zh-CN" sz="1800" dirty="0"/>
          </a:p>
          <a:p>
            <a:r>
              <a:rPr lang="zh-CN" altLang="en-US" sz="1800" dirty="0"/>
              <a:t>②余集</a:t>
            </a:r>
            <a:r>
              <a:rPr lang="en-US" altLang="zh-CN" sz="1800" dirty="0"/>
              <a:t>SC=P\S</a:t>
            </a:r>
            <a:r>
              <a:rPr lang="zh-CN" altLang="en-US" sz="1800" dirty="0"/>
              <a:t>中与模型</a:t>
            </a:r>
            <a:r>
              <a:rPr lang="en-US" altLang="zh-CN" sz="1800" dirty="0"/>
              <a:t>M</a:t>
            </a:r>
            <a:r>
              <a:rPr lang="zh-CN" altLang="en-US" sz="1800" dirty="0"/>
              <a:t>的误差小于某一设定阈值</a:t>
            </a:r>
            <a:r>
              <a:rPr lang="en-US" altLang="zh-CN" sz="1800" dirty="0"/>
              <a:t>t</a:t>
            </a:r>
            <a:r>
              <a:rPr lang="zh-CN" altLang="en-US" sz="1800" dirty="0"/>
              <a:t>的样本集以及</a:t>
            </a:r>
            <a:r>
              <a:rPr lang="en-US" altLang="zh-CN" sz="1800" dirty="0"/>
              <a:t>S</a:t>
            </a:r>
            <a:r>
              <a:rPr lang="zh-CN" altLang="en-US" sz="1800" dirty="0"/>
              <a:t>构成</a:t>
            </a:r>
            <a:r>
              <a:rPr lang="en-US" altLang="zh-CN" sz="1800" dirty="0"/>
              <a:t>S*</a:t>
            </a:r>
            <a:r>
              <a:rPr lang="zh-CN" altLang="en-US" sz="1800" dirty="0"/>
              <a:t>。</a:t>
            </a:r>
            <a:r>
              <a:rPr lang="en-US" altLang="zh-CN" sz="1800" dirty="0"/>
              <a:t>S*</a:t>
            </a:r>
            <a:r>
              <a:rPr lang="zh-CN" altLang="en-US" sz="1800" dirty="0"/>
              <a:t>认为是内点集，它们构成</a:t>
            </a:r>
            <a:r>
              <a:rPr lang="en-US" altLang="zh-CN" sz="1800" dirty="0"/>
              <a:t>S</a:t>
            </a:r>
            <a:r>
              <a:rPr lang="zh-CN" altLang="en-US" sz="1800" dirty="0"/>
              <a:t>的一致集</a:t>
            </a:r>
            <a:r>
              <a:rPr lang="en-US" altLang="zh-CN" sz="1800" dirty="0"/>
              <a:t>(Consensus Set)</a:t>
            </a:r>
            <a:r>
              <a:rPr lang="zh-CN" altLang="en-US" sz="1800" dirty="0"/>
              <a:t>；</a:t>
            </a:r>
            <a:endParaRPr lang="en-US" altLang="zh-CN" sz="1800" dirty="0"/>
          </a:p>
          <a:p>
            <a:r>
              <a:rPr lang="zh-CN" altLang="en-US" sz="1800" dirty="0"/>
              <a:t>③若</a:t>
            </a:r>
            <a:r>
              <a:rPr lang="en-US" altLang="zh-CN" sz="1800" dirty="0"/>
              <a:t>#(S*)≥N</a:t>
            </a:r>
            <a:r>
              <a:rPr lang="zh-CN" altLang="en-US" sz="1800" dirty="0"/>
              <a:t>，认为得到正确的模型参数，并利用集</a:t>
            </a:r>
            <a:r>
              <a:rPr lang="en-US" altLang="zh-CN" sz="1800" dirty="0"/>
              <a:t>S*(</a:t>
            </a:r>
            <a:r>
              <a:rPr lang="zh-CN" altLang="en-US" sz="1800" dirty="0"/>
              <a:t>内点</a:t>
            </a:r>
            <a:r>
              <a:rPr lang="en-US" altLang="zh-CN" sz="1800" dirty="0"/>
              <a:t>inliers)</a:t>
            </a:r>
            <a:r>
              <a:rPr lang="zh-CN" altLang="en-US" sz="1800" dirty="0"/>
              <a:t>采用最小二乘等方法重新计算新的模型</a:t>
            </a:r>
            <a:r>
              <a:rPr lang="en-US" altLang="zh-CN" sz="1800" dirty="0"/>
              <a:t>M*</a:t>
            </a:r>
            <a:r>
              <a:rPr lang="zh-CN" altLang="en-US" sz="1800" dirty="0"/>
              <a:t>；重新随机抽取新的</a:t>
            </a:r>
            <a:r>
              <a:rPr lang="en-US" altLang="zh-CN" sz="1800" dirty="0"/>
              <a:t>S</a:t>
            </a:r>
            <a:r>
              <a:rPr lang="zh-CN" altLang="en-US" sz="1800" dirty="0"/>
              <a:t>，重复以上过程。</a:t>
            </a:r>
            <a:endParaRPr lang="en-US" altLang="zh-CN" sz="1800" dirty="0"/>
          </a:p>
          <a:p>
            <a:r>
              <a:rPr lang="zh-CN" altLang="en-US" sz="1800" dirty="0"/>
              <a:t>④在完成一定的抽样次数后，若未找到一致集则算法失败，否则选取抽样后得到的最大一致集判断内外点，算法结束。</a:t>
            </a:r>
          </a:p>
        </p:txBody>
      </p:sp>
      <p:pic>
        <p:nvPicPr>
          <p:cNvPr id="1026" name="Picture 2" descr="https://pic002.cnblogs.com/images/2011/266172/2011061211253635.png">
            <a:extLst>
              <a:ext uri="{FF2B5EF4-FFF2-40B4-BE49-F238E27FC236}">
                <a16:creationId xmlns:a16="http://schemas.microsoft.com/office/drawing/2014/main" id="{F791475F-94D4-470D-A643-D8F66A939D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3806" y="1561908"/>
            <a:ext cx="2428875" cy="24288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ic002.cnblogs.com/images/2011/266172/2011061211250533.png">
            <a:extLst>
              <a:ext uri="{FF2B5EF4-FFF2-40B4-BE49-F238E27FC236}">
                <a16:creationId xmlns:a16="http://schemas.microsoft.com/office/drawing/2014/main" id="{B42CC085-D9DD-4329-B709-0A7483D5B2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5251" y="1573020"/>
            <a:ext cx="2428875" cy="242887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64260B5A-02E4-4AFB-BE76-D3FBB5E2CD73}"/>
              </a:ext>
            </a:extLst>
          </p:cNvPr>
          <p:cNvSpPr/>
          <p:nvPr/>
        </p:nvSpPr>
        <p:spPr>
          <a:xfrm>
            <a:off x="210880" y="6474259"/>
            <a:ext cx="8586926" cy="461665"/>
          </a:xfrm>
          <a:prstGeom prst="rect">
            <a:avLst/>
          </a:prstGeom>
        </p:spPr>
        <p:txBody>
          <a:bodyPr wrap="square">
            <a:spAutoFit/>
          </a:bodyPr>
          <a:lstStyle/>
          <a:p>
            <a:r>
              <a:rPr lang="en-US" altLang="zh-CN" sz="1200" dirty="0"/>
              <a:t> </a:t>
            </a:r>
            <a:r>
              <a:rPr lang="en-US" altLang="zh-CN" sz="1200" dirty="0" err="1"/>
              <a:t>Fischler</a:t>
            </a:r>
            <a:r>
              <a:rPr lang="en-US" altLang="zh-CN" sz="1200" dirty="0"/>
              <a:t>, M.A. and </a:t>
            </a:r>
            <a:r>
              <a:rPr lang="en-US" altLang="zh-CN" sz="1200" dirty="0" err="1"/>
              <a:t>Bolles</a:t>
            </a:r>
            <a:r>
              <a:rPr lang="en-US" altLang="zh-CN" sz="1200" dirty="0"/>
              <a:t>, R.C. Random Sample Consensus: A Paradigm for Model Fitting with Applications to Image Analysis and Automated Cartography. Communications of the ACM , 24(6): 381–395, 1981.</a:t>
            </a:r>
            <a:endParaRPr lang="zh-CN" altLang="en-US" sz="1200" dirty="0"/>
          </a:p>
        </p:txBody>
      </p:sp>
    </p:spTree>
    <p:extLst>
      <p:ext uri="{BB962C8B-B14F-4D97-AF65-F5344CB8AC3E}">
        <p14:creationId xmlns:p14="http://schemas.microsoft.com/office/powerpoint/2010/main" val="32551692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13" name="Rectangle 2">
            <a:extLst>
              <a:ext uri="{FF2B5EF4-FFF2-40B4-BE49-F238E27FC236}">
                <a16:creationId xmlns:a16="http://schemas.microsoft.com/office/drawing/2014/main" id="{1CE66957-42F2-4809-9319-275CC08CD3EF}"/>
              </a:ext>
            </a:extLst>
          </p:cNvPr>
          <p:cNvSpPr>
            <a:spLocks noGrp="1" noChangeArrowheads="1"/>
          </p:cNvSpPr>
          <p:nvPr>
            <p:ph type="title"/>
          </p:nvPr>
        </p:nvSpPr>
        <p:spPr>
          <a:xfrm>
            <a:off x="315913" y="1270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5314" name="Picture 12" descr="underline_base">
            <a:extLst>
              <a:ext uri="{FF2B5EF4-FFF2-40B4-BE49-F238E27FC236}">
                <a16:creationId xmlns:a16="http://schemas.microsoft.com/office/drawing/2014/main" id="{2B28AFCE-E70A-4A56-88C4-DAFAFD6FADE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744538"/>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659F8313-29CB-4827-9385-11DAB6D87BFC}"/>
              </a:ext>
            </a:extLst>
          </p:cNvPr>
          <p:cNvSpPr/>
          <p:nvPr/>
        </p:nvSpPr>
        <p:spPr>
          <a:xfrm>
            <a:off x="210880" y="987432"/>
            <a:ext cx="8586926" cy="4832092"/>
          </a:xfrm>
          <a:prstGeom prst="rect">
            <a:avLst/>
          </a:prstGeom>
        </p:spPr>
        <p:txBody>
          <a:bodyPr wrap="square">
            <a:spAutoFit/>
          </a:bodyPr>
          <a:lstStyle/>
          <a:p>
            <a:r>
              <a:rPr lang="en-US" altLang="zh-CN" sz="2000" dirty="0"/>
              <a:t>       RANSAC</a:t>
            </a:r>
            <a:r>
              <a:rPr lang="zh-CN" altLang="en-US" sz="2000" dirty="0"/>
              <a:t>通过反复选择数据中的一组随机子集来达成目标。被选取的子集被假设为局内点，并用下述方法进行验证：</a:t>
            </a:r>
            <a:endParaRPr lang="en-US" altLang="zh-CN" sz="2000" dirty="0"/>
          </a:p>
          <a:p>
            <a:r>
              <a:rPr lang="en-US" altLang="zh-CN" sz="2000" dirty="0"/>
              <a:t>1.</a:t>
            </a:r>
            <a:r>
              <a:rPr lang="zh-CN" altLang="en-US" sz="2000" dirty="0"/>
              <a:t>首先我们先随机假设一小组局内点为初始值。然后用此局内点拟合一个模型，此模型适应于假设的局内点，所有的未知参数都能从假设的局内点计算得出。</a:t>
            </a:r>
            <a:endParaRPr lang="en-US" altLang="zh-CN" sz="2000" dirty="0"/>
          </a:p>
          <a:p>
            <a:r>
              <a:rPr lang="en-US" altLang="zh-CN" sz="2000" dirty="0"/>
              <a:t>2.</a:t>
            </a:r>
            <a:r>
              <a:rPr lang="zh-CN" altLang="en-US" sz="2000" dirty="0"/>
              <a:t>用</a:t>
            </a:r>
            <a:r>
              <a:rPr lang="en-US" altLang="zh-CN" sz="2000" dirty="0"/>
              <a:t>1</a:t>
            </a:r>
            <a:r>
              <a:rPr lang="zh-CN" altLang="en-US" sz="2000" dirty="0"/>
              <a:t>中得到的模型去测试所有的其它数据，如果某个点适用于估计的模型，认为它也是局内点，将局内点扩充。</a:t>
            </a:r>
            <a:endParaRPr lang="en-US" altLang="zh-CN" sz="2000" dirty="0"/>
          </a:p>
          <a:p>
            <a:r>
              <a:rPr lang="en-US" altLang="zh-CN" sz="2000" dirty="0"/>
              <a:t>3.</a:t>
            </a:r>
            <a:r>
              <a:rPr lang="zh-CN" altLang="en-US" sz="2000" dirty="0"/>
              <a:t>如果有足够多的点被归类为假设的局内点，那么估计的模型就足够合理。</a:t>
            </a:r>
            <a:endParaRPr lang="en-US" altLang="zh-CN" sz="2000" dirty="0"/>
          </a:p>
          <a:p>
            <a:r>
              <a:rPr lang="en-US" altLang="zh-CN" sz="2000" dirty="0"/>
              <a:t>4.</a:t>
            </a:r>
            <a:r>
              <a:rPr lang="zh-CN" altLang="en-US" sz="2000" dirty="0"/>
              <a:t>然后，用所有假设的局内点去重新估计模型，因为此模型仅仅是在初始的假设的局内点估计的，后续有扩充后，需要更新。</a:t>
            </a:r>
            <a:endParaRPr lang="en-US" altLang="zh-CN" sz="2000" dirty="0"/>
          </a:p>
          <a:p>
            <a:r>
              <a:rPr lang="en-US" altLang="zh-CN" sz="2000" dirty="0"/>
              <a:t>5.</a:t>
            </a:r>
            <a:r>
              <a:rPr lang="zh-CN" altLang="en-US" sz="2000" dirty="0"/>
              <a:t>最后，通过估计局内点与模型的错误率来评估模型。</a:t>
            </a:r>
            <a:endParaRPr lang="en-US" altLang="zh-CN" sz="2000" dirty="0"/>
          </a:p>
          <a:p>
            <a:r>
              <a:rPr lang="zh-CN" altLang="en-US" sz="2000" dirty="0"/>
              <a:t>       整个这个过程为迭代一次，此过程被重复执行固定的次数，每次产生的模型有两个结局：</a:t>
            </a:r>
            <a:endParaRPr lang="en-US" altLang="zh-CN" sz="2000" dirty="0"/>
          </a:p>
          <a:p>
            <a:r>
              <a:rPr lang="en-US" altLang="zh-CN" sz="2000" dirty="0"/>
              <a:t>1</a:t>
            </a:r>
            <a:r>
              <a:rPr lang="zh-CN" altLang="en-US" sz="2000" dirty="0"/>
              <a:t>、要么因为局内点太少，还不如上一次的模型，而被舍弃，</a:t>
            </a:r>
            <a:endParaRPr lang="en-US" altLang="zh-CN" sz="2000" dirty="0"/>
          </a:p>
          <a:p>
            <a:r>
              <a:rPr lang="en-US" altLang="zh-CN" sz="2000" dirty="0"/>
              <a:t>2</a:t>
            </a:r>
            <a:r>
              <a:rPr lang="zh-CN" altLang="en-US" sz="2000" dirty="0"/>
              <a:t>、要么因为比现有的模型更好而被选用。</a:t>
            </a:r>
          </a:p>
        </p:txBody>
      </p:sp>
      <p:sp>
        <p:nvSpPr>
          <p:cNvPr id="3" name="矩形 2">
            <a:extLst>
              <a:ext uri="{FF2B5EF4-FFF2-40B4-BE49-F238E27FC236}">
                <a16:creationId xmlns:a16="http://schemas.microsoft.com/office/drawing/2014/main" id="{64260B5A-02E4-4AFB-BE76-D3FBB5E2CD73}"/>
              </a:ext>
            </a:extLst>
          </p:cNvPr>
          <p:cNvSpPr/>
          <p:nvPr/>
        </p:nvSpPr>
        <p:spPr>
          <a:xfrm>
            <a:off x="210880" y="6211669"/>
            <a:ext cx="8586926" cy="646331"/>
          </a:xfrm>
          <a:prstGeom prst="rect">
            <a:avLst/>
          </a:prstGeom>
        </p:spPr>
        <p:txBody>
          <a:bodyPr wrap="square">
            <a:spAutoFit/>
          </a:bodyPr>
          <a:lstStyle/>
          <a:p>
            <a:r>
              <a:rPr lang="en-US" altLang="zh-CN" sz="1200" dirty="0"/>
              <a:t> </a:t>
            </a:r>
            <a:r>
              <a:rPr lang="en-US" altLang="zh-CN" sz="1200" dirty="0" err="1"/>
              <a:t>Fischler</a:t>
            </a:r>
            <a:r>
              <a:rPr lang="en-US" altLang="zh-CN" sz="1200" dirty="0"/>
              <a:t>, M.A. and </a:t>
            </a:r>
            <a:r>
              <a:rPr lang="en-US" altLang="zh-CN" sz="1200" dirty="0" err="1"/>
              <a:t>Bolles</a:t>
            </a:r>
            <a:r>
              <a:rPr lang="en-US" altLang="zh-CN" sz="1200" dirty="0"/>
              <a:t>, R.C. Random Sample Consensus: A Paradigm for Model Fitting with Applications to Image Analysis and Automated Cartography. Communications of the ACM , 24(6): 381–395, 1981.</a:t>
            </a:r>
          </a:p>
          <a:p>
            <a:r>
              <a:rPr lang="en-US" altLang="zh-CN" sz="1200" dirty="0"/>
              <a:t>https://blog.csdn.net/robinhjwy/article/details/79174914</a:t>
            </a:r>
            <a:endParaRPr lang="zh-CN" altLang="en-US" sz="1200" dirty="0"/>
          </a:p>
        </p:txBody>
      </p:sp>
    </p:spTree>
    <p:extLst>
      <p:ext uri="{BB962C8B-B14F-4D97-AF65-F5344CB8AC3E}">
        <p14:creationId xmlns:p14="http://schemas.microsoft.com/office/powerpoint/2010/main" val="405752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13" name="Rectangle 2">
            <a:extLst>
              <a:ext uri="{FF2B5EF4-FFF2-40B4-BE49-F238E27FC236}">
                <a16:creationId xmlns:a16="http://schemas.microsoft.com/office/drawing/2014/main" id="{1CE66957-42F2-4809-9319-275CC08CD3EF}"/>
              </a:ext>
            </a:extLst>
          </p:cNvPr>
          <p:cNvSpPr>
            <a:spLocks noGrp="1" noChangeArrowheads="1"/>
          </p:cNvSpPr>
          <p:nvPr>
            <p:ph type="title"/>
          </p:nvPr>
        </p:nvSpPr>
        <p:spPr>
          <a:xfrm>
            <a:off x="315913" y="1270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5314" name="Picture 12" descr="underline_base">
            <a:extLst>
              <a:ext uri="{FF2B5EF4-FFF2-40B4-BE49-F238E27FC236}">
                <a16:creationId xmlns:a16="http://schemas.microsoft.com/office/drawing/2014/main" id="{2B28AFCE-E70A-4A56-88C4-DAFAFD6FADE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744538"/>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3ACA19AD-1025-404D-A35D-2A3C912CBE7D}"/>
              </a:ext>
            </a:extLst>
          </p:cNvPr>
          <p:cNvPicPr>
            <a:picLocks noChangeAspect="1"/>
          </p:cNvPicPr>
          <p:nvPr/>
        </p:nvPicPr>
        <p:blipFill>
          <a:blip r:embed="rId4"/>
          <a:stretch>
            <a:fillRect/>
          </a:stretch>
        </p:blipFill>
        <p:spPr>
          <a:xfrm>
            <a:off x="513267" y="1031320"/>
            <a:ext cx="7643021" cy="4389765"/>
          </a:xfrm>
          <a:prstGeom prst="rect">
            <a:avLst/>
          </a:prstGeom>
        </p:spPr>
      </p:pic>
    </p:spTree>
    <p:extLst>
      <p:ext uri="{BB962C8B-B14F-4D97-AF65-F5344CB8AC3E}">
        <p14:creationId xmlns:p14="http://schemas.microsoft.com/office/powerpoint/2010/main" val="37989333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13" name="Rectangle 2">
            <a:extLst>
              <a:ext uri="{FF2B5EF4-FFF2-40B4-BE49-F238E27FC236}">
                <a16:creationId xmlns:a16="http://schemas.microsoft.com/office/drawing/2014/main" id="{1CE66957-42F2-4809-9319-275CC08CD3EF}"/>
              </a:ext>
            </a:extLst>
          </p:cNvPr>
          <p:cNvSpPr>
            <a:spLocks noGrp="1" noChangeArrowheads="1"/>
          </p:cNvSpPr>
          <p:nvPr>
            <p:ph type="title"/>
          </p:nvPr>
        </p:nvSpPr>
        <p:spPr>
          <a:xfrm>
            <a:off x="315913" y="1270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5314" name="Picture 12" descr="underline_base">
            <a:extLst>
              <a:ext uri="{FF2B5EF4-FFF2-40B4-BE49-F238E27FC236}">
                <a16:creationId xmlns:a16="http://schemas.microsoft.com/office/drawing/2014/main" id="{2B28AFCE-E70A-4A56-88C4-DAFAFD6FADE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744538"/>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5FC3AC90-9435-45CA-82BA-18FF33A9DACF}"/>
              </a:ext>
            </a:extLst>
          </p:cNvPr>
          <p:cNvSpPr/>
          <p:nvPr/>
        </p:nvSpPr>
        <p:spPr>
          <a:xfrm>
            <a:off x="0" y="4488120"/>
            <a:ext cx="10776857" cy="2369880"/>
          </a:xfrm>
          <a:prstGeom prst="rect">
            <a:avLst/>
          </a:prstGeom>
        </p:spPr>
        <p:txBody>
          <a:bodyPr wrap="square">
            <a:spAutoFit/>
          </a:bodyPr>
          <a:lstStyle/>
          <a:p>
            <a:pPr marL="457200" indent="-457200">
              <a:buAutoNum type="arabicPeriod"/>
            </a:pPr>
            <a:r>
              <a:rPr lang="zh-CN" altLang="en-US" sz="2000" dirty="0"/>
              <a:t>随机从数据集中随机抽出</a:t>
            </a:r>
            <a:r>
              <a:rPr lang="en-US" altLang="zh-CN" sz="2000" dirty="0"/>
              <a:t>4</a:t>
            </a:r>
            <a:r>
              <a:rPr lang="zh-CN" altLang="en-US" sz="2000" dirty="0"/>
              <a:t>个样本数据 </a:t>
            </a:r>
            <a:r>
              <a:rPr lang="en-US" altLang="zh-CN" sz="2000" dirty="0"/>
              <a:t>(</a:t>
            </a:r>
            <a:r>
              <a:rPr lang="zh-CN" altLang="en-US" sz="2000" dirty="0"/>
              <a:t>此</a:t>
            </a:r>
            <a:r>
              <a:rPr lang="en-US" altLang="zh-CN" sz="2000" dirty="0"/>
              <a:t>4</a:t>
            </a:r>
            <a:r>
              <a:rPr lang="zh-CN" altLang="en-US" sz="2000" dirty="0"/>
              <a:t>个样本之间不能共线</a:t>
            </a:r>
            <a:r>
              <a:rPr lang="en-US" altLang="zh-CN" sz="2000" dirty="0"/>
              <a:t>)</a:t>
            </a:r>
            <a:r>
              <a:rPr lang="zh-CN" altLang="en-US" sz="2000" dirty="0"/>
              <a:t>，计算出变换</a:t>
            </a:r>
            <a:endParaRPr lang="en-US" altLang="zh-CN" sz="2000" dirty="0"/>
          </a:p>
          <a:p>
            <a:r>
              <a:rPr lang="zh-CN" altLang="en-US" sz="2000" dirty="0"/>
              <a:t>矩阵</a:t>
            </a:r>
            <a:r>
              <a:rPr lang="en-US" altLang="zh-CN" sz="2000" dirty="0"/>
              <a:t>H</a:t>
            </a:r>
            <a:r>
              <a:rPr lang="zh-CN" altLang="en-US" sz="2000" dirty="0"/>
              <a:t>，记为模型</a:t>
            </a:r>
            <a:r>
              <a:rPr lang="en-US" altLang="zh-CN" sz="2000" dirty="0"/>
              <a:t>M</a:t>
            </a:r>
            <a:r>
              <a:rPr lang="zh-CN" altLang="en-US" sz="2000" dirty="0"/>
              <a:t>；      </a:t>
            </a:r>
            <a:endParaRPr lang="en-US" altLang="zh-CN" sz="2000" dirty="0"/>
          </a:p>
          <a:p>
            <a:r>
              <a:rPr lang="en-US" altLang="zh-CN" sz="2000" dirty="0"/>
              <a:t>2. </a:t>
            </a:r>
            <a:r>
              <a:rPr lang="zh-CN" altLang="en-US" sz="2000" dirty="0"/>
              <a:t>计算数据集中所有数据与模型</a:t>
            </a:r>
            <a:r>
              <a:rPr lang="en-US" altLang="zh-CN" sz="2000" dirty="0"/>
              <a:t>M</a:t>
            </a:r>
            <a:r>
              <a:rPr lang="zh-CN" altLang="en-US" sz="2000" dirty="0"/>
              <a:t>的投影误差，若误差小于阈值，加入内点集 </a:t>
            </a:r>
            <a:r>
              <a:rPr lang="en-US" altLang="zh-CN" sz="2000" dirty="0"/>
              <a:t>I </a:t>
            </a:r>
            <a:r>
              <a:rPr lang="zh-CN" altLang="en-US" sz="2000" dirty="0"/>
              <a:t>； </a:t>
            </a:r>
            <a:endParaRPr lang="en-US" altLang="zh-CN" sz="2000" dirty="0"/>
          </a:p>
          <a:p>
            <a:r>
              <a:rPr lang="en-US" altLang="zh-CN" sz="2000" dirty="0"/>
              <a:t>3. </a:t>
            </a:r>
            <a:r>
              <a:rPr lang="zh-CN" altLang="en-US" sz="2000" dirty="0"/>
              <a:t>如果当前内点集 </a:t>
            </a:r>
            <a:r>
              <a:rPr lang="en-US" altLang="zh-CN" sz="2000" dirty="0"/>
              <a:t>I </a:t>
            </a:r>
            <a:r>
              <a:rPr lang="zh-CN" altLang="en-US" sz="2000" dirty="0"/>
              <a:t>元素个数大于最优内点集 </a:t>
            </a:r>
            <a:r>
              <a:rPr lang="en-US" altLang="zh-CN" sz="2000" dirty="0" err="1"/>
              <a:t>I_best</a:t>
            </a:r>
            <a:r>
              <a:rPr lang="en-US" altLang="zh-CN" sz="2000" dirty="0"/>
              <a:t> , </a:t>
            </a:r>
            <a:r>
              <a:rPr lang="zh-CN" altLang="en-US" sz="2000" dirty="0"/>
              <a:t>则更新 </a:t>
            </a:r>
            <a:r>
              <a:rPr lang="en-US" altLang="zh-CN" sz="2000" dirty="0" err="1"/>
              <a:t>I_best</a:t>
            </a:r>
            <a:r>
              <a:rPr lang="en-US" altLang="zh-CN" sz="2000" dirty="0"/>
              <a:t> = I</a:t>
            </a:r>
            <a:r>
              <a:rPr lang="zh-CN" altLang="en-US" sz="2000" dirty="0"/>
              <a:t>，同时</a:t>
            </a:r>
            <a:endParaRPr lang="en-US" altLang="zh-CN" sz="2000" dirty="0"/>
          </a:p>
          <a:p>
            <a:r>
              <a:rPr lang="zh-CN" altLang="en-US" sz="2000" dirty="0"/>
              <a:t>更新迭代次数</a:t>
            </a:r>
            <a:r>
              <a:rPr lang="en-US" altLang="zh-CN" sz="2000" dirty="0"/>
              <a:t>k ;      </a:t>
            </a:r>
          </a:p>
          <a:p>
            <a:r>
              <a:rPr lang="en-US" altLang="zh-CN" sz="2000" dirty="0"/>
              <a:t>4. </a:t>
            </a:r>
            <a:r>
              <a:rPr lang="zh-CN" altLang="en-US" sz="2000" dirty="0"/>
              <a:t>如果迭代次数大于</a:t>
            </a:r>
            <a:r>
              <a:rPr lang="en-US" altLang="zh-CN" sz="2000" dirty="0"/>
              <a:t>k,</a:t>
            </a:r>
            <a:r>
              <a:rPr lang="zh-CN" altLang="en-US" sz="2000" dirty="0"/>
              <a:t>则退出 </a:t>
            </a:r>
            <a:r>
              <a:rPr lang="en-US" altLang="zh-CN" sz="2000" dirty="0"/>
              <a:t>; </a:t>
            </a:r>
            <a:r>
              <a:rPr lang="zh-CN" altLang="en-US" sz="2000" dirty="0"/>
              <a:t>否则迭代次数加</a:t>
            </a:r>
            <a:r>
              <a:rPr lang="en-US" altLang="zh-CN" sz="2000" dirty="0"/>
              <a:t>1</a:t>
            </a:r>
            <a:r>
              <a:rPr lang="zh-CN" altLang="en-US" sz="2000" dirty="0"/>
              <a:t>，并重复上述步骤；</a:t>
            </a:r>
            <a:endParaRPr lang="en-US" altLang="zh-CN" sz="2000" dirty="0"/>
          </a:p>
          <a:p>
            <a:r>
              <a:rPr lang="en-US" altLang="zh-CN" sz="1600" dirty="0"/>
              <a:t>————————————————</a:t>
            </a:r>
          </a:p>
          <a:p>
            <a:r>
              <a:rPr lang="zh-CN" altLang="en-US" sz="1200" dirty="0"/>
              <a:t>参考：</a:t>
            </a:r>
            <a:r>
              <a:rPr lang="en-US" altLang="zh-CN" sz="1200" dirty="0"/>
              <a:t>https://blog.csdn.net/robinhjwy/article/details/79174914</a:t>
            </a:r>
            <a:endParaRPr lang="zh-CN" altLang="en-US" sz="1200" dirty="0"/>
          </a:p>
        </p:txBody>
      </p:sp>
      <p:pic>
        <p:nvPicPr>
          <p:cNvPr id="3" name="图片 2">
            <a:extLst>
              <a:ext uri="{FF2B5EF4-FFF2-40B4-BE49-F238E27FC236}">
                <a16:creationId xmlns:a16="http://schemas.microsoft.com/office/drawing/2014/main" id="{16112856-BBB2-4560-AA4A-662E14DCDBFB}"/>
              </a:ext>
            </a:extLst>
          </p:cNvPr>
          <p:cNvPicPr>
            <a:picLocks noChangeAspect="1"/>
          </p:cNvPicPr>
          <p:nvPr/>
        </p:nvPicPr>
        <p:blipFill>
          <a:blip r:embed="rId4"/>
          <a:stretch>
            <a:fillRect/>
          </a:stretch>
        </p:blipFill>
        <p:spPr>
          <a:xfrm>
            <a:off x="392113" y="1293868"/>
            <a:ext cx="4115011" cy="2838596"/>
          </a:xfrm>
          <a:prstGeom prst="rect">
            <a:avLst/>
          </a:prstGeom>
        </p:spPr>
      </p:pic>
      <p:pic>
        <p:nvPicPr>
          <p:cNvPr id="5" name="图片 4">
            <a:extLst>
              <a:ext uri="{FF2B5EF4-FFF2-40B4-BE49-F238E27FC236}">
                <a16:creationId xmlns:a16="http://schemas.microsoft.com/office/drawing/2014/main" id="{B6CECF31-E1A0-462A-BB0A-579E8039D5C0}"/>
              </a:ext>
            </a:extLst>
          </p:cNvPr>
          <p:cNvPicPr>
            <a:picLocks noChangeAspect="1"/>
          </p:cNvPicPr>
          <p:nvPr/>
        </p:nvPicPr>
        <p:blipFill>
          <a:blip r:embed="rId5"/>
          <a:stretch>
            <a:fillRect/>
          </a:stretch>
        </p:blipFill>
        <p:spPr>
          <a:xfrm>
            <a:off x="4636878" y="1293868"/>
            <a:ext cx="4134062" cy="2819545"/>
          </a:xfrm>
          <a:prstGeom prst="rect">
            <a:avLst/>
          </a:prstGeom>
        </p:spPr>
      </p:pic>
    </p:spTree>
    <p:extLst>
      <p:ext uri="{BB962C8B-B14F-4D97-AF65-F5344CB8AC3E}">
        <p14:creationId xmlns:p14="http://schemas.microsoft.com/office/powerpoint/2010/main" val="36400399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文本框 11265">
            <a:extLst>
              <a:ext uri="{FF2B5EF4-FFF2-40B4-BE49-F238E27FC236}">
                <a16:creationId xmlns:a16="http://schemas.microsoft.com/office/drawing/2014/main" id="{22C775BD-3715-4BAD-9600-D8713CFBE896}"/>
              </a:ext>
            </a:extLst>
          </p:cNvPr>
          <p:cNvSpPr txBox="1">
            <a:spLocks noChangeArrowheads="1"/>
          </p:cNvSpPr>
          <p:nvPr/>
        </p:nvSpPr>
        <p:spPr bwMode="auto">
          <a:xfrm>
            <a:off x="436563" y="777875"/>
            <a:ext cx="36503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dirty="0">
                <a:solidFill>
                  <a:schemeClr val="accent2"/>
                </a:solidFill>
                <a:latin typeface="MS PGothic" panose="020B0600070205080204" pitchFamily="34" charset="-128"/>
                <a:sym typeface="宋体" panose="02010600030101010101" pitchFamily="2" charset="-122"/>
              </a:rPr>
              <a:t>5. </a:t>
            </a:r>
            <a:r>
              <a:rPr lang="zh-CN" altLang="en-US" sz="2000" dirty="0">
                <a:solidFill>
                  <a:schemeClr val="accent2"/>
                </a:solidFill>
                <a:latin typeface="MS PGothic" panose="020B0600070205080204" pitchFamily="34" charset="-128"/>
                <a:sym typeface="宋体" panose="02010600030101010101" pitchFamily="2" charset="-122"/>
              </a:rPr>
              <a:t>增量式的运动估计</a:t>
            </a:r>
            <a:r>
              <a:rPr lang="en-US" altLang="zh-CN" sz="2000" dirty="0">
                <a:solidFill>
                  <a:schemeClr val="accent2"/>
                </a:solidFill>
                <a:latin typeface="MS PGothic" panose="020B0600070205080204" pitchFamily="34" charset="-128"/>
                <a:sym typeface="宋体" panose="02010600030101010101" pitchFamily="2" charset="-122"/>
              </a:rPr>
              <a:t>-</a:t>
            </a:r>
            <a:r>
              <a:rPr lang="zh-CN" altLang="en-US" sz="2000" dirty="0">
                <a:solidFill>
                  <a:schemeClr val="accent2"/>
                </a:solidFill>
                <a:latin typeface="MS PGothic" panose="020B0600070205080204" pitchFamily="34" charset="-128"/>
                <a:sym typeface="宋体" panose="02010600030101010101" pitchFamily="2" charset="-122"/>
              </a:rPr>
              <a:t>单目相机</a:t>
            </a:r>
          </a:p>
        </p:txBody>
      </p:sp>
      <p:sp>
        <p:nvSpPr>
          <p:cNvPr id="55299" name="文本框 11266">
            <a:extLst>
              <a:ext uri="{FF2B5EF4-FFF2-40B4-BE49-F238E27FC236}">
                <a16:creationId xmlns:a16="http://schemas.microsoft.com/office/drawing/2014/main" id="{9E38F605-7DBB-4E19-8461-5358AEDBFC98}"/>
              </a:ext>
            </a:extLst>
          </p:cNvPr>
          <p:cNvSpPr txBox="1">
            <a:spLocks noChangeArrowheads="1"/>
          </p:cNvSpPr>
          <p:nvPr/>
        </p:nvSpPr>
        <p:spPr bwMode="auto">
          <a:xfrm>
            <a:off x="396874" y="1108075"/>
            <a:ext cx="70188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800" dirty="0">
                <a:latin typeface="MS PGothic" panose="020B0600070205080204" pitchFamily="34" charset="-128"/>
                <a:sym typeface="宋体" panose="02010600030101010101" pitchFamily="2" charset="-122"/>
              </a:rPr>
              <a:t>根据匹配后的特征点和特征点的坐标，恢复两个时刻相机的运动</a:t>
            </a:r>
          </a:p>
        </p:txBody>
      </p:sp>
      <p:pic>
        <p:nvPicPr>
          <p:cNvPr id="55301" name="图片 11268">
            <a:extLst>
              <a:ext uri="{FF2B5EF4-FFF2-40B4-BE49-F238E27FC236}">
                <a16:creationId xmlns:a16="http://schemas.microsoft.com/office/drawing/2014/main" id="{F38CDD83-206C-4111-B2BB-1A1FEE732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045" y="1715025"/>
            <a:ext cx="2754497" cy="870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3" name="Rectangle 2">
            <a:extLst>
              <a:ext uri="{FF2B5EF4-FFF2-40B4-BE49-F238E27FC236}">
                <a16:creationId xmlns:a16="http://schemas.microsoft.com/office/drawing/2014/main" id="{1CE66957-42F2-4809-9319-275CC08CD3EF}"/>
              </a:ext>
            </a:extLst>
          </p:cNvPr>
          <p:cNvSpPr>
            <a:spLocks noGrp="1" noChangeArrowheads="1"/>
          </p:cNvSpPr>
          <p:nvPr>
            <p:ph type="title"/>
          </p:nvPr>
        </p:nvSpPr>
        <p:spPr>
          <a:xfrm>
            <a:off x="315913" y="1270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5314" name="Picture 12" descr="underline_base">
            <a:extLst>
              <a:ext uri="{FF2B5EF4-FFF2-40B4-BE49-F238E27FC236}">
                <a16:creationId xmlns:a16="http://schemas.microsoft.com/office/drawing/2014/main" id="{2B28AFCE-E70A-4A56-88C4-DAFAFD6FADE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113" y="744538"/>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6FE3D583-60E9-4A78-B465-B7B0BFF526F9}"/>
              </a:ext>
            </a:extLst>
          </p:cNvPr>
          <p:cNvSpPr/>
          <p:nvPr/>
        </p:nvSpPr>
        <p:spPr>
          <a:xfrm>
            <a:off x="557141" y="2823064"/>
            <a:ext cx="8249401" cy="461665"/>
          </a:xfrm>
          <a:prstGeom prst="rect">
            <a:avLst/>
          </a:prstGeom>
        </p:spPr>
        <p:txBody>
          <a:bodyPr wrap="square">
            <a:spAutoFit/>
          </a:bodyPr>
          <a:lstStyle/>
          <a:p>
            <a:r>
              <a:rPr lang="en-US" altLang="zh-CN" dirty="0">
                <a:latin typeface="MS PGothic" panose="020B0600070205080204" pitchFamily="34" charset="-128"/>
                <a:sym typeface="宋体" panose="02010600030101010101" pitchFamily="2" charset="-122"/>
              </a:rPr>
              <a:t>2D-2D</a:t>
            </a:r>
            <a:r>
              <a:rPr lang="zh-CN" altLang="en-US" dirty="0">
                <a:latin typeface="MS PGothic" panose="020B0600070205080204" pitchFamily="34" charset="-128"/>
                <a:sym typeface="宋体" panose="02010600030101010101" pitchFamily="2" charset="-122"/>
              </a:rPr>
              <a:t>：</a:t>
            </a:r>
            <a:r>
              <a:rPr lang="en-US" altLang="zh-CN" dirty="0">
                <a:latin typeface="MS PGothic" panose="020B0600070205080204" pitchFamily="34" charset="-128"/>
                <a:sym typeface="宋体" panose="02010600030101010101" pitchFamily="2" charset="-122"/>
              </a:rPr>
              <a:t>  </a:t>
            </a:r>
            <a:r>
              <a:rPr lang="zh-CN" altLang="en-US" dirty="0">
                <a:latin typeface="MS PGothic" panose="020B0600070205080204" pitchFamily="34" charset="-128"/>
                <a:sym typeface="宋体" panose="02010600030101010101" pitchFamily="2" charset="-122"/>
              </a:rPr>
              <a:t>对极几何</a:t>
            </a:r>
            <a:r>
              <a:rPr lang="en-US" altLang="zh-CN" dirty="0">
                <a:latin typeface="MS PGothic" panose="020B0600070205080204" pitchFamily="34" charset="-128"/>
                <a:sym typeface="宋体" panose="02010600030101010101" pitchFamily="2" charset="-122"/>
              </a:rPr>
              <a:t>(</a:t>
            </a:r>
            <a:r>
              <a:rPr lang="zh-CN" altLang="en-US" dirty="0">
                <a:latin typeface="MS PGothic" panose="020B0600070205080204" pitchFamily="34" charset="-128"/>
                <a:sym typeface="宋体" panose="02010600030101010101" pitchFamily="2" charset="-122"/>
              </a:rPr>
              <a:t>八点法</a:t>
            </a:r>
            <a:r>
              <a:rPr lang="en-US" altLang="zh-CN" dirty="0">
                <a:latin typeface="MS PGothic" panose="020B0600070205080204" pitchFamily="34" charset="-128"/>
                <a:sym typeface="宋体" panose="02010600030101010101" pitchFamily="2" charset="-122"/>
              </a:rPr>
              <a:t>,Eight-point-algorithm)     </a:t>
            </a:r>
            <a:r>
              <a:rPr lang="zh-CN" altLang="en-US" dirty="0">
                <a:latin typeface="MS PGothic" panose="020B0600070205080204" pitchFamily="34" charset="-128"/>
                <a:sym typeface="宋体" panose="02010600030101010101" pitchFamily="2" charset="-122"/>
              </a:rPr>
              <a:t>三角化</a:t>
            </a:r>
            <a:endParaRPr lang="en-US" altLang="zh-CN" dirty="0">
              <a:latin typeface="MS PGothic" panose="020B0600070205080204" pitchFamily="34" charset="-128"/>
              <a:sym typeface="宋体" panose="02010600030101010101" pitchFamily="2" charset="-122"/>
            </a:endParaRPr>
          </a:p>
        </p:txBody>
      </p:sp>
      <p:pic>
        <p:nvPicPr>
          <p:cNvPr id="2" name="图片 1">
            <a:extLst>
              <a:ext uri="{FF2B5EF4-FFF2-40B4-BE49-F238E27FC236}">
                <a16:creationId xmlns:a16="http://schemas.microsoft.com/office/drawing/2014/main" id="{4E637967-7AD4-4526-BAE1-B17D71D50672}"/>
              </a:ext>
            </a:extLst>
          </p:cNvPr>
          <p:cNvPicPr>
            <a:picLocks noChangeAspect="1"/>
          </p:cNvPicPr>
          <p:nvPr/>
        </p:nvPicPr>
        <p:blipFill>
          <a:blip r:embed="rId5"/>
          <a:stretch>
            <a:fillRect/>
          </a:stretch>
        </p:blipFill>
        <p:spPr>
          <a:xfrm>
            <a:off x="557141" y="3702476"/>
            <a:ext cx="3615762" cy="2355939"/>
          </a:xfrm>
          <a:prstGeom prst="rect">
            <a:avLst/>
          </a:prstGeom>
        </p:spPr>
      </p:pic>
      <p:pic>
        <p:nvPicPr>
          <p:cNvPr id="3" name="图片 2">
            <a:extLst>
              <a:ext uri="{FF2B5EF4-FFF2-40B4-BE49-F238E27FC236}">
                <a16:creationId xmlns:a16="http://schemas.microsoft.com/office/drawing/2014/main" id="{EFF9AA3F-76A9-40BC-B76E-DA005141FE4D}"/>
              </a:ext>
            </a:extLst>
          </p:cNvPr>
          <p:cNvPicPr>
            <a:picLocks noChangeAspect="1"/>
          </p:cNvPicPr>
          <p:nvPr/>
        </p:nvPicPr>
        <p:blipFill>
          <a:blip r:embed="rId6"/>
          <a:stretch>
            <a:fillRect/>
          </a:stretch>
        </p:blipFill>
        <p:spPr>
          <a:xfrm>
            <a:off x="4756119" y="3647430"/>
            <a:ext cx="3616847" cy="2466032"/>
          </a:xfrm>
          <a:prstGeom prst="rect">
            <a:avLst/>
          </a:prstGeom>
        </p:spPr>
      </p:pic>
    </p:spTree>
    <p:extLst>
      <p:ext uri="{BB962C8B-B14F-4D97-AF65-F5344CB8AC3E}">
        <p14:creationId xmlns:p14="http://schemas.microsoft.com/office/powerpoint/2010/main" val="4544815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文本框 11265">
            <a:extLst>
              <a:ext uri="{FF2B5EF4-FFF2-40B4-BE49-F238E27FC236}">
                <a16:creationId xmlns:a16="http://schemas.microsoft.com/office/drawing/2014/main" id="{22C775BD-3715-4BAD-9600-D8713CFBE896}"/>
              </a:ext>
            </a:extLst>
          </p:cNvPr>
          <p:cNvSpPr txBox="1">
            <a:spLocks noChangeArrowheads="1"/>
          </p:cNvSpPr>
          <p:nvPr/>
        </p:nvSpPr>
        <p:spPr bwMode="auto">
          <a:xfrm>
            <a:off x="436563" y="777875"/>
            <a:ext cx="36503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dirty="0">
                <a:solidFill>
                  <a:schemeClr val="accent2"/>
                </a:solidFill>
                <a:latin typeface="MS PGothic" panose="020B0600070205080204" pitchFamily="34" charset="-128"/>
                <a:sym typeface="宋体" panose="02010600030101010101" pitchFamily="2" charset="-122"/>
              </a:rPr>
              <a:t>5. </a:t>
            </a:r>
            <a:r>
              <a:rPr lang="zh-CN" altLang="en-US" sz="2000" dirty="0">
                <a:solidFill>
                  <a:schemeClr val="accent2"/>
                </a:solidFill>
                <a:latin typeface="MS PGothic" panose="020B0600070205080204" pitchFamily="34" charset="-128"/>
                <a:sym typeface="宋体" panose="02010600030101010101" pitchFamily="2" charset="-122"/>
              </a:rPr>
              <a:t>增量式的运动估计</a:t>
            </a:r>
            <a:r>
              <a:rPr lang="en-US" altLang="zh-CN" sz="2000" dirty="0">
                <a:solidFill>
                  <a:schemeClr val="accent2"/>
                </a:solidFill>
                <a:latin typeface="MS PGothic" panose="020B0600070205080204" pitchFamily="34" charset="-128"/>
                <a:sym typeface="宋体" panose="02010600030101010101" pitchFamily="2" charset="-122"/>
              </a:rPr>
              <a:t>-</a:t>
            </a:r>
            <a:r>
              <a:rPr lang="zh-CN" altLang="en-US" sz="2000" dirty="0">
                <a:solidFill>
                  <a:schemeClr val="accent2"/>
                </a:solidFill>
                <a:latin typeface="MS PGothic" panose="020B0600070205080204" pitchFamily="34" charset="-128"/>
                <a:sym typeface="宋体" panose="02010600030101010101" pitchFamily="2" charset="-122"/>
              </a:rPr>
              <a:t>深度相机</a:t>
            </a:r>
          </a:p>
        </p:txBody>
      </p:sp>
      <p:sp>
        <p:nvSpPr>
          <p:cNvPr id="55299" name="文本框 11266">
            <a:extLst>
              <a:ext uri="{FF2B5EF4-FFF2-40B4-BE49-F238E27FC236}">
                <a16:creationId xmlns:a16="http://schemas.microsoft.com/office/drawing/2014/main" id="{9E38F605-7DBB-4E19-8461-5358AEDBFC98}"/>
              </a:ext>
            </a:extLst>
          </p:cNvPr>
          <p:cNvSpPr txBox="1">
            <a:spLocks noChangeArrowheads="1"/>
          </p:cNvSpPr>
          <p:nvPr/>
        </p:nvSpPr>
        <p:spPr bwMode="auto">
          <a:xfrm>
            <a:off x="396874" y="1108075"/>
            <a:ext cx="78829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800" dirty="0">
                <a:latin typeface="MS PGothic" panose="020B0600070205080204" pitchFamily="34" charset="-128"/>
                <a:sym typeface="宋体" panose="02010600030101010101" pitchFamily="2" charset="-122"/>
              </a:rPr>
              <a:t>根据匹配后的特征点和特征点的坐标，恢复两个时刻相机的运动</a:t>
            </a:r>
          </a:p>
        </p:txBody>
      </p:sp>
      <p:sp>
        <p:nvSpPr>
          <p:cNvPr id="55300" name="文本框 11267">
            <a:extLst>
              <a:ext uri="{FF2B5EF4-FFF2-40B4-BE49-F238E27FC236}">
                <a16:creationId xmlns:a16="http://schemas.microsoft.com/office/drawing/2014/main" id="{8F4C64AC-5809-4643-A785-0C71463B947D}"/>
              </a:ext>
            </a:extLst>
          </p:cNvPr>
          <p:cNvSpPr txBox="1">
            <a:spLocks noChangeArrowheads="1"/>
          </p:cNvSpPr>
          <p:nvPr/>
        </p:nvSpPr>
        <p:spPr bwMode="auto">
          <a:xfrm>
            <a:off x="392113" y="1523141"/>
            <a:ext cx="727314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800" dirty="0">
                <a:latin typeface="MS PGothic" panose="020B0600070205080204" pitchFamily="34" charset="-128"/>
                <a:sym typeface="宋体" panose="02010600030101010101" pitchFamily="2" charset="-122"/>
              </a:rPr>
              <a:t>在匹配过程中，存在大量的误匹配，需要用</a:t>
            </a:r>
            <a:r>
              <a:rPr lang="en-US" altLang="zh-CN" sz="1800" dirty="0">
                <a:latin typeface="MS PGothic" panose="020B0600070205080204" pitchFamily="34" charset="-128"/>
                <a:sym typeface="宋体" panose="02010600030101010101" pitchFamily="2" charset="-122"/>
              </a:rPr>
              <a:t>RANSAC</a:t>
            </a:r>
            <a:r>
              <a:rPr lang="zh-CN" altLang="en-US" sz="1800" dirty="0">
                <a:latin typeface="MS PGothic" panose="020B0600070205080204" pitchFamily="34" charset="-128"/>
                <a:sym typeface="宋体" panose="02010600030101010101" pitchFamily="2" charset="-122"/>
              </a:rPr>
              <a:t>（</a:t>
            </a:r>
            <a:r>
              <a:rPr lang="en-US" altLang="zh-CN" sz="1800" dirty="0">
                <a:latin typeface="MS PGothic" panose="020B0600070205080204" pitchFamily="34" charset="-128"/>
                <a:sym typeface="宋体" panose="02010600030101010101" pitchFamily="2" charset="-122"/>
              </a:rPr>
              <a:t>MLESAC</a:t>
            </a:r>
            <a:r>
              <a:rPr lang="zh-CN" altLang="en-US" sz="1800" dirty="0">
                <a:latin typeface="MS PGothic" panose="020B0600070205080204" pitchFamily="34" charset="-128"/>
                <a:sym typeface="宋体" panose="02010600030101010101" pitchFamily="2" charset="-122"/>
              </a:rPr>
              <a:t>）</a:t>
            </a:r>
          </a:p>
          <a:p>
            <a:pPr eaLnBrk="1" hangingPunct="1">
              <a:lnSpc>
                <a:spcPct val="100000"/>
              </a:lnSpc>
              <a:spcBef>
                <a:spcPct val="0"/>
              </a:spcBef>
              <a:buClrTx/>
              <a:buSzTx/>
              <a:buFont typeface="Arial" panose="020B0604020202020204" pitchFamily="34" charset="0"/>
              <a:buNone/>
            </a:pPr>
            <a:r>
              <a:rPr lang="en-US" altLang="zh-CN" sz="1800" dirty="0">
                <a:latin typeface="MS PGothic" panose="020B0600070205080204" pitchFamily="34" charset="-128"/>
                <a:sym typeface="宋体" panose="02010600030101010101" pitchFamily="2" charset="-122"/>
              </a:rPr>
              <a:t>• </a:t>
            </a:r>
            <a:r>
              <a:rPr lang="zh-CN" altLang="en-US" sz="1800" dirty="0">
                <a:latin typeface="MS PGothic" panose="020B0600070205080204" pitchFamily="34" charset="-128"/>
                <a:sym typeface="宋体" panose="02010600030101010101" pitchFamily="2" charset="-122"/>
              </a:rPr>
              <a:t>从</a:t>
            </a:r>
            <a:r>
              <a:rPr lang="en-US" altLang="zh-CN" sz="1800" dirty="0">
                <a:latin typeface="MS PGothic" panose="020B0600070205080204" pitchFamily="34" charset="-128"/>
                <a:sym typeface="宋体" panose="02010600030101010101" pitchFamily="2" charset="-122"/>
              </a:rPr>
              <a:t>M</a:t>
            </a:r>
            <a:r>
              <a:rPr lang="zh-CN" altLang="en-US" sz="1800" dirty="0">
                <a:latin typeface="MS PGothic" panose="020B0600070205080204" pitchFamily="34" charset="-128"/>
                <a:sym typeface="宋体" panose="02010600030101010101" pitchFamily="2" charset="-122"/>
              </a:rPr>
              <a:t>中选取</a:t>
            </a:r>
            <a:r>
              <a:rPr lang="en-US" altLang="zh-CN" sz="1800" dirty="0">
                <a:latin typeface="MS PGothic" panose="020B0600070205080204" pitchFamily="34" charset="-128"/>
                <a:sym typeface="宋体" panose="02010600030101010101" pitchFamily="2" charset="-122"/>
              </a:rPr>
              <a:t>3</a:t>
            </a:r>
            <a:r>
              <a:rPr lang="zh-CN" altLang="en-US" sz="1800" dirty="0">
                <a:latin typeface="MS PGothic" panose="020B0600070205080204" pitchFamily="34" charset="-128"/>
                <a:sym typeface="宋体" panose="02010600030101010101" pitchFamily="2" charset="-122"/>
              </a:rPr>
              <a:t>个点对</a:t>
            </a:r>
          </a:p>
          <a:p>
            <a:pPr eaLnBrk="1" hangingPunct="1">
              <a:lnSpc>
                <a:spcPct val="100000"/>
              </a:lnSpc>
              <a:spcBef>
                <a:spcPct val="0"/>
              </a:spcBef>
              <a:buClrTx/>
              <a:buSzTx/>
              <a:buFont typeface="Arial" panose="020B0604020202020204" pitchFamily="34" charset="0"/>
              <a:buNone/>
            </a:pPr>
            <a:r>
              <a:rPr lang="en-US" altLang="zh-CN" sz="1800" dirty="0">
                <a:latin typeface="MS PGothic" panose="020B0600070205080204" pitchFamily="34" charset="-128"/>
                <a:sym typeface="宋体" panose="02010600030101010101" pitchFamily="2" charset="-122"/>
              </a:rPr>
              <a:t>• </a:t>
            </a:r>
            <a:r>
              <a:rPr lang="zh-CN" altLang="en-US" sz="1800" dirty="0">
                <a:latin typeface="MS PGothic" panose="020B0600070205080204" pitchFamily="34" charset="-128"/>
                <a:sym typeface="宋体" panose="02010600030101010101" pitchFamily="2" charset="-122"/>
              </a:rPr>
              <a:t>由</a:t>
            </a:r>
            <a:r>
              <a:rPr lang="en-US" altLang="zh-CN" sz="1800" dirty="0">
                <a:latin typeface="MS PGothic" panose="020B0600070205080204" pitchFamily="34" charset="-128"/>
                <a:sym typeface="宋体" panose="02010600030101010101" pitchFamily="2" charset="-122"/>
              </a:rPr>
              <a:t>3</a:t>
            </a:r>
            <a:r>
              <a:rPr lang="zh-CN" altLang="en-US" sz="1800" dirty="0">
                <a:latin typeface="MS PGothic" panose="020B0600070205080204" pitchFamily="34" charset="-128"/>
                <a:sym typeface="宋体" panose="02010600030101010101" pitchFamily="2" charset="-122"/>
              </a:rPr>
              <a:t>个点对估计参数</a:t>
            </a:r>
          </a:p>
          <a:p>
            <a:pPr eaLnBrk="1" hangingPunct="1">
              <a:lnSpc>
                <a:spcPct val="100000"/>
              </a:lnSpc>
              <a:spcBef>
                <a:spcPct val="0"/>
              </a:spcBef>
              <a:buClrTx/>
              <a:buSzTx/>
              <a:buFont typeface="Arial" panose="020B0604020202020204" pitchFamily="34" charset="0"/>
              <a:buNone/>
            </a:pPr>
            <a:r>
              <a:rPr lang="en-US" altLang="zh-CN" sz="1800" dirty="0">
                <a:latin typeface="MS PGothic" panose="020B0600070205080204" pitchFamily="34" charset="-128"/>
                <a:sym typeface="宋体" panose="02010600030101010101" pitchFamily="2" charset="-122"/>
              </a:rPr>
              <a:t>• </a:t>
            </a:r>
            <a:r>
              <a:rPr lang="zh-CN" altLang="en-US" sz="1800" dirty="0">
                <a:latin typeface="MS PGothic" panose="020B0600070205080204" pitchFamily="34" charset="-128"/>
                <a:sym typeface="宋体" panose="02010600030101010101" pitchFamily="2" charset="-122"/>
              </a:rPr>
              <a:t>根据估计参数得到的模型计算误差，如果小于给定误差，则认为是</a:t>
            </a:r>
            <a:r>
              <a:rPr lang="en-US" altLang="zh-CN" sz="1800" dirty="0">
                <a:latin typeface="MS PGothic" panose="020B0600070205080204" pitchFamily="34" charset="-128"/>
                <a:sym typeface="宋体" panose="02010600030101010101" pitchFamily="2" charset="-122"/>
              </a:rPr>
              <a:t>inlier</a:t>
            </a:r>
          </a:p>
          <a:p>
            <a:pPr eaLnBrk="1" hangingPunct="1">
              <a:lnSpc>
                <a:spcPct val="100000"/>
              </a:lnSpc>
              <a:spcBef>
                <a:spcPct val="0"/>
              </a:spcBef>
              <a:buClrTx/>
              <a:buSzTx/>
              <a:buFont typeface="Arial" panose="020B0604020202020204" pitchFamily="34" charset="0"/>
              <a:buNone/>
            </a:pPr>
            <a:r>
              <a:rPr lang="en-US" altLang="zh-CN" sz="1800" dirty="0">
                <a:latin typeface="MS PGothic" panose="020B0600070205080204" pitchFamily="34" charset="-128"/>
                <a:sym typeface="宋体" panose="02010600030101010101" pitchFamily="2" charset="-122"/>
              </a:rPr>
              <a:t>•  </a:t>
            </a:r>
            <a:r>
              <a:rPr lang="zh-CN" altLang="en-US" sz="1800" dirty="0">
                <a:latin typeface="MS PGothic" panose="020B0600070205080204" pitchFamily="34" charset="-128"/>
                <a:sym typeface="宋体" panose="02010600030101010101" pitchFamily="2" charset="-122"/>
              </a:rPr>
              <a:t>重复</a:t>
            </a:r>
            <a:r>
              <a:rPr lang="en-US" altLang="zh-CN" sz="1800" dirty="0">
                <a:latin typeface="MS PGothic" panose="020B0600070205080204" pitchFamily="34" charset="-128"/>
                <a:sym typeface="宋体" panose="02010600030101010101" pitchFamily="2" charset="-122"/>
              </a:rPr>
              <a:t>S</a:t>
            </a:r>
            <a:r>
              <a:rPr lang="zh-CN" altLang="en-US" sz="1800" dirty="0">
                <a:latin typeface="MS PGothic" panose="020B0600070205080204" pitchFamily="34" charset="-128"/>
                <a:sym typeface="宋体" panose="02010600030101010101" pitchFamily="2" charset="-122"/>
              </a:rPr>
              <a:t>次，找到</a:t>
            </a:r>
            <a:r>
              <a:rPr lang="en-US" altLang="zh-CN" sz="1800" dirty="0">
                <a:latin typeface="MS PGothic" panose="020B0600070205080204" pitchFamily="34" charset="-128"/>
                <a:sym typeface="宋体" panose="02010600030101010101" pitchFamily="2" charset="-122"/>
              </a:rPr>
              <a:t>inliers</a:t>
            </a:r>
            <a:r>
              <a:rPr lang="zh-CN" altLang="en-US" sz="1800" dirty="0">
                <a:latin typeface="MS PGothic" panose="020B0600070205080204" pitchFamily="34" charset="-128"/>
                <a:sym typeface="宋体" panose="02010600030101010101" pitchFamily="2" charset="-122"/>
              </a:rPr>
              <a:t>最大的点集</a:t>
            </a:r>
          </a:p>
        </p:txBody>
      </p:sp>
      <p:pic>
        <p:nvPicPr>
          <p:cNvPr id="55301" name="图片 11268">
            <a:extLst>
              <a:ext uri="{FF2B5EF4-FFF2-40B4-BE49-F238E27FC236}">
                <a16:creationId xmlns:a16="http://schemas.microsoft.com/office/drawing/2014/main" id="{F38CDD83-206C-4111-B2BB-1A1FEE732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7952" y="3039864"/>
            <a:ext cx="4188095" cy="132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图片 11269">
            <a:extLst>
              <a:ext uri="{FF2B5EF4-FFF2-40B4-BE49-F238E27FC236}">
                <a16:creationId xmlns:a16="http://schemas.microsoft.com/office/drawing/2014/main" id="{6FB4A40F-A7C2-47B6-9221-9F1AC94E18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027" t="4924" r="751" b="4924"/>
          <a:stretch>
            <a:fillRect/>
          </a:stretch>
        </p:blipFill>
        <p:spPr bwMode="auto">
          <a:xfrm>
            <a:off x="752859" y="5216787"/>
            <a:ext cx="2455863" cy="469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5303" name="直接连接符 11270">
            <a:extLst>
              <a:ext uri="{FF2B5EF4-FFF2-40B4-BE49-F238E27FC236}">
                <a16:creationId xmlns:a16="http://schemas.microsoft.com/office/drawing/2014/main" id="{550EAD75-FC5E-4A15-8C4D-9EAAFB42575E}"/>
              </a:ext>
            </a:extLst>
          </p:cNvPr>
          <p:cNvSpPr>
            <a:spLocks noChangeShapeType="1"/>
          </p:cNvSpPr>
          <p:nvPr/>
        </p:nvSpPr>
        <p:spPr bwMode="auto">
          <a:xfrm>
            <a:off x="746509" y="5462850"/>
            <a:ext cx="852488" cy="228600"/>
          </a:xfrm>
          <a:prstGeom prst="line">
            <a:avLst/>
          </a:prstGeom>
          <a:noFill/>
          <a:ln w="9525">
            <a:solidFill>
              <a:srgbClr val="D8090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04" name="直接连接符 11271">
            <a:extLst>
              <a:ext uri="{FF2B5EF4-FFF2-40B4-BE49-F238E27FC236}">
                <a16:creationId xmlns:a16="http://schemas.microsoft.com/office/drawing/2014/main" id="{5055040B-C85E-41BA-BE3B-8ED561DD8851}"/>
              </a:ext>
            </a:extLst>
          </p:cNvPr>
          <p:cNvSpPr>
            <a:spLocks noChangeShapeType="1"/>
          </p:cNvSpPr>
          <p:nvPr/>
        </p:nvSpPr>
        <p:spPr bwMode="auto">
          <a:xfrm flipH="1">
            <a:off x="749684" y="5459675"/>
            <a:ext cx="854075" cy="228600"/>
          </a:xfrm>
          <a:prstGeom prst="line">
            <a:avLst/>
          </a:prstGeom>
          <a:noFill/>
          <a:ln w="9525">
            <a:solidFill>
              <a:srgbClr val="D8090F"/>
            </a:solidFill>
            <a:bevel/>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55308" name="图片 11275">
            <a:extLst>
              <a:ext uri="{FF2B5EF4-FFF2-40B4-BE49-F238E27FC236}">
                <a16:creationId xmlns:a16="http://schemas.microsoft.com/office/drawing/2014/main" id="{F7900A96-995F-4DBB-AE49-457F43C1F2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0336" y="4896491"/>
            <a:ext cx="4383847" cy="1092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3" name="Rectangle 2">
            <a:extLst>
              <a:ext uri="{FF2B5EF4-FFF2-40B4-BE49-F238E27FC236}">
                <a16:creationId xmlns:a16="http://schemas.microsoft.com/office/drawing/2014/main" id="{1CE66957-42F2-4809-9319-275CC08CD3EF}"/>
              </a:ext>
            </a:extLst>
          </p:cNvPr>
          <p:cNvSpPr>
            <a:spLocks noGrp="1" noChangeArrowheads="1"/>
          </p:cNvSpPr>
          <p:nvPr>
            <p:ph type="title"/>
          </p:nvPr>
        </p:nvSpPr>
        <p:spPr>
          <a:xfrm>
            <a:off x="315913" y="1270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5314" name="Picture 12" descr="underline_base">
            <a:extLst>
              <a:ext uri="{FF2B5EF4-FFF2-40B4-BE49-F238E27FC236}">
                <a16:creationId xmlns:a16="http://schemas.microsoft.com/office/drawing/2014/main" id="{2B28AFCE-E70A-4A56-88C4-DAFAFD6FADE2}"/>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113" y="744538"/>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18440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文本框 11265">
            <a:extLst>
              <a:ext uri="{FF2B5EF4-FFF2-40B4-BE49-F238E27FC236}">
                <a16:creationId xmlns:a16="http://schemas.microsoft.com/office/drawing/2014/main" id="{22C775BD-3715-4BAD-9600-D8713CFBE896}"/>
              </a:ext>
            </a:extLst>
          </p:cNvPr>
          <p:cNvSpPr txBox="1">
            <a:spLocks noChangeArrowheads="1"/>
          </p:cNvSpPr>
          <p:nvPr/>
        </p:nvSpPr>
        <p:spPr bwMode="auto">
          <a:xfrm>
            <a:off x="436563" y="777875"/>
            <a:ext cx="247173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a:solidFill>
                  <a:schemeClr val="accent2"/>
                </a:solidFill>
                <a:latin typeface="MS PGothic" panose="020B0600070205080204" pitchFamily="34" charset="-128"/>
                <a:sym typeface="宋体" panose="02010600030101010101" pitchFamily="2" charset="-122"/>
              </a:rPr>
              <a:t>5. </a:t>
            </a:r>
            <a:r>
              <a:rPr lang="zh-CN" altLang="en-US" sz="2000">
                <a:solidFill>
                  <a:schemeClr val="accent2"/>
                </a:solidFill>
                <a:latin typeface="MS PGothic" panose="020B0600070205080204" pitchFamily="34" charset="-128"/>
                <a:sym typeface="宋体" panose="02010600030101010101" pitchFamily="2" charset="-122"/>
              </a:rPr>
              <a:t>增量式的运动估计</a:t>
            </a:r>
          </a:p>
        </p:txBody>
      </p:sp>
      <p:sp>
        <p:nvSpPr>
          <p:cNvPr id="55299" name="文本框 11266">
            <a:extLst>
              <a:ext uri="{FF2B5EF4-FFF2-40B4-BE49-F238E27FC236}">
                <a16:creationId xmlns:a16="http://schemas.microsoft.com/office/drawing/2014/main" id="{9E38F605-7DBB-4E19-8461-5358AEDBFC98}"/>
              </a:ext>
            </a:extLst>
          </p:cNvPr>
          <p:cNvSpPr txBox="1">
            <a:spLocks noChangeArrowheads="1"/>
          </p:cNvSpPr>
          <p:nvPr/>
        </p:nvSpPr>
        <p:spPr bwMode="auto">
          <a:xfrm>
            <a:off x="396874" y="1108075"/>
            <a:ext cx="70188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800" dirty="0">
                <a:latin typeface="MS PGothic" panose="020B0600070205080204" pitchFamily="34" charset="-128"/>
                <a:sym typeface="宋体" panose="02010600030101010101" pitchFamily="2" charset="-122"/>
              </a:rPr>
              <a:t>根据匹配后的特征点和特征点的坐标，恢复两个时刻相机的运动</a:t>
            </a:r>
          </a:p>
        </p:txBody>
      </p:sp>
      <p:pic>
        <p:nvPicPr>
          <p:cNvPr id="55301" name="图片 11268">
            <a:extLst>
              <a:ext uri="{FF2B5EF4-FFF2-40B4-BE49-F238E27FC236}">
                <a16:creationId xmlns:a16="http://schemas.microsoft.com/office/drawing/2014/main" id="{F38CDD83-206C-4111-B2BB-1A1FEE732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045" y="1715025"/>
            <a:ext cx="2754497" cy="870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3" name="Rectangle 2">
            <a:extLst>
              <a:ext uri="{FF2B5EF4-FFF2-40B4-BE49-F238E27FC236}">
                <a16:creationId xmlns:a16="http://schemas.microsoft.com/office/drawing/2014/main" id="{1CE66957-42F2-4809-9319-275CC08CD3EF}"/>
              </a:ext>
            </a:extLst>
          </p:cNvPr>
          <p:cNvSpPr>
            <a:spLocks noGrp="1" noChangeArrowheads="1"/>
          </p:cNvSpPr>
          <p:nvPr>
            <p:ph type="title"/>
          </p:nvPr>
        </p:nvSpPr>
        <p:spPr>
          <a:xfrm>
            <a:off x="315913" y="1270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5314" name="Picture 12" descr="underline_base">
            <a:extLst>
              <a:ext uri="{FF2B5EF4-FFF2-40B4-BE49-F238E27FC236}">
                <a16:creationId xmlns:a16="http://schemas.microsoft.com/office/drawing/2014/main" id="{2B28AFCE-E70A-4A56-88C4-DAFAFD6FADE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113" y="744538"/>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6FE3D583-60E9-4A78-B465-B7B0BFF526F9}"/>
              </a:ext>
            </a:extLst>
          </p:cNvPr>
          <p:cNvSpPr/>
          <p:nvPr/>
        </p:nvSpPr>
        <p:spPr>
          <a:xfrm>
            <a:off x="557142" y="2823064"/>
            <a:ext cx="5280950" cy="3416320"/>
          </a:xfrm>
          <a:prstGeom prst="rect">
            <a:avLst/>
          </a:prstGeom>
        </p:spPr>
        <p:txBody>
          <a:bodyPr wrap="square">
            <a:spAutoFit/>
          </a:bodyPr>
          <a:lstStyle/>
          <a:p>
            <a:r>
              <a:rPr lang="en-US" altLang="zh-CN" dirty="0">
                <a:latin typeface="MS PGothic" panose="020B0600070205080204" pitchFamily="34" charset="-128"/>
                <a:sym typeface="宋体" panose="02010600030101010101" pitchFamily="2" charset="-122"/>
              </a:rPr>
              <a:t>3D-2D  PnP (Perspective-n-Point)</a:t>
            </a:r>
          </a:p>
          <a:p>
            <a:r>
              <a:rPr lang="en-US" altLang="zh-CN" dirty="0">
                <a:latin typeface="MS PGothic" panose="020B0600070205080204" pitchFamily="34" charset="-128"/>
                <a:sym typeface="宋体" panose="02010600030101010101" pitchFamily="2" charset="-122"/>
              </a:rPr>
              <a:t>     </a:t>
            </a:r>
            <a:r>
              <a:rPr lang="zh-CN" altLang="en-US" dirty="0">
                <a:latin typeface="MS PGothic" panose="020B0600070205080204" pitchFamily="34" charset="-128"/>
                <a:sym typeface="宋体" panose="02010600030101010101" pitchFamily="2" charset="-122"/>
              </a:rPr>
              <a:t>线性</a:t>
            </a:r>
            <a:r>
              <a:rPr lang="en-US" altLang="zh-CN" dirty="0">
                <a:latin typeface="MS PGothic" panose="020B0600070205080204" pitchFamily="34" charset="-128"/>
                <a:sym typeface="宋体" panose="02010600030101010101" pitchFamily="2" charset="-122"/>
              </a:rPr>
              <a:t>DLT</a:t>
            </a:r>
            <a:r>
              <a:rPr lang="zh-CN" altLang="en-US" dirty="0">
                <a:latin typeface="MS PGothic" panose="020B0600070205080204" pitchFamily="34" charset="-128"/>
                <a:sym typeface="宋体" panose="02010600030101010101" pitchFamily="2" charset="-122"/>
              </a:rPr>
              <a:t>解法</a:t>
            </a:r>
            <a:endParaRPr lang="en-US" altLang="zh-CN" dirty="0">
              <a:latin typeface="MS PGothic" panose="020B0600070205080204" pitchFamily="34" charset="-128"/>
              <a:sym typeface="宋体" panose="02010600030101010101" pitchFamily="2" charset="-122"/>
            </a:endParaRPr>
          </a:p>
          <a:p>
            <a:r>
              <a:rPr lang="en-US" altLang="zh-CN" dirty="0">
                <a:latin typeface="MS PGothic" panose="020B0600070205080204" pitchFamily="34" charset="-128"/>
                <a:sym typeface="宋体" panose="02010600030101010101" pitchFamily="2" charset="-122"/>
              </a:rPr>
              <a:t>     </a:t>
            </a:r>
            <a:r>
              <a:rPr lang="zh-CN" altLang="en-US" dirty="0">
                <a:latin typeface="MS PGothic" panose="020B0600070205080204" pitchFamily="34" charset="-128"/>
                <a:sym typeface="宋体" panose="02010600030101010101" pitchFamily="2" charset="-122"/>
              </a:rPr>
              <a:t>非线性</a:t>
            </a:r>
            <a:r>
              <a:rPr lang="en-US" altLang="zh-CN" dirty="0">
                <a:latin typeface="MS PGothic" panose="020B0600070205080204" pitchFamily="34" charset="-128"/>
                <a:sym typeface="宋体" panose="02010600030101010101" pitchFamily="2" charset="-122"/>
              </a:rPr>
              <a:t>BA</a:t>
            </a:r>
            <a:r>
              <a:rPr lang="zh-CN" altLang="en-US" dirty="0">
                <a:latin typeface="MS PGothic" panose="020B0600070205080204" pitchFamily="34" charset="-128"/>
                <a:sym typeface="宋体" panose="02010600030101010101" pitchFamily="2" charset="-122"/>
              </a:rPr>
              <a:t>解法</a:t>
            </a:r>
            <a:endParaRPr lang="en-US" altLang="zh-CN" dirty="0">
              <a:latin typeface="MS PGothic" panose="020B0600070205080204" pitchFamily="34" charset="-128"/>
              <a:sym typeface="宋体" panose="02010600030101010101" pitchFamily="2" charset="-122"/>
            </a:endParaRPr>
          </a:p>
          <a:p>
            <a:endParaRPr lang="en-US" altLang="zh-CN" dirty="0">
              <a:latin typeface="MS PGothic" panose="020B0600070205080204" pitchFamily="34" charset="-128"/>
              <a:sym typeface="宋体" panose="02010600030101010101" pitchFamily="2" charset="-122"/>
            </a:endParaRPr>
          </a:p>
          <a:p>
            <a:endParaRPr lang="en-US" altLang="zh-CN" dirty="0">
              <a:latin typeface="MS PGothic" panose="020B0600070205080204" pitchFamily="34" charset="-128"/>
              <a:sym typeface="宋体" panose="02010600030101010101" pitchFamily="2" charset="-122"/>
            </a:endParaRPr>
          </a:p>
          <a:p>
            <a:endParaRPr lang="en-US" altLang="zh-CN" dirty="0">
              <a:latin typeface="MS PGothic" panose="020B0600070205080204" pitchFamily="34" charset="-128"/>
              <a:sym typeface="宋体" panose="02010600030101010101" pitchFamily="2" charset="-122"/>
            </a:endParaRPr>
          </a:p>
          <a:p>
            <a:r>
              <a:rPr lang="en-US" altLang="zh-CN" dirty="0">
                <a:latin typeface="MS PGothic" panose="020B0600070205080204" pitchFamily="34" charset="-128"/>
                <a:sym typeface="宋体" panose="02010600030101010101" pitchFamily="2" charset="-122"/>
              </a:rPr>
              <a:t>3D-3D ICP(Iterative Closest Point)</a:t>
            </a:r>
          </a:p>
          <a:p>
            <a:r>
              <a:rPr lang="en-US" altLang="zh-CN" dirty="0">
                <a:latin typeface="MS PGothic" panose="020B0600070205080204" pitchFamily="34" charset="-128"/>
                <a:sym typeface="宋体" panose="02010600030101010101" pitchFamily="2" charset="-122"/>
              </a:rPr>
              <a:t>    </a:t>
            </a:r>
            <a:r>
              <a:rPr lang="zh-CN" altLang="en-US" dirty="0">
                <a:latin typeface="MS PGothic" panose="020B0600070205080204" pitchFamily="34" charset="-128"/>
                <a:sym typeface="宋体" panose="02010600030101010101" pitchFamily="2" charset="-122"/>
              </a:rPr>
              <a:t>线性</a:t>
            </a:r>
            <a:r>
              <a:rPr lang="en-US" altLang="zh-CN" dirty="0">
                <a:latin typeface="MS PGothic" panose="020B0600070205080204" pitchFamily="34" charset="-128"/>
                <a:sym typeface="宋体" panose="02010600030101010101" pitchFamily="2" charset="-122"/>
              </a:rPr>
              <a:t>SVD</a:t>
            </a:r>
            <a:r>
              <a:rPr lang="zh-CN" altLang="en-US" dirty="0">
                <a:latin typeface="MS PGothic" panose="020B0600070205080204" pitchFamily="34" charset="-128"/>
                <a:sym typeface="宋体" panose="02010600030101010101" pitchFamily="2" charset="-122"/>
              </a:rPr>
              <a:t>解法</a:t>
            </a:r>
            <a:endParaRPr lang="en-US" altLang="zh-CN" dirty="0">
              <a:latin typeface="MS PGothic" panose="020B0600070205080204" pitchFamily="34" charset="-128"/>
              <a:sym typeface="宋体" panose="02010600030101010101" pitchFamily="2" charset="-122"/>
            </a:endParaRPr>
          </a:p>
          <a:p>
            <a:r>
              <a:rPr lang="en-US" altLang="zh-CN" dirty="0">
                <a:latin typeface="MS PGothic" panose="020B0600070205080204" pitchFamily="34" charset="-128"/>
                <a:sym typeface="宋体" panose="02010600030101010101" pitchFamily="2" charset="-122"/>
              </a:rPr>
              <a:t>    </a:t>
            </a:r>
            <a:r>
              <a:rPr lang="zh-CN" altLang="en-US" dirty="0">
                <a:latin typeface="MS PGothic" panose="020B0600070205080204" pitchFamily="34" charset="-128"/>
                <a:sym typeface="宋体" panose="02010600030101010101" pitchFamily="2" charset="-122"/>
              </a:rPr>
              <a:t>非线性</a:t>
            </a:r>
            <a:r>
              <a:rPr lang="en-US" altLang="zh-CN" dirty="0">
                <a:latin typeface="MS PGothic" panose="020B0600070205080204" pitchFamily="34" charset="-128"/>
                <a:sym typeface="宋体" panose="02010600030101010101" pitchFamily="2" charset="-122"/>
              </a:rPr>
              <a:t>BA</a:t>
            </a:r>
            <a:r>
              <a:rPr lang="zh-CN" altLang="en-US" dirty="0">
                <a:latin typeface="MS PGothic" panose="020B0600070205080204" pitchFamily="34" charset="-128"/>
                <a:sym typeface="宋体" panose="02010600030101010101" pitchFamily="2" charset="-122"/>
              </a:rPr>
              <a:t>解法</a:t>
            </a:r>
            <a:endParaRPr lang="zh-CN" altLang="en-US" dirty="0"/>
          </a:p>
        </p:txBody>
      </p:sp>
      <p:pic>
        <p:nvPicPr>
          <p:cNvPr id="6" name="图片 5">
            <a:extLst>
              <a:ext uri="{FF2B5EF4-FFF2-40B4-BE49-F238E27FC236}">
                <a16:creationId xmlns:a16="http://schemas.microsoft.com/office/drawing/2014/main" id="{532E61E0-395E-49DD-9D92-265750763E3C}"/>
              </a:ext>
            </a:extLst>
          </p:cNvPr>
          <p:cNvPicPr>
            <a:picLocks noChangeAspect="1"/>
          </p:cNvPicPr>
          <p:nvPr/>
        </p:nvPicPr>
        <p:blipFill>
          <a:blip r:embed="rId5"/>
          <a:stretch>
            <a:fillRect/>
          </a:stretch>
        </p:blipFill>
        <p:spPr>
          <a:xfrm>
            <a:off x="5365045" y="2769327"/>
            <a:ext cx="3097036" cy="1761897"/>
          </a:xfrm>
          <a:prstGeom prst="rect">
            <a:avLst/>
          </a:prstGeom>
        </p:spPr>
      </p:pic>
      <p:pic>
        <p:nvPicPr>
          <p:cNvPr id="7" name="图片 6">
            <a:extLst>
              <a:ext uri="{FF2B5EF4-FFF2-40B4-BE49-F238E27FC236}">
                <a16:creationId xmlns:a16="http://schemas.microsoft.com/office/drawing/2014/main" id="{324D4B6D-3EA1-4136-A8A5-2B684AE74B98}"/>
              </a:ext>
            </a:extLst>
          </p:cNvPr>
          <p:cNvPicPr>
            <a:picLocks noChangeAspect="1"/>
          </p:cNvPicPr>
          <p:nvPr/>
        </p:nvPicPr>
        <p:blipFill>
          <a:blip r:embed="rId6"/>
          <a:stretch>
            <a:fillRect/>
          </a:stretch>
        </p:blipFill>
        <p:spPr>
          <a:xfrm>
            <a:off x="5351611" y="4976365"/>
            <a:ext cx="3596952" cy="1463167"/>
          </a:xfrm>
          <a:prstGeom prst="rect">
            <a:avLst/>
          </a:prstGeom>
        </p:spPr>
      </p:pic>
      <p:pic>
        <p:nvPicPr>
          <p:cNvPr id="8" name="图片 7">
            <a:extLst>
              <a:ext uri="{FF2B5EF4-FFF2-40B4-BE49-F238E27FC236}">
                <a16:creationId xmlns:a16="http://schemas.microsoft.com/office/drawing/2014/main" id="{21DF30CE-6244-4ACE-8B8B-0EBBB34F8D25}"/>
              </a:ext>
            </a:extLst>
          </p:cNvPr>
          <p:cNvPicPr>
            <a:picLocks noChangeAspect="1"/>
          </p:cNvPicPr>
          <p:nvPr/>
        </p:nvPicPr>
        <p:blipFill>
          <a:blip r:embed="rId7"/>
          <a:stretch>
            <a:fillRect/>
          </a:stretch>
        </p:blipFill>
        <p:spPr>
          <a:xfrm>
            <a:off x="3157425" y="3220476"/>
            <a:ext cx="1944793" cy="457240"/>
          </a:xfrm>
          <a:prstGeom prst="rect">
            <a:avLst/>
          </a:prstGeom>
        </p:spPr>
      </p:pic>
      <p:pic>
        <p:nvPicPr>
          <p:cNvPr id="9" name="图片 8">
            <a:extLst>
              <a:ext uri="{FF2B5EF4-FFF2-40B4-BE49-F238E27FC236}">
                <a16:creationId xmlns:a16="http://schemas.microsoft.com/office/drawing/2014/main" id="{ED78EC06-459D-4BE5-ABB0-909DD364021E}"/>
              </a:ext>
            </a:extLst>
          </p:cNvPr>
          <p:cNvPicPr>
            <a:picLocks noChangeAspect="1"/>
          </p:cNvPicPr>
          <p:nvPr/>
        </p:nvPicPr>
        <p:blipFill>
          <a:blip r:embed="rId8"/>
          <a:stretch>
            <a:fillRect/>
          </a:stretch>
        </p:blipFill>
        <p:spPr>
          <a:xfrm>
            <a:off x="2908300" y="5433604"/>
            <a:ext cx="2091109" cy="548688"/>
          </a:xfrm>
          <a:prstGeom prst="rect">
            <a:avLst/>
          </a:prstGeom>
        </p:spPr>
      </p:pic>
    </p:spTree>
    <p:extLst>
      <p:ext uri="{BB962C8B-B14F-4D97-AF65-F5344CB8AC3E}">
        <p14:creationId xmlns:p14="http://schemas.microsoft.com/office/powerpoint/2010/main" val="33073492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文本框 11265">
            <a:extLst>
              <a:ext uri="{FF2B5EF4-FFF2-40B4-BE49-F238E27FC236}">
                <a16:creationId xmlns:a16="http://schemas.microsoft.com/office/drawing/2014/main" id="{22C775BD-3715-4BAD-9600-D8713CFBE896}"/>
              </a:ext>
            </a:extLst>
          </p:cNvPr>
          <p:cNvSpPr txBox="1">
            <a:spLocks noChangeArrowheads="1"/>
          </p:cNvSpPr>
          <p:nvPr/>
        </p:nvSpPr>
        <p:spPr bwMode="auto">
          <a:xfrm>
            <a:off x="436563" y="777875"/>
            <a:ext cx="247173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a:solidFill>
                  <a:schemeClr val="accent2"/>
                </a:solidFill>
                <a:latin typeface="MS PGothic" panose="020B0600070205080204" pitchFamily="34" charset="-128"/>
                <a:sym typeface="宋体" panose="02010600030101010101" pitchFamily="2" charset="-122"/>
              </a:rPr>
              <a:t>5. </a:t>
            </a:r>
            <a:r>
              <a:rPr lang="zh-CN" altLang="en-US" sz="2000">
                <a:solidFill>
                  <a:schemeClr val="accent2"/>
                </a:solidFill>
                <a:latin typeface="MS PGothic" panose="020B0600070205080204" pitchFamily="34" charset="-128"/>
                <a:sym typeface="宋体" panose="02010600030101010101" pitchFamily="2" charset="-122"/>
              </a:rPr>
              <a:t>增量式的运动估计</a:t>
            </a:r>
          </a:p>
        </p:txBody>
      </p:sp>
      <p:sp>
        <p:nvSpPr>
          <p:cNvPr id="55313" name="Rectangle 2">
            <a:extLst>
              <a:ext uri="{FF2B5EF4-FFF2-40B4-BE49-F238E27FC236}">
                <a16:creationId xmlns:a16="http://schemas.microsoft.com/office/drawing/2014/main" id="{1CE66957-42F2-4809-9319-275CC08CD3EF}"/>
              </a:ext>
            </a:extLst>
          </p:cNvPr>
          <p:cNvSpPr>
            <a:spLocks noGrp="1" noChangeArrowheads="1"/>
          </p:cNvSpPr>
          <p:nvPr>
            <p:ph type="title"/>
          </p:nvPr>
        </p:nvSpPr>
        <p:spPr>
          <a:xfrm>
            <a:off x="315913" y="1270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5314" name="Picture 12" descr="underline_base">
            <a:extLst>
              <a:ext uri="{FF2B5EF4-FFF2-40B4-BE49-F238E27FC236}">
                <a16:creationId xmlns:a16="http://schemas.microsoft.com/office/drawing/2014/main" id="{2B28AFCE-E70A-4A56-88C4-DAFAFD6FADE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744538"/>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07A5A78E-759A-4257-A918-B9854C38777C}"/>
              </a:ext>
            </a:extLst>
          </p:cNvPr>
          <p:cNvSpPr/>
          <p:nvPr/>
        </p:nvSpPr>
        <p:spPr>
          <a:xfrm>
            <a:off x="739322" y="1173163"/>
            <a:ext cx="1866217" cy="461665"/>
          </a:xfrm>
          <a:prstGeom prst="rect">
            <a:avLst/>
          </a:prstGeom>
        </p:spPr>
        <p:txBody>
          <a:bodyPr wrap="none">
            <a:spAutoFit/>
          </a:bodyPr>
          <a:lstStyle/>
          <a:p>
            <a:r>
              <a:rPr lang="en-US" altLang="zh-CN" dirty="0">
                <a:latin typeface="MS PGothic" panose="020B0600070205080204" pitchFamily="34" charset="-128"/>
                <a:sym typeface="宋体" panose="02010600030101010101" pitchFamily="2" charset="-122"/>
              </a:rPr>
              <a:t>3D-2D  PnP </a:t>
            </a:r>
            <a:endParaRPr lang="zh-CN" altLang="en-US" dirty="0"/>
          </a:p>
        </p:txBody>
      </p:sp>
      <p:sp>
        <p:nvSpPr>
          <p:cNvPr id="3" name="矩形 2">
            <a:extLst>
              <a:ext uri="{FF2B5EF4-FFF2-40B4-BE49-F238E27FC236}">
                <a16:creationId xmlns:a16="http://schemas.microsoft.com/office/drawing/2014/main" id="{8E3C41D0-5777-4308-A3B4-F1D509534A33}"/>
              </a:ext>
            </a:extLst>
          </p:cNvPr>
          <p:cNvSpPr/>
          <p:nvPr/>
        </p:nvSpPr>
        <p:spPr>
          <a:xfrm>
            <a:off x="739322" y="1670051"/>
            <a:ext cx="7982647" cy="830997"/>
          </a:xfrm>
          <a:prstGeom prst="rect">
            <a:avLst/>
          </a:prstGeom>
        </p:spPr>
        <p:txBody>
          <a:bodyPr wrap="square">
            <a:spAutoFit/>
          </a:bodyPr>
          <a:lstStyle/>
          <a:p>
            <a:r>
              <a:rPr lang="zh-CN" altLang="en-US" dirty="0"/>
              <a:t>已知</a:t>
            </a:r>
            <a:r>
              <a:rPr lang="en-US" altLang="zh-CN" dirty="0"/>
              <a:t>3D</a:t>
            </a:r>
            <a:r>
              <a:rPr lang="zh-CN" altLang="en-US" dirty="0"/>
              <a:t>点的空间位置和相机上的投影点，求相机的旋转和平移（外 参） </a:t>
            </a:r>
          </a:p>
        </p:txBody>
      </p:sp>
      <p:sp>
        <p:nvSpPr>
          <p:cNvPr id="4" name="矩形 3">
            <a:extLst>
              <a:ext uri="{FF2B5EF4-FFF2-40B4-BE49-F238E27FC236}">
                <a16:creationId xmlns:a16="http://schemas.microsoft.com/office/drawing/2014/main" id="{158BB19A-449C-4B3D-BDFD-5D0B3A6C1BCE}"/>
              </a:ext>
            </a:extLst>
          </p:cNvPr>
          <p:cNvSpPr/>
          <p:nvPr/>
        </p:nvSpPr>
        <p:spPr>
          <a:xfrm>
            <a:off x="739322" y="2536271"/>
            <a:ext cx="4572000" cy="461665"/>
          </a:xfrm>
          <a:prstGeom prst="rect">
            <a:avLst/>
          </a:prstGeom>
        </p:spPr>
        <p:txBody>
          <a:bodyPr>
            <a:spAutoFit/>
          </a:bodyPr>
          <a:lstStyle/>
          <a:p>
            <a:r>
              <a:rPr lang="en-US" altLang="zh-CN" dirty="0"/>
              <a:t>DLT</a:t>
            </a:r>
            <a:r>
              <a:rPr lang="zh-CN" altLang="en-US" dirty="0"/>
              <a:t>直接线性解法</a:t>
            </a:r>
          </a:p>
        </p:txBody>
      </p:sp>
      <p:pic>
        <p:nvPicPr>
          <p:cNvPr id="7" name="图片 6">
            <a:extLst>
              <a:ext uri="{FF2B5EF4-FFF2-40B4-BE49-F238E27FC236}">
                <a16:creationId xmlns:a16="http://schemas.microsoft.com/office/drawing/2014/main" id="{B0D4DDC1-6E83-4B78-A35F-ED325C4FAFD8}"/>
              </a:ext>
            </a:extLst>
          </p:cNvPr>
          <p:cNvPicPr>
            <a:picLocks noChangeAspect="1"/>
          </p:cNvPicPr>
          <p:nvPr/>
        </p:nvPicPr>
        <p:blipFill>
          <a:blip r:embed="rId4"/>
          <a:stretch>
            <a:fillRect/>
          </a:stretch>
        </p:blipFill>
        <p:spPr>
          <a:xfrm>
            <a:off x="996521" y="3171887"/>
            <a:ext cx="3734124" cy="2941575"/>
          </a:xfrm>
          <a:prstGeom prst="rect">
            <a:avLst/>
          </a:prstGeom>
        </p:spPr>
      </p:pic>
      <p:pic>
        <p:nvPicPr>
          <p:cNvPr id="8" name="图片 7">
            <a:extLst>
              <a:ext uri="{FF2B5EF4-FFF2-40B4-BE49-F238E27FC236}">
                <a16:creationId xmlns:a16="http://schemas.microsoft.com/office/drawing/2014/main" id="{BFBA0D34-F0B2-475A-AC11-0410E39F91BB}"/>
              </a:ext>
            </a:extLst>
          </p:cNvPr>
          <p:cNvPicPr>
            <a:picLocks noChangeAspect="1"/>
          </p:cNvPicPr>
          <p:nvPr/>
        </p:nvPicPr>
        <p:blipFill>
          <a:blip r:embed="rId5"/>
          <a:stretch>
            <a:fillRect/>
          </a:stretch>
        </p:blipFill>
        <p:spPr>
          <a:xfrm>
            <a:off x="5073849" y="3171887"/>
            <a:ext cx="3139712" cy="830652"/>
          </a:xfrm>
          <a:prstGeom prst="rect">
            <a:avLst/>
          </a:prstGeom>
        </p:spPr>
      </p:pic>
      <p:pic>
        <p:nvPicPr>
          <p:cNvPr id="10" name="图片 9">
            <a:extLst>
              <a:ext uri="{FF2B5EF4-FFF2-40B4-BE49-F238E27FC236}">
                <a16:creationId xmlns:a16="http://schemas.microsoft.com/office/drawing/2014/main" id="{DB09026D-A935-47C4-B77A-7285964640E2}"/>
              </a:ext>
            </a:extLst>
          </p:cNvPr>
          <p:cNvPicPr>
            <a:picLocks noChangeAspect="1"/>
          </p:cNvPicPr>
          <p:nvPr/>
        </p:nvPicPr>
        <p:blipFill>
          <a:blip r:embed="rId6"/>
          <a:stretch>
            <a:fillRect/>
          </a:stretch>
        </p:blipFill>
        <p:spPr>
          <a:xfrm>
            <a:off x="5073849" y="4035196"/>
            <a:ext cx="2217612" cy="320068"/>
          </a:xfrm>
          <a:prstGeom prst="rect">
            <a:avLst/>
          </a:prstGeom>
        </p:spPr>
      </p:pic>
      <p:pic>
        <p:nvPicPr>
          <p:cNvPr id="11" name="图片 10">
            <a:extLst>
              <a:ext uri="{FF2B5EF4-FFF2-40B4-BE49-F238E27FC236}">
                <a16:creationId xmlns:a16="http://schemas.microsoft.com/office/drawing/2014/main" id="{3A46B76F-8B18-405C-BE12-640264FB5C62}"/>
              </a:ext>
            </a:extLst>
          </p:cNvPr>
          <p:cNvPicPr>
            <a:picLocks noChangeAspect="1"/>
          </p:cNvPicPr>
          <p:nvPr/>
        </p:nvPicPr>
        <p:blipFill>
          <a:blip r:embed="rId7"/>
          <a:stretch>
            <a:fillRect/>
          </a:stretch>
        </p:blipFill>
        <p:spPr>
          <a:xfrm>
            <a:off x="5240375" y="4576496"/>
            <a:ext cx="2973186" cy="710980"/>
          </a:xfrm>
          <a:prstGeom prst="rect">
            <a:avLst/>
          </a:prstGeom>
        </p:spPr>
      </p:pic>
      <p:pic>
        <p:nvPicPr>
          <p:cNvPr id="12" name="图片 11">
            <a:extLst>
              <a:ext uri="{FF2B5EF4-FFF2-40B4-BE49-F238E27FC236}">
                <a16:creationId xmlns:a16="http://schemas.microsoft.com/office/drawing/2014/main" id="{8ADCA743-45B4-4D7E-BF4F-9F3792BDD733}"/>
              </a:ext>
            </a:extLst>
          </p:cNvPr>
          <p:cNvPicPr>
            <a:picLocks noChangeAspect="1"/>
          </p:cNvPicPr>
          <p:nvPr/>
        </p:nvPicPr>
        <p:blipFill>
          <a:blip r:embed="rId8"/>
          <a:stretch>
            <a:fillRect/>
          </a:stretch>
        </p:blipFill>
        <p:spPr>
          <a:xfrm>
            <a:off x="5311322" y="5419435"/>
            <a:ext cx="2927191" cy="619624"/>
          </a:xfrm>
          <a:prstGeom prst="rect">
            <a:avLst/>
          </a:prstGeom>
        </p:spPr>
      </p:pic>
    </p:spTree>
    <p:extLst>
      <p:ext uri="{BB962C8B-B14F-4D97-AF65-F5344CB8AC3E}">
        <p14:creationId xmlns:p14="http://schemas.microsoft.com/office/powerpoint/2010/main" val="2957504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D818B1F-9A06-41BF-9E4E-39DC37198892}"/>
              </a:ext>
            </a:extLst>
          </p:cNvPr>
          <p:cNvSpPr>
            <a:spLocks noGrp="1" noChangeArrowheads="1"/>
          </p:cNvSpPr>
          <p:nvPr>
            <p:ph type="title" idx="4294967295"/>
          </p:nvPr>
        </p:nvSpPr>
        <p:spPr>
          <a:xfrm>
            <a:off x="457200" y="241300"/>
            <a:ext cx="7772400" cy="1143000"/>
          </a:xfrm>
          <a:solidFill>
            <a:srgbClr val="FFFFFF"/>
          </a:solidFill>
        </p:spPr>
        <p:txBody>
          <a:bodyPr/>
          <a:lstStyle/>
          <a:p>
            <a:pPr eaLnBrk="1" hangingPunct="1"/>
            <a:r>
              <a:rPr lang="zh-CN" altLang="en-US" dirty="0"/>
              <a:t>第四章  立体视觉系统</a:t>
            </a:r>
            <a:endParaRPr lang="en-US" altLang="zh-CN" dirty="0"/>
          </a:p>
        </p:txBody>
      </p:sp>
      <p:sp>
        <p:nvSpPr>
          <p:cNvPr id="32771" name="Rectangle 3">
            <a:extLst>
              <a:ext uri="{FF2B5EF4-FFF2-40B4-BE49-F238E27FC236}">
                <a16:creationId xmlns:a16="http://schemas.microsoft.com/office/drawing/2014/main" id="{1B2F478D-75D5-4A15-8AB2-08FBADA1D344}"/>
              </a:ext>
            </a:extLst>
          </p:cNvPr>
          <p:cNvSpPr>
            <a:spLocks noGrp="1" noChangeArrowheads="1"/>
          </p:cNvSpPr>
          <p:nvPr>
            <p:ph type="body" sz="half" idx="4294967295"/>
          </p:nvPr>
        </p:nvSpPr>
        <p:spPr>
          <a:xfrm>
            <a:off x="288925" y="1290638"/>
            <a:ext cx="3762375" cy="2833363"/>
          </a:xfrm>
          <a:solidFill>
            <a:srgbClr val="FFFFFF"/>
          </a:solidFill>
        </p:spPr>
        <p:txBody>
          <a:bodyPr/>
          <a:lstStyle/>
          <a:p>
            <a:pPr eaLnBrk="1" hangingPunct="1">
              <a:lnSpc>
                <a:spcPct val="90000"/>
              </a:lnSpc>
              <a:buFont typeface="Wingdings" panose="05000000000000000000" pitchFamily="2" charset="2"/>
              <a:buNone/>
            </a:pPr>
            <a:r>
              <a:rPr lang="zh-CN" altLang="en-US" i="1" dirty="0">
                <a:solidFill>
                  <a:srgbClr val="CC0000"/>
                </a:solidFill>
              </a:rPr>
              <a:t>目标:</a:t>
            </a:r>
            <a:r>
              <a:rPr lang="zh-CN" altLang="en-US" dirty="0"/>
              <a:t> </a:t>
            </a:r>
          </a:p>
          <a:p>
            <a:pPr eaLnBrk="1" hangingPunct="1">
              <a:lnSpc>
                <a:spcPct val="90000"/>
              </a:lnSpc>
            </a:pPr>
            <a:r>
              <a:rPr lang="zh-CN" altLang="en-US" dirty="0">
                <a:latin typeface="宋体" panose="02010600030101010101" pitchFamily="2" charset="-122"/>
                <a:ea typeface="宋体" panose="02010600030101010101" pitchFamily="2" charset="-122"/>
              </a:rPr>
              <a:t>掌握常见立体视觉系统的基本原理，点云图拼接实践</a:t>
            </a:r>
          </a:p>
          <a:p>
            <a:pPr eaLnBrk="1" hangingPunct="1">
              <a:lnSpc>
                <a:spcPct val="90000"/>
              </a:lnSpc>
            </a:pPr>
            <a:r>
              <a:rPr lang="zh-CN" altLang="en-US" dirty="0">
                <a:latin typeface="宋体" panose="02010600030101010101" pitchFamily="2" charset="-122"/>
                <a:ea typeface="宋体" panose="02010600030101010101" pitchFamily="2" charset="-122"/>
              </a:rPr>
              <a:t>了解同时定位与地图构建</a:t>
            </a:r>
            <a:r>
              <a:rPr lang="en-US" altLang="zh-CN" dirty="0">
                <a:latin typeface="宋体" panose="02010600030101010101" pitchFamily="2" charset="-122"/>
                <a:ea typeface="宋体" panose="02010600030101010101" pitchFamily="2" charset="-122"/>
              </a:rPr>
              <a:t>SLAM</a:t>
            </a:r>
            <a:r>
              <a:rPr lang="zh-CN" altLang="en-US" dirty="0">
                <a:latin typeface="宋体" panose="02010600030101010101" pitchFamily="2" charset="-122"/>
                <a:ea typeface="宋体" panose="02010600030101010101" pitchFamily="2" charset="-122"/>
              </a:rPr>
              <a:t>原理</a:t>
            </a:r>
          </a:p>
        </p:txBody>
      </p:sp>
      <p:sp>
        <p:nvSpPr>
          <p:cNvPr id="32772" name="Rectangle 4">
            <a:extLst>
              <a:ext uri="{FF2B5EF4-FFF2-40B4-BE49-F238E27FC236}">
                <a16:creationId xmlns:a16="http://schemas.microsoft.com/office/drawing/2014/main" id="{E8A47DCF-A821-4FF0-A0FC-D22641F8EC85}"/>
              </a:ext>
            </a:extLst>
          </p:cNvPr>
          <p:cNvSpPr>
            <a:spLocks noGrp="1" noChangeArrowheads="1"/>
          </p:cNvSpPr>
          <p:nvPr>
            <p:ph type="body" sz="half" idx="4294967295"/>
          </p:nvPr>
        </p:nvSpPr>
        <p:spPr>
          <a:xfrm>
            <a:off x="4248150" y="1241425"/>
            <a:ext cx="4700588" cy="5245100"/>
          </a:xfrm>
          <a:solidFill>
            <a:srgbClr val="FFFFFF"/>
          </a:solidFill>
        </p:spPr>
        <p:txBody>
          <a:bodyPr/>
          <a:lstStyle/>
          <a:p>
            <a:pPr eaLnBrk="1" hangingPunct="1">
              <a:buFont typeface="Wingdings" panose="05000000000000000000" pitchFamily="2" charset="2"/>
              <a:buNone/>
            </a:pPr>
            <a:r>
              <a:rPr lang="zh-CN" altLang="en-US" dirty="0">
                <a:solidFill>
                  <a:srgbClr val="CC0000"/>
                </a:solidFill>
              </a:rPr>
              <a:t>目录:</a:t>
            </a:r>
          </a:p>
          <a:p>
            <a:pPr eaLnBrk="1" hangingPunct="1">
              <a:buSzPct val="75000"/>
            </a:pPr>
            <a:r>
              <a:rPr lang="zh-CN" altLang="en-US" sz="2400" dirty="0">
                <a:latin typeface="宋体" panose="02010600030101010101" pitchFamily="2" charset="-122"/>
                <a:ea typeface="宋体" panose="02010600030101010101" pitchFamily="2" charset="-122"/>
              </a:rPr>
              <a:t>相机模型</a:t>
            </a:r>
            <a:endParaRPr lang="en-US" altLang="zh-CN" sz="2400" dirty="0">
              <a:latin typeface="宋体" panose="02010600030101010101" pitchFamily="2" charset="-122"/>
              <a:ea typeface="宋体" panose="02010600030101010101" pitchFamily="2" charset="-122"/>
            </a:endParaRPr>
          </a:p>
          <a:p>
            <a:pPr marL="0" indent="0" eaLnBrk="1" hangingPunct="1">
              <a:buSzPct val="75000"/>
              <a:buNone/>
            </a:pPr>
            <a:r>
              <a:rPr lang="zh-CN" altLang="en-US" sz="24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双目相机模型</a:t>
            </a:r>
            <a:endParaRPr lang="en-US" altLang="zh-CN" sz="2000" dirty="0">
              <a:latin typeface="宋体" panose="02010600030101010101" pitchFamily="2" charset="-122"/>
              <a:ea typeface="宋体" panose="02010600030101010101" pitchFamily="2" charset="-122"/>
            </a:endParaRPr>
          </a:p>
          <a:p>
            <a:pPr marL="0" indent="0" eaLnBrk="1" hangingPunct="1">
              <a:buSzPct val="75000"/>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深度相机模型</a:t>
            </a:r>
            <a:endParaRPr lang="en-US" altLang="zh-CN" sz="20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特征点法视觉里程计</a:t>
            </a:r>
            <a:endParaRPr lang="en-US" altLang="zh-CN" sz="2400" dirty="0">
              <a:latin typeface="宋体" panose="02010600030101010101" pitchFamily="2" charset="-122"/>
              <a:ea typeface="宋体" panose="02010600030101010101" pitchFamily="2" charset="-122"/>
            </a:endParaRPr>
          </a:p>
          <a:p>
            <a:pPr marL="0" indent="0" eaLnBrk="1" hangingPunct="1">
              <a:buSzPct val="75000"/>
              <a:buNone/>
            </a:pPr>
            <a:r>
              <a:rPr lang="zh-CN" altLang="en-US" sz="24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特征点提取</a:t>
            </a:r>
            <a:endParaRPr lang="en-US" altLang="zh-CN" sz="2000" dirty="0">
              <a:latin typeface="宋体" panose="02010600030101010101" pitchFamily="2" charset="-122"/>
              <a:ea typeface="宋体" panose="02010600030101010101" pitchFamily="2" charset="-122"/>
            </a:endParaRPr>
          </a:p>
          <a:p>
            <a:pPr eaLnBrk="1" hangingPunct="1">
              <a:buSzPct val="75000"/>
              <a:buFont typeface="Wingdings" panose="05000000000000000000" pitchFamily="2" charset="2"/>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特征点比对</a:t>
            </a:r>
            <a:endParaRPr lang="en-US" altLang="zh-CN" sz="2000" dirty="0">
              <a:latin typeface="宋体" panose="02010600030101010101" pitchFamily="2" charset="-122"/>
              <a:ea typeface="宋体" panose="02010600030101010101" pitchFamily="2" charset="-122"/>
            </a:endParaRPr>
          </a:p>
          <a:p>
            <a:pPr eaLnBrk="1" hangingPunct="1">
              <a:buSzPct val="75000"/>
              <a:buFont typeface="Wingdings" panose="05000000000000000000" pitchFamily="2" charset="2"/>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对极几何</a:t>
            </a:r>
            <a:endParaRPr lang="en-US" altLang="zh-CN" sz="2000" dirty="0">
              <a:latin typeface="宋体" panose="02010600030101010101" pitchFamily="2" charset="-122"/>
              <a:ea typeface="宋体" panose="02010600030101010101" pitchFamily="2" charset="-122"/>
            </a:endParaRPr>
          </a:p>
          <a:p>
            <a:pPr eaLnBrk="1" hangingPunct="1">
              <a:buSzPct val="75000"/>
              <a:buFont typeface="Wingdings" panose="05000000000000000000" pitchFamily="2" charset="2"/>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三角化与深度估计</a:t>
            </a:r>
            <a:endParaRPr lang="en-US" altLang="zh-CN" sz="2000" dirty="0">
              <a:latin typeface="宋体" panose="02010600030101010101" pitchFamily="2" charset="-122"/>
              <a:ea typeface="宋体" panose="02010600030101010101" pitchFamily="2" charset="-122"/>
            </a:endParaRPr>
          </a:p>
          <a:p>
            <a:pPr lvl="0" eaLnBrk="1" hangingPunct="1">
              <a:buSzPct val="75000"/>
            </a:pPr>
            <a:r>
              <a:rPr lang="zh-CN" altLang="en-US" sz="2400" dirty="0">
                <a:solidFill>
                  <a:srgbClr val="000000"/>
                </a:solidFill>
                <a:latin typeface="宋体" panose="02010600030101010101" pitchFamily="2" charset="-122"/>
                <a:ea typeface="宋体" panose="02010600030101010101" pitchFamily="2" charset="-122"/>
              </a:rPr>
              <a:t>光流法视觉里程计</a:t>
            </a:r>
            <a:endParaRPr lang="en-US" altLang="zh-CN" sz="20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直接法视觉里程计</a:t>
            </a:r>
            <a:endParaRPr lang="en-US" altLang="zh-CN" sz="24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编程实践</a:t>
            </a:r>
            <a:endParaRPr lang="en-US" altLang="zh-CN" sz="2400" dirty="0">
              <a:latin typeface="宋体" panose="02010600030101010101" pitchFamily="2" charset="-122"/>
              <a:ea typeface="宋体" panose="02010600030101010101" pitchFamily="2" charset="-122"/>
            </a:endParaRPr>
          </a:p>
          <a:p>
            <a:pPr marL="0" indent="0" eaLnBrk="1" hangingPunct="1">
              <a:buNone/>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点云拼接</a:t>
            </a:r>
            <a:endParaRPr lang="en-US" altLang="zh-CN" sz="2000" dirty="0">
              <a:latin typeface="宋体" panose="02010600030101010101" pitchFamily="2" charset="-122"/>
              <a:ea typeface="宋体" panose="02010600030101010101" pitchFamily="2" charset="-122"/>
            </a:endParaRPr>
          </a:p>
          <a:p>
            <a:pPr marL="0" indent="0" eaLnBrk="1" hangingPunct="1">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视觉距离估计</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标定与测量</a:t>
            </a:r>
          </a:p>
        </p:txBody>
      </p:sp>
      <p:pic>
        <p:nvPicPr>
          <p:cNvPr id="32773" name="Picture 12" descr="underline_base">
            <a:extLst>
              <a:ext uri="{FF2B5EF4-FFF2-40B4-BE49-F238E27FC236}">
                <a16:creationId xmlns:a16="http://schemas.microsoft.com/office/drawing/2014/main" id="{CAD4397E-0BBE-49E9-ABFD-5D605052C8A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030288"/>
            <a:ext cx="73596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C379B244-5CDF-438E-A9E7-2FCB07BF29E6}"/>
              </a:ext>
            </a:extLst>
          </p:cNvPr>
          <p:cNvPicPr>
            <a:picLocks noChangeAspect="1"/>
          </p:cNvPicPr>
          <p:nvPr/>
        </p:nvPicPr>
        <p:blipFill>
          <a:blip r:embed="rId4"/>
          <a:stretch>
            <a:fillRect/>
          </a:stretch>
        </p:blipFill>
        <p:spPr>
          <a:xfrm>
            <a:off x="2334891" y="4124000"/>
            <a:ext cx="1716409" cy="2452770"/>
          </a:xfrm>
          <a:prstGeom prst="rect">
            <a:avLst/>
          </a:prstGeom>
        </p:spPr>
      </p:pic>
      <p:pic>
        <p:nvPicPr>
          <p:cNvPr id="3" name="图片 2">
            <a:extLst>
              <a:ext uri="{FF2B5EF4-FFF2-40B4-BE49-F238E27FC236}">
                <a16:creationId xmlns:a16="http://schemas.microsoft.com/office/drawing/2014/main" id="{9D32C8F5-C7B2-466D-8461-804B0C638286}"/>
              </a:ext>
            </a:extLst>
          </p:cNvPr>
          <p:cNvPicPr>
            <a:picLocks noChangeAspect="1"/>
          </p:cNvPicPr>
          <p:nvPr/>
        </p:nvPicPr>
        <p:blipFill>
          <a:blip r:embed="rId5"/>
          <a:stretch>
            <a:fillRect/>
          </a:stretch>
        </p:blipFill>
        <p:spPr>
          <a:xfrm>
            <a:off x="457200" y="3983386"/>
            <a:ext cx="1831215" cy="2733999"/>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0C16AC42-E7B3-4E0A-967D-2F3ABCBD7E75}"/>
              </a:ext>
            </a:extLst>
          </p:cNvPr>
          <p:cNvPicPr>
            <a:picLocks noChangeAspect="1"/>
          </p:cNvPicPr>
          <p:nvPr/>
        </p:nvPicPr>
        <p:blipFill>
          <a:blip r:embed="rId3"/>
          <a:stretch>
            <a:fillRect/>
          </a:stretch>
        </p:blipFill>
        <p:spPr>
          <a:xfrm>
            <a:off x="3236947" y="3532304"/>
            <a:ext cx="5379055" cy="2581158"/>
          </a:xfrm>
          <a:prstGeom prst="rect">
            <a:avLst/>
          </a:prstGeom>
        </p:spPr>
      </p:pic>
      <p:sp>
        <p:nvSpPr>
          <p:cNvPr id="55298" name="文本框 11265">
            <a:extLst>
              <a:ext uri="{FF2B5EF4-FFF2-40B4-BE49-F238E27FC236}">
                <a16:creationId xmlns:a16="http://schemas.microsoft.com/office/drawing/2014/main" id="{22C775BD-3715-4BAD-9600-D8713CFBE896}"/>
              </a:ext>
            </a:extLst>
          </p:cNvPr>
          <p:cNvSpPr txBox="1">
            <a:spLocks noChangeArrowheads="1"/>
          </p:cNvSpPr>
          <p:nvPr/>
        </p:nvSpPr>
        <p:spPr bwMode="auto">
          <a:xfrm>
            <a:off x="436563" y="777875"/>
            <a:ext cx="247173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a:solidFill>
                  <a:schemeClr val="accent2"/>
                </a:solidFill>
                <a:latin typeface="MS PGothic" panose="020B0600070205080204" pitchFamily="34" charset="-128"/>
                <a:sym typeface="宋体" panose="02010600030101010101" pitchFamily="2" charset="-122"/>
              </a:rPr>
              <a:t>5. </a:t>
            </a:r>
            <a:r>
              <a:rPr lang="zh-CN" altLang="en-US" sz="2000">
                <a:solidFill>
                  <a:schemeClr val="accent2"/>
                </a:solidFill>
                <a:latin typeface="MS PGothic" panose="020B0600070205080204" pitchFamily="34" charset="-128"/>
                <a:sym typeface="宋体" panose="02010600030101010101" pitchFamily="2" charset="-122"/>
              </a:rPr>
              <a:t>增量式的运动估计</a:t>
            </a:r>
          </a:p>
        </p:txBody>
      </p:sp>
      <p:sp>
        <p:nvSpPr>
          <p:cNvPr id="55313" name="Rectangle 2">
            <a:extLst>
              <a:ext uri="{FF2B5EF4-FFF2-40B4-BE49-F238E27FC236}">
                <a16:creationId xmlns:a16="http://schemas.microsoft.com/office/drawing/2014/main" id="{1CE66957-42F2-4809-9319-275CC08CD3EF}"/>
              </a:ext>
            </a:extLst>
          </p:cNvPr>
          <p:cNvSpPr>
            <a:spLocks noGrp="1" noChangeArrowheads="1"/>
          </p:cNvSpPr>
          <p:nvPr>
            <p:ph type="title"/>
          </p:nvPr>
        </p:nvSpPr>
        <p:spPr>
          <a:xfrm>
            <a:off x="315913" y="1270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5314" name="Picture 12" descr="underline_base">
            <a:extLst>
              <a:ext uri="{FF2B5EF4-FFF2-40B4-BE49-F238E27FC236}">
                <a16:creationId xmlns:a16="http://schemas.microsoft.com/office/drawing/2014/main" id="{2B28AFCE-E70A-4A56-88C4-DAFAFD6FADE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113" y="744538"/>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07A5A78E-759A-4257-A918-B9854C38777C}"/>
              </a:ext>
            </a:extLst>
          </p:cNvPr>
          <p:cNvSpPr/>
          <p:nvPr/>
        </p:nvSpPr>
        <p:spPr>
          <a:xfrm>
            <a:off x="739322" y="1173163"/>
            <a:ext cx="1866217" cy="461665"/>
          </a:xfrm>
          <a:prstGeom prst="rect">
            <a:avLst/>
          </a:prstGeom>
        </p:spPr>
        <p:txBody>
          <a:bodyPr wrap="none">
            <a:spAutoFit/>
          </a:bodyPr>
          <a:lstStyle/>
          <a:p>
            <a:r>
              <a:rPr lang="en-US" altLang="zh-CN" dirty="0">
                <a:latin typeface="MS PGothic" panose="020B0600070205080204" pitchFamily="34" charset="-128"/>
                <a:sym typeface="宋体" panose="02010600030101010101" pitchFamily="2" charset="-122"/>
              </a:rPr>
              <a:t>3D-2D  PnP </a:t>
            </a:r>
            <a:endParaRPr lang="zh-CN" altLang="en-US" dirty="0"/>
          </a:p>
        </p:txBody>
      </p:sp>
      <p:sp>
        <p:nvSpPr>
          <p:cNvPr id="4" name="矩形 3">
            <a:extLst>
              <a:ext uri="{FF2B5EF4-FFF2-40B4-BE49-F238E27FC236}">
                <a16:creationId xmlns:a16="http://schemas.microsoft.com/office/drawing/2014/main" id="{158BB19A-449C-4B3D-BDFD-5D0B3A6C1BCE}"/>
              </a:ext>
            </a:extLst>
          </p:cNvPr>
          <p:cNvSpPr/>
          <p:nvPr/>
        </p:nvSpPr>
        <p:spPr>
          <a:xfrm>
            <a:off x="739322" y="1681163"/>
            <a:ext cx="4572000" cy="461665"/>
          </a:xfrm>
          <a:prstGeom prst="rect">
            <a:avLst/>
          </a:prstGeom>
        </p:spPr>
        <p:txBody>
          <a:bodyPr>
            <a:spAutoFit/>
          </a:bodyPr>
          <a:lstStyle/>
          <a:p>
            <a:r>
              <a:rPr lang="en-US" altLang="zh-CN" dirty="0"/>
              <a:t>DLT</a:t>
            </a:r>
            <a:r>
              <a:rPr lang="zh-CN" altLang="en-US" dirty="0"/>
              <a:t>直接线性解法</a:t>
            </a:r>
          </a:p>
        </p:txBody>
      </p:sp>
      <p:pic>
        <p:nvPicPr>
          <p:cNvPr id="5" name="图片 4">
            <a:extLst>
              <a:ext uri="{FF2B5EF4-FFF2-40B4-BE49-F238E27FC236}">
                <a16:creationId xmlns:a16="http://schemas.microsoft.com/office/drawing/2014/main" id="{291B932B-6258-4F99-9978-818BD41279FE}"/>
              </a:ext>
            </a:extLst>
          </p:cNvPr>
          <p:cNvPicPr>
            <a:picLocks noChangeAspect="1"/>
          </p:cNvPicPr>
          <p:nvPr/>
        </p:nvPicPr>
        <p:blipFill>
          <a:blip r:embed="rId5"/>
          <a:stretch>
            <a:fillRect/>
          </a:stretch>
        </p:blipFill>
        <p:spPr>
          <a:xfrm>
            <a:off x="799315" y="2725381"/>
            <a:ext cx="6114248" cy="461665"/>
          </a:xfrm>
          <a:prstGeom prst="rect">
            <a:avLst/>
          </a:prstGeom>
        </p:spPr>
      </p:pic>
      <p:pic>
        <p:nvPicPr>
          <p:cNvPr id="6" name="图片 5">
            <a:extLst>
              <a:ext uri="{FF2B5EF4-FFF2-40B4-BE49-F238E27FC236}">
                <a16:creationId xmlns:a16="http://schemas.microsoft.com/office/drawing/2014/main" id="{45D4D8AA-9DDE-4EBF-B28B-855218610ACB}"/>
              </a:ext>
            </a:extLst>
          </p:cNvPr>
          <p:cNvPicPr>
            <a:picLocks noChangeAspect="1"/>
          </p:cNvPicPr>
          <p:nvPr/>
        </p:nvPicPr>
        <p:blipFill>
          <a:blip r:embed="rId6"/>
          <a:stretch>
            <a:fillRect/>
          </a:stretch>
        </p:blipFill>
        <p:spPr>
          <a:xfrm>
            <a:off x="3750740" y="1062399"/>
            <a:ext cx="3605901" cy="1635352"/>
          </a:xfrm>
          <a:prstGeom prst="rect">
            <a:avLst/>
          </a:prstGeom>
        </p:spPr>
      </p:pic>
      <p:pic>
        <p:nvPicPr>
          <p:cNvPr id="9" name="图片 8">
            <a:extLst>
              <a:ext uri="{FF2B5EF4-FFF2-40B4-BE49-F238E27FC236}">
                <a16:creationId xmlns:a16="http://schemas.microsoft.com/office/drawing/2014/main" id="{D2184EEB-40DC-4E71-B72F-1696045F955C}"/>
              </a:ext>
            </a:extLst>
          </p:cNvPr>
          <p:cNvPicPr>
            <a:picLocks noChangeAspect="1"/>
          </p:cNvPicPr>
          <p:nvPr/>
        </p:nvPicPr>
        <p:blipFill>
          <a:blip r:embed="rId7"/>
          <a:stretch>
            <a:fillRect/>
          </a:stretch>
        </p:blipFill>
        <p:spPr>
          <a:xfrm>
            <a:off x="793433" y="3479369"/>
            <a:ext cx="2142701" cy="1352079"/>
          </a:xfrm>
          <a:prstGeom prst="rect">
            <a:avLst/>
          </a:prstGeom>
        </p:spPr>
      </p:pic>
      <p:sp>
        <p:nvSpPr>
          <p:cNvPr id="14" name="矩形 13">
            <a:extLst>
              <a:ext uri="{FF2B5EF4-FFF2-40B4-BE49-F238E27FC236}">
                <a16:creationId xmlns:a16="http://schemas.microsoft.com/office/drawing/2014/main" id="{7A476DCE-CAE1-494C-82EC-3F3DAF8DB0FC}"/>
              </a:ext>
            </a:extLst>
          </p:cNvPr>
          <p:cNvSpPr/>
          <p:nvPr/>
        </p:nvSpPr>
        <p:spPr>
          <a:xfrm>
            <a:off x="964255" y="5256992"/>
            <a:ext cx="4347067" cy="830997"/>
          </a:xfrm>
          <a:prstGeom prst="rect">
            <a:avLst/>
          </a:prstGeom>
        </p:spPr>
        <p:txBody>
          <a:bodyPr wrap="square">
            <a:spAutoFit/>
          </a:bodyPr>
          <a:lstStyle/>
          <a:p>
            <a:r>
              <a:rPr lang="zh-CN" altLang="en-US" sz="1600" dirty="0"/>
              <a:t>由于 </a:t>
            </a:r>
            <a:r>
              <a:rPr lang="en-US" altLang="zh-CN" sz="1600" dirty="0"/>
              <a:t>t </a:t>
            </a:r>
            <a:r>
              <a:rPr lang="zh-CN" altLang="en-US" sz="1600" dirty="0"/>
              <a:t>一共有 </a:t>
            </a:r>
            <a:r>
              <a:rPr lang="en-US" altLang="zh-CN" sz="1600" dirty="0"/>
              <a:t>12 </a:t>
            </a:r>
            <a:r>
              <a:rPr lang="zh-CN" altLang="en-US" sz="1600" dirty="0"/>
              <a:t>维，因此最少通过六对匹配点，当匹配点大于六对时可以使用 </a:t>
            </a:r>
            <a:r>
              <a:rPr lang="en-US" altLang="zh-CN" sz="1600" dirty="0"/>
              <a:t>SVD </a:t>
            </a:r>
            <a:r>
              <a:rPr lang="zh-CN" altLang="en-US" sz="1600" dirty="0"/>
              <a:t>等方法对超定方程求最小二乘解。 </a:t>
            </a:r>
          </a:p>
        </p:txBody>
      </p:sp>
      <p:sp>
        <p:nvSpPr>
          <p:cNvPr id="15" name="矩形 14">
            <a:extLst>
              <a:ext uri="{FF2B5EF4-FFF2-40B4-BE49-F238E27FC236}">
                <a16:creationId xmlns:a16="http://schemas.microsoft.com/office/drawing/2014/main" id="{D0D019AD-38DA-48B0-A937-48F74234551E}"/>
              </a:ext>
            </a:extLst>
          </p:cNvPr>
          <p:cNvSpPr/>
          <p:nvPr/>
        </p:nvSpPr>
        <p:spPr>
          <a:xfrm>
            <a:off x="74708" y="6383635"/>
            <a:ext cx="8994583" cy="461665"/>
          </a:xfrm>
          <a:prstGeom prst="rect">
            <a:avLst/>
          </a:prstGeom>
        </p:spPr>
        <p:txBody>
          <a:bodyPr wrap="square">
            <a:spAutoFit/>
          </a:bodyPr>
          <a:lstStyle/>
          <a:p>
            <a:r>
              <a:rPr lang="en-US" altLang="zh-CN" sz="1200" dirty="0"/>
              <a:t> L. Chen, C. W. Armstrong, and D. D. </a:t>
            </a:r>
            <a:r>
              <a:rPr lang="en-US" altLang="zh-CN" sz="1200" dirty="0" err="1"/>
              <a:t>Raftopoulos</a:t>
            </a:r>
            <a:r>
              <a:rPr lang="en-US" altLang="zh-CN" sz="1200" dirty="0"/>
              <a:t>, “An investigation on the accuracy of three-dimensional space reconstruction using the direct linear transformation technique,” Journal of Biomechanics, vol. 27, no. 4, pp. 493–500, 1994</a:t>
            </a:r>
            <a:endParaRPr lang="zh-CN" altLang="en-US" sz="1200" dirty="0"/>
          </a:p>
        </p:txBody>
      </p:sp>
    </p:spTree>
    <p:extLst>
      <p:ext uri="{BB962C8B-B14F-4D97-AF65-F5344CB8AC3E}">
        <p14:creationId xmlns:p14="http://schemas.microsoft.com/office/powerpoint/2010/main" val="38297613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文本框 11265">
            <a:extLst>
              <a:ext uri="{FF2B5EF4-FFF2-40B4-BE49-F238E27FC236}">
                <a16:creationId xmlns:a16="http://schemas.microsoft.com/office/drawing/2014/main" id="{22C775BD-3715-4BAD-9600-D8713CFBE896}"/>
              </a:ext>
            </a:extLst>
          </p:cNvPr>
          <p:cNvSpPr txBox="1">
            <a:spLocks noChangeArrowheads="1"/>
          </p:cNvSpPr>
          <p:nvPr/>
        </p:nvSpPr>
        <p:spPr bwMode="auto">
          <a:xfrm>
            <a:off x="436563" y="777875"/>
            <a:ext cx="247173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a:solidFill>
                  <a:schemeClr val="accent2"/>
                </a:solidFill>
                <a:latin typeface="MS PGothic" panose="020B0600070205080204" pitchFamily="34" charset="-128"/>
                <a:sym typeface="宋体" panose="02010600030101010101" pitchFamily="2" charset="-122"/>
              </a:rPr>
              <a:t>5. </a:t>
            </a:r>
            <a:r>
              <a:rPr lang="zh-CN" altLang="en-US" sz="2000">
                <a:solidFill>
                  <a:schemeClr val="accent2"/>
                </a:solidFill>
                <a:latin typeface="MS PGothic" panose="020B0600070205080204" pitchFamily="34" charset="-128"/>
                <a:sym typeface="宋体" panose="02010600030101010101" pitchFamily="2" charset="-122"/>
              </a:rPr>
              <a:t>增量式的运动估计</a:t>
            </a:r>
          </a:p>
        </p:txBody>
      </p:sp>
      <p:sp>
        <p:nvSpPr>
          <p:cNvPr id="55313" name="Rectangle 2">
            <a:extLst>
              <a:ext uri="{FF2B5EF4-FFF2-40B4-BE49-F238E27FC236}">
                <a16:creationId xmlns:a16="http://schemas.microsoft.com/office/drawing/2014/main" id="{1CE66957-42F2-4809-9319-275CC08CD3EF}"/>
              </a:ext>
            </a:extLst>
          </p:cNvPr>
          <p:cNvSpPr>
            <a:spLocks noGrp="1" noChangeArrowheads="1"/>
          </p:cNvSpPr>
          <p:nvPr>
            <p:ph type="title"/>
          </p:nvPr>
        </p:nvSpPr>
        <p:spPr>
          <a:xfrm>
            <a:off x="315913" y="1270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5314" name="Picture 12" descr="underline_base">
            <a:extLst>
              <a:ext uri="{FF2B5EF4-FFF2-40B4-BE49-F238E27FC236}">
                <a16:creationId xmlns:a16="http://schemas.microsoft.com/office/drawing/2014/main" id="{2B28AFCE-E70A-4A56-88C4-DAFAFD6FADE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744538"/>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07A5A78E-759A-4257-A918-B9854C38777C}"/>
              </a:ext>
            </a:extLst>
          </p:cNvPr>
          <p:cNvSpPr/>
          <p:nvPr/>
        </p:nvSpPr>
        <p:spPr>
          <a:xfrm>
            <a:off x="739322" y="1173163"/>
            <a:ext cx="1866217" cy="461665"/>
          </a:xfrm>
          <a:prstGeom prst="rect">
            <a:avLst/>
          </a:prstGeom>
        </p:spPr>
        <p:txBody>
          <a:bodyPr wrap="none">
            <a:spAutoFit/>
          </a:bodyPr>
          <a:lstStyle/>
          <a:p>
            <a:r>
              <a:rPr lang="en-US" altLang="zh-CN" dirty="0">
                <a:latin typeface="MS PGothic" panose="020B0600070205080204" pitchFamily="34" charset="-128"/>
                <a:sym typeface="宋体" panose="02010600030101010101" pitchFamily="2" charset="-122"/>
              </a:rPr>
              <a:t>3D-2D  PnP </a:t>
            </a:r>
            <a:endParaRPr lang="zh-CN" altLang="en-US" dirty="0"/>
          </a:p>
        </p:txBody>
      </p:sp>
      <p:sp>
        <p:nvSpPr>
          <p:cNvPr id="3" name="矩形 2">
            <a:extLst>
              <a:ext uri="{FF2B5EF4-FFF2-40B4-BE49-F238E27FC236}">
                <a16:creationId xmlns:a16="http://schemas.microsoft.com/office/drawing/2014/main" id="{8E3C41D0-5777-4308-A3B4-F1D509534A33}"/>
              </a:ext>
            </a:extLst>
          </p:cNvPr>
          <p:cNvSpPr/>
          <p:nvPr/>
        </p:nvSpPr>
        <p:spPr>
          <a:xfrm>
            <a:off x="739322" y="1603359"/>
            <a:ext cx="7982647" cy="830997"/>
          </a:xfrm>
          <a:prstGeom prst="rect">
            <a:avLst/>
          </a:prstGeom>
        </p:spPr>
        <p:txBody>
          <a:bodyPr wrap="square">
            <a:spAutoFit/>
          </a:bodyPr>
          <a:lstStyle/>
          <a:p>
            <a:r>
              <a:rPr lang="zh-CN" altLang="en-US" dirty="0"/>
              <a:t>已知</a:t>
            </a:r>
            <a:r>
              <a:rPr lang="en-US" altLang="zh-CN" dirty="0"/>
              <a:t>3D</a:t>
            </a:r>
            <a:r>
              <a:rPr lang="zh-CN" altLang="en-US" dirty="0"/>
              <a:t>点的空间位置和相机上的投影点，求相机的旋转和平移（外 参） </a:t>
            </a:r>
          </a:p>
        </p:txBody>
      </p:sp>
      <p:sp>
        <p:nvSpPr>
          <p:cNvPr id="4" name="矩形 3">
            <a:extLst>
              <a:ext uri="{FF2B5EF4-FFF2-40B4-BE49-F238E27FC236}">
                <a16:creationId xmlns:a16="http://schemas.microsoft.com/office/drawing/2014/main" id="{158BB19A-449C-4B3D-BDFD-5D0B3A6C1BCE}"/>
              </a:ext>
            </a:extLst>
          </p:cNvPr>
          <p:cNvSpPr/>
          <p:nvPr/>
        </p:nvSpPr>
        <p:spPr>
          <a:xfrm>
            <a:off x="739322" y="2434356"/>
            <a:ext cx="4572000" cy="461665"/>
          </a:xfrm>
          <a:prstGeom prst="rect">
            <a:avLst/>
          </a:prstGeom>
        </p:spPr>
        <p:txBody>
          <a:bodyPr>
            <a:spAutoFit/>
          </a:bodyPr>
          <a:lstStyle/>
          <a:p>
            <a:r>
              <a:rPr lang="en-US" altLang="zh-CN" dirty="0"/>
              <a:t>P3P</a:t>
            </a:r>
            <a:r>
              <a:rPr lang="zh-CN" altLang="en-US" dirty="0"/>
              <a:t>解法</a:t>
            </a:r>
          </a:p>
        </p:txBody>
      </p:sp>
      <p:pic>
        <p:nvPicPr>
          <p:cNvPr id="6" name="图片 5">
            <a:extLst>
              <a:ext uri="{FF2B5EF4-FFF2-40B4-BE49-F238E27FC236}">
                <a16:creationId xmlns:a16="http://schemas.microsoft.com/office/drawing/2014/main" id="{8460FFB9-28F1-4259-8560-98EF67C64C0C}"/>
              </a:ext>
            </a:extLst>
          </p:cNvPr>
          <p:cNvPicPr>
            <a:picLocks noChangeAspect="1"/>
          </p:cNvPicPr>
          <p:nvPr/>
        </p:nvPicPr>
        <p:blipFill>
          <a:blip r:embed="rId4"/>
          <a:stretch>
            <a:fillRect/>
          </a:stretch>
        </p:blipFill>
        <p:spPr>
          <a:xfrm>
            <a:off x="708479" y="2810042"/>
            <a:ext cx="4066870" cy="3699859"/>
          </a:xfrm>
          <a:prstGeom prst="rect">
            <a:avLst/>
          </a:prstGeom>
        </p:spPr>
      </p:pic>
      <p:pic>
        <p:nvPicPr>
          <p:cNvPr id="5" name="图片 4">
            <a:extLst>
              <a:ext uri="{FF2B5EF4-FFF2-40B4-BE49-F238E27FC236}">
                <a16:creationId xmlns:a16="http://schemas.microsoft.com/office/drawing/2014/main" id="{671A7450-DE39-407D-8139-E7B18D7D33D2}"/>
              </a:ext>
            </a:extLst>
          </p:cNvPr>
          <p:cNvPicPr>
            <a:picLocks noChangeAspect="1"/>
          </p:cNvPicPr>
          <p:nvPr/>
        </p:nvPicPr>
        <p:blipFill>
          <a:blip r:embed="rId5"/>
          <a:stretch>
            <a:fillRect/>
          </a:stretch>
        </p:blipFill>
        <p:spPr>
          <a:xfrm>
            <a:off x="4640072" y="2456589"/>
            <a:ext cx="3764606" cy="320068"/>
          </a:xfrm>
          <a:prstGeom prst="rect">
            <a:avLst/>
          </a:prstGeom>
        </p:spPr>
      </p:pic>
      <p:pic>
        <p:nvPicPr>
          <p:cNvPr id="7" name="图片 6">
            <a:extLst>
              <a:ext uri="{FF2B5EF4-FFF2-40B4-BE49-F238E27FC236}">
                <a16:creationId xmlns:a16="http://schemas.microsoft.com/office/drawing/2014/main" id="{38392723-1DF0-47BF-83FC-BB386EA39746}"/>
              </a:ext>
            </a:extLst>
          </p:cNvPr>
          <p:cNvPicPr>
            <a:picLocks noChangeAspect="1"/>
          </p:cNvPicPr>
          <p:nvPr/>
        </p:nvPicPr>
        <p:blipFill>
          <a:blip r:embed="rId6"/>
          <a:stretch>
            <a:fillRect/>
          </a:stretch>
        </p:blipFill>
        <p:spPr>
          <a:xfrm>
            <a:off x="4730645" y="2862930"/>
            <a:ext cx="3932261" cy="693480"/>
          </a:xfrm>
          <a:prstGeom prst="rect">
            <a:avLst/>
          </a:prstGeom>
        </p:spPr>
      </p:pic>
      <p:pic>
        <p:nvPicPr>
          <p:cNvPr id="8" name="图片 7">
            <a:extLst>
              <a:ext uri="{FF2B5EF4-FFF2-40B4-BE49-F238E27FC236}">
                <a16:creationId xmlns:a16="http://schemas.microsoft.com/office/drawing/2014/main" id="{E800456F-BDB5-44D8-AEE7-3A38DD08F00A}"/>
              </a:ext>
            </a:extLst>
          </p:cNvPr>
          <p:cNvPicPr>
            <a:picLocks noChangeAspect="1"/>
          </p:cNvPicPr>
          <p:nvPr/>
        </p:nvPicPr>
        <p:blipFill>
          <a:blip r:embed="rId7"/>
          <a:stretch>
            <a:fillRect/>
          </a:stretch>
        </p:blipFill>
        <p:spPr>
          <a:xfrm>
            <a:off x="4730645" y="3727018"/>
            <a:ext cx="3417126" cy="958570"/>
          </a:xfrm>
          <a:prstGeom prst="rect">
            <a:avLst/>
          </a:prstGeom>
        </p:spPr>
      </p:pic>
      <p:pic>
        <p:nvPicPr>
          <p:cNvPr id="9" name="图片 8">
            <a:extLst>
              <a:ext uri="{FF2B5EF4-FFF2-40B4-BE49-F238E27FC236}">
                <a16:creationId xmlns:a16="http://schemas.microsoft.com/office/drawing/2014/main" id="{795EA0BE-73F8-4880-9B1C-4D36DB34AA92}"/>
              </a:ext>
            </a:extLst>
          </p:cNvPr>
          <p:cNvPicPr>
            <a:picLocks noChangeAspect="1"/>
          </p:cNvPicPr>
          <p:nvPr/>
        </p:nvPicPr>
        <p:blipFill>
          <a:blip r:embed="rId8"/>
          <a:stretch>
            <a:fillRect/>
          </a:stretch>
        </p:blipFill>
        <p:spPr>
          <a:xfrm>
            <a:off x="4640432" y="5299091"/>
            <a:ext cx="4458432" cy="662498"/>
          </a:xfrm>
          <a:prstGeom prst="rect">
            <a:avLst/>
          </a:prstGeom>
        </p:spPr>
      </p:pic>
      <p:sp>
        <p:nvSpPr>
          <p:cNvPr id="10" name="矩形 9">
            <a:extLst>
              <a:ext uri="{FF2B5EF4-FFF2-40B4-BE49-F238E27FC236}">
                <a16:creationId xmlns:a16="http://schemas.microsoft.com/office/drawing/2014/main" id="{70A31E53-EDF5-4D98-AC64-9CF789BD3222}"/>
              </a:ext>
            </a:extLst>
          </p:cNvPr>
          <p:cNvSpPr/>
          <p:nvPr/>
        </p:nvSpPr>
        <p:spPr>
          <a:xfrm>
            <a:off x="479782" y="6438524"/>
            <a:ext cx="8501725" cy="461665"/>
          </a:xfrm>
          <a:prstGeom prst="rect">
            <a:avLst/>
          </a:prstGeom>
        </p:spPr>
        <p:txBody>
          <a:bodyPr wrap="square">
            <a:spAutoFit/>
          </a:bodyPr>
          <a:lstStyle/>
          <a:p>
            <a:r>
              <a:rPr lang="en-US" altLang="zh-CN" sz="1200" dirty="0"/>
              <a:t>X.-S. Gao, X.-R. Hou, J. Tang, and H.-F. Cheng, “Complete solution classification for the perspective-three-point problem,” IEEE Transactions on Pattern Analysis and Machine Intelligence, vol. 25, pp. 930–943, Aug 2003</a:t>
            </a:r>
            <a:endParaRPr lang="zh-CN" altLang="en-US" sz="1200" dirty="0"/>
          </a:p>
        </p:txBody>
      </p:sp>
      <p:pic>
        <p:nvPicPr>
          <p:cNvPr id="11" name="图片 10">
            <a:extLst>
              <a:ext uri="{FF2B5EF4-FFF2-40B4-BE49-F238E27FC236}">
                <a16:creationId xmlns:a16="http://schemas.microsoft.com/office/drawing/2014/main" id="{E214A007-57DA-4118-B521-E0647B4A8CC7}"/>
              </a:ext>
            </a:extLst>
          </p:cNvPr>
          <p:cNvPicPr>
            <a:picLocks noChangeAspect="1"/>
          </p:cNvPicPr>
          <p:nvPr/>
        </p:nvPicPr>
        <p:blipFill>
          <a:blip r:embed="rId9"/>
          <a:stretch>
            <a:fillRect/>
          </a:stretch>
        </p:blipFill>
        <p:spPr>
          <a:xfrm>
            <a:off x="4572000" y="4839535"/>
            <a:ext cx="4409507" cy="305609"/>
          </a:xfrm>
          <a:prstGeom prst="rect">
            <a:avLst/>
          </a:prstGeom>
        </p:spPr>
      </p:pic>
    </p:spTree>
    <p:extLst>
      <p:ext uri="{BB962C8B-B14F-4D97-AF65-F5344CB8AC3E}">
        <p14:creationId xmlns:p14="http://schemas.microsoft.com/office/powerpoint/2010/main" val="18609446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文本框 11265">
            <a:extLst>
              <a:ext uri="{FF2B5EF4-FFF2-40B4-BE49-F238E27FC236}">
                <a16:creationId xmlns:a16="http://schemas.microsoft.com/office/drawing/2014/main" id="{22C775BD-3715-4BAD-9600-D8713CFBE896}"/>
              </a:ext>
            </a:extLst>
          </p:cNvPr>
          <p:cNvSpPr txBox="1">
            <a:spLocks noChangeArrowheads="1"/>
          </p:cNvSpPr>
          <p:nvPr/>
        </p:nvSpPr>
        <p:spPr bwMode="auto">
          <a:xfrm>
            <a:off x="436563" y="777875"/>
            <a:ext cx="247173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a:solidFill>
                  <a:schemeClr val="accent2"/>
                </a:solidFill>
                <a:latin typeface="MS PGothic" panose="020B0600070205080204" pitchFamily="34" charset="-128"/>
                <a:sym typeface="宋体" panose="02010600030101010101" pitchFamily="2" charset="-122"/>
              </a:rPr>
              <a:t>5. </a:t>
            </a:r>
            <a:r>
              <a:rPr lang="zh-CN" altLang="en-US" sz="2000">
                <a:solidFill>
                  <a:schemeClr val="accent2"/>
                </a:solidFill>
                <a:latin typeface="MS PGothic" panose="020B0600070205080204" pitchFamily="34" charset="-128"/>
                <a:sym typeface="宋体" panose="02010600030101010101" pitchFamily="2" charset="-122"/>
              </a:rPr>
              <a:t>增量式的运动估计</a:t>
            </a:r>
          </a:p>
        </p:txBody>
      </p:sp>
      <p:sp>
        <p:nvSpPr>
          <p:cNvPr id="55313" name="Rectangle 2">
            <a:extLst>
              <a:ext uri="{FF2B5EF4-FFF2-40B4-BE49-F238E27FC236}">
                <a16:creationId xmlns:a16="http://schemas.microsoft.com/office/drawing/2014/main" id="{1CE66957-42F2-4809-9319-275CC08CD3EF}"/>
              </a:ext>
            </a:extLst>
          </p:cNvPr>
          <p:cNvSpPr>
            <a:spLocks noGrp="1" noChangeArrowheads="1"/>
          </p:cNvSpPr>
          <p:nvPr>
            <p:ph type="title"/>
          </p:nvPr>
        </p:nvSpPr>
        <p:spPr>
          <a:xfrm>
            <a:off x="315913" y="1270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5314" name="Picture 12" descr="underline_base">
            <a:extLst>
              <a:ext uri="{FF2B5EF4-FFF2-40B4-BE49-F238E27FC236}">
                <a16:creationId xmlns:a16="http://schemas.microsoft.com/office/drawing/2014/main" id="{2B28AFCE-E70A-4A56-88C4-DAFAFD6FADE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744538"/>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B928A8FF-7238-470C-AB83-46CD8AE6C82E}"/>
              </a:ext>
            </a:extLst>
          </p:cNvPr>
          <p:cNvSpPr/>
          <p:nvPr/>
        </p:nvSpPr>
        <p:spPr>
          <a:xfrm>
            <a:off x="739322" y="1173163"/>
            <a:ext cx="2417650" cy="461665"/>
          </a:xfrm>
          <a:prstGeom prst="rect">
            <a:avLst/>
          </a:prstGeom>
        </p:spPr>
        <p:txBody>
          <a:bodyPr wrap="none">
            <a:spAutoFit/>
          </a:bodyPr>
          <a:lstStyle/>
          <a:p>
            <a:r>
              <a:rPr lang="en-US" altLang="zh-CN" dirty="0">
                <a:latin typeface="MS PGothic" panose="020B0600070205080204" pitchFamily="34" charset="-128"/>
                <a:sym typeface="宋体" panose="02010600030101010101" pitchFamily="2" charset="-122"/>
              </a:rPr>
              <a:t>3D-3D  ICP</a:t>
            </a:r>
            <a:r>
              <a:rPr lang="zh-CN" altLang="en-US" dirty="0">
                <a:latin typeface="MS PGothic" panose="020B0600070205080204" pitchFamily="34" charset="-128"/>
                <a:sym typeface="宋体" panose="02010600030101010101" pitchFamily="2" charset="-122"/>
              </a:rPr>
              <a:t>解法</a:t>
            </a:r>
            <a:r>
              <a:rPr lang="en-US" altLang="zh-CN" dirty="0">
                <a:latin typeface="MS PGothic" panose="020B0600070205080204" pitchFamily="34" charset="-128"/>
                <a:sym typeface="宋体" panose="02010600030101010101" pitchFamily="2" charset="-122"/>
              </a:rPr>
              <a:t> </a:t>
            </a:r>
            <a:endParaRPr lang="zh-CN" altLang="en-US" dirty="0"/>
          </a:p>
        </p:txBody>
      </p:sp>
      <p:sp>
        <p:nvSpPr>
          <p:cNvPr id="2" name="矩形 1">
            <a:extLst>
              <a:ext uri="{FF2B5EF4-FFF2-40B4-BE49-F238E27FC236}">
                <a16:creationId xmlns:a16="http://schemas.microsoft.com/office/drawing/2014/main" id="{4E29CDA4-9A81-40C1-8BF3-D9C2EBD0F164}"/>
              </a:ext>
            </a:extLst>
          </p:cNvPr>
          <p:cNvSpPr/>
          <p:nvPr/>
        </p:nvSpPr>
        <p:spPr>
          <a:xfrm>
            <a:off x="739322" y="1631775"/>
            <a:ext cx="8183614" cy="830997"/>
          </a:xfrm>
          <a:prstGeom prst="rect">
            <a:avLst/>
          </a:prstGeom>
        </p:spPr>
        <p:txBody>
          <a:bodyPr wrap="square">
            <a:spAutoFit/>
          </a:bodyPr>
          <a:lstStyle/>
          <a:p>
            <a:r>
              <a:rPr lang="zh-CN" altLang="en-US" dirty="0"/>
              <a:t>给定配对好的两组</a:t>
            </a:r>
            <a:r>
              <a:rPr lang="en-US" altLang="zh-CN" dirty="0"/>
              <a:t>3D</a:t>
            </a:r>
            <a:r>
              <a:rPr lang="zh-CN" altLang="en-US" dirty="0"/>
              <a:t>点，求其旋转和平移，可用迭代最近点（</a:t>
            </a:r>
            <a:r>
              <a:rPr lang="en-US" altLang="zh-CN" dirty="0"/>
              <a:t>Iterative Closest Point</a:t>
            </a:r>
            <a:r>
              <a:rPr lang="zh-CN" altLang="en-US" dirty="0"/>
              <a:t>，</a:t>
            </a:r>
            <a:r>
              <a:rPr lang="en-US" altLang="zh-CN" dirty="0"/>
              <a:t>ICP</a:t>
            </a:r>
            <a:r>
              <a:rPr lang="zh-CN" altLang="en-US" dirty="0"/>
              <a:t>求解） </a:t>
            </a:r>
          </a:p>
        </p:txBody>
      </p:sp>
      <p:sp>
        <p:nvSpPr>
          <p:cNvPr id="4" name="矩形 3">
            <a:extLst>
              <a:ext uri="{FF2B5EF4-FFF2-40B4-BE49-F238E27FC236}">
                <a16:creationId xmlns:a16="http://schemas.microsoft.com/office/drawing/2014/main" id="{245BE3F5-6AF8-4B3E-A729-1D27B303F8F2}"/>
              </a:ext>
            </a:extLst>
          </p:cNvPr>
          <p:cNvSpPr/>
          <p:nvPr/>
        </p:nvSpPr>
        <p:spPr>
          <a:xfrm>
            <a:off x="739322" y="2462772"/>
            <a:ext cx="7821874" cy="1200329"/>
          </a:xfrm>
          <a:prstGeom prst="rect">
            <a:avLst/>
          </a:prstGeom>
        </p:spPr>
        <p:txBody>
          <a:bodyPr wrap="square">
            <a:spAutoFit/>
          </a:bodyPr>
          <a:lstStyle/>
          <a:p>
            <a:r>
              <a:rPr lang="zh-CN" altLang="en-US" dirty="0"/>
              <a:t>思想：</a:t>
            </a:r>
            <a:endParaRPr lang="en-US" altLang="zh-CN" dirty="0"/>
          </a:p>
          <a:p>
            <a:r>
              <a:rPr lang="zh-CN" altLang="en-US" dirty="0"/>
              <a:t>按照一定的约束条件，找到最邻近点（</a:t>
            </a:r>
            <a:r>
              <a:rPr lang="en-US" altLang="zh-CN" dirty="0"/>
              <a:t>pi</a:t>
            </a:r>
            <a:r>
              <a:rPr lang="zh-CN" altLang="en-US" dirty="0"/>
              <a:t>，</a:t>
            </a:r>
            <a:r>
              <a:rPr lang="en-US" altLang="zh-CN" dirty="0"/>
              <a:t>qi</a:t>
            </a:r>
            <a:r>
              <a:rPr lang="zh-CN" altLang="en-US" dirty="0"/>
              <a:t>），然后计算出最优匹配参数</a:t>
            </a:r>
            <a:r>
              <a:rPr lang="en-US" altLang="zh-CN" dirty="0"/>
              <a:t>R</a:t>
            </a:r>
            <a:r>
              <a:rPr lang="zh-CN" altLang="en-US" dirty="0"/>
              <a:t>和</a:t>
            </a:r>
            <a:r>
              <a:rPr lang="en-US" altLang="zh-CN" dirty="0"/>
              <a:t>t</a:t>
            </a:r>
            <a:r>
              <a:rPr lang="zh-CN" altLang="en-US" dirty="0"/>
              <a:t>，使得误差函数最小</a:t>
            </a:r>
            <a:r>
              <a:rPr lang="en-US" altLang="zh-CN" dirty="0"/>
              <a:t>(</a:t>
            </a:r>
            <a:r>
              <a:rPr lang="zh-CN" altLang="en-US" dirty="0"/>
              <a:t>无相机模型</a:t>
            </a:r>
            <a:r>
              <a:rPr lang="en-US" altLang="zh-CN" dirty="0"/>
              <a:t>)</a:t>
            </a:r>
            <a:endParaRPr lang="zh-CN" altLang="en-US" dirty="0"/>
          </a:p>
        </p:txBody>
      </p:sp>
      <p:sp>
        <p:nvSpPr>
          <p:cNvPr id="3" name="矩形 2">
            <a:extLst>
              <a:ext uri="{FF2B5EF4-FFF2-40B4-BE49-F238E27FC236}">
                <a16:creationId xmlns:a16="http://schemas.microsoft.com/office/drawing/2014/main" id="{AEAACA97-CC43-44E8-AC37-CBCA6BD78A4E}"/>
              </a:ext>
            </a:extLst>
          </p:cNvPr>
          <p:cNvSpPr/>
          <p:nvPr/>
        </p:nvSpPr>
        <p:spPr>
          <a:xfrm>
            <a:off x="739322" y="3795064"/>
            <a:ext cx="8183614" cy="2862322"/>
          </a:xfrm>
          <a:prstGeom prst="rect">
            <a:avLst/>
          </a:prstGeom>
        </p:spPr>
        <p:txBody>
          <a:bodyPr wrap="square">
            <a:spAutoFit/>
          </a:bodyPr>
          <a:lstStyle/>
          <a:p>
            <a:r>
              <a:rPr lang="zh-CN" altLang="en-US" sz="2000" dirty="0"/>
              <a:t>计算流程：</a:t>
            </a:r>
            <a:endParaRPr lang="en-US" altLang="zh-CN" sz="2000" dirty="0"/>
          </a:p>
          <a:p>
            <a:r>
              <a:rPr lang="zh-CN" altLang="en-US" sz="2000" dirty="0"/>
              <a:t>假设给两个三维点集 </a:t>
            </a:r>
            <a:r>
              <a:rPr lang="en-US" altLang="zh-CN" sz="2000" dirty="0"/>
              <a:t>X1 </a:t>
            </a:r>
            <a:r>
              <a:rPr lang="zh-CN" altLang="en-US" sz="2000" dirty="0"/>
              <a:t>和 </a:t>
            </a:r>
            <a:r>
              <a:rPr lang="en-US" altLang="zh-CN" sz="2000" dirty="0"/>
              <a:t>X2</a:t>
            </a:r>
            <a:r>
              <a:rPr lang="zh-CN" altLang="en-US" sz="2000" dirty="0"/>
              <a:t>，</a:t>
            </a:r>
            <a:r>
              <a:rPr lang="en-US" altLang="zh-CN" sz="2000" dirty="0"/>
              <a:t>ICP</a:t>
            </a:r>
            <a:r>
              <a:rPr lang="zh-CN" altLang="en-US" sz="2000" dirty="0"/>
              <a:t>方法的配准步骤如下：</a:t>
            </a:r>
            <a:endParaRPr lang="en-US" altLang="zh-CN" sz="2000" dirty="0"/>
          </a:p>
          <a:p>
            <a:r>
              <a:rPr lang="zh-CN" altLang="en-US" sz="2000" dirty="0"/>
              <a:t>第一步，计算</a:t>
            </a:r>
            <a:r>
              <a:rPr lang="en-US" altLang="zh-CN" sz="2000" dirty="0"/>
              <a:t>X2</a:t>
            </a:r>
            <a:r>
              <a:rPr lang="zh-CN" altLang="en-US" sz="2000" dirty="0"/>
              <a:t>中的每一个点在</a:t>
            </a:r>
            <a:r>
              <a:rPr lang="en-US" altLang="zh-CN" sz="2000" dirty="0"/>
              <a:t>X1 </a:t>
            </a:r>
            <a:r>
              <a:rPr lang="zh-CN" altLang="en-US" sz="2000" dirty="0"/>
              <a:t>点集中的对应近点；</a:t>
            </a:r>
            <a:endParaRPr lang="en-US" altLang="zh-CN" sz="2000" dirty="0"/>
          </a:p>
          <a:p>
            <a:r>
              <a:rPr lang="zh-CN" altLang="en-US" sz="2000" dirty="0"/>
              <a:t>第二步，求得使上述对应点对平均距离最小的刚体变换，求得平移参数和旋转参数；</a:t>
            </a:r>
            <a:endParaRPr lang="en-US" altLang="zh-CN" sz="2000" dirty="0"/>
          </a:p>
          <a:p>
            <a:r>
              <a:rPr lang="zh-CN" altLang="en-US" sz="2000" dirty="0"/>
              <a:t>第三步，对</a:t>
            </a:r>
            <a:r>
              <a:rPr lang="en-US" altLang="zh-CN" sz="2000" dirty="0"/>
              <a:t>X2</a:t>
            </a:r>
            <a:r>
              <a:rPr lang="zh-CN" altLang="en-US" sz="2000" dirty="0"/>
              <a:t>使用上一步求得的平移和旋转参数，得到新的变换点集；</a:t>
            </a:r>
            <a:endParaRPr lang="en-US" altLang="zh-CN" sz="2000" dirty="0"/>
          </a:p>
          <a:p>
            <a:r>
              <a:rPr lang="zh-CN" altLang="en-US" sz="2000" dirty="0"/>
              <a:t>第四步， 如果新的变换点集与参考点集满足两点集的平均距离小于某一给定阈值，则停止迭代计算，否则新的变换点集作为新的</a:t>
            </a:r>
            <a:r>
              <a:rPr lang="en-US" altLang="zh-CN" sz="2000" dirty="0"/>
              <a:t>X2</a:t>
            </a:r>
            <a:r>
              <a:rPr lang="zh-CN" altLang="en-US" sz="2000" dirty="0"/>
              <a:t>继续迭代，直到达到目标函数的要求。</a:t>
            </a:r>
          </a:p>
        </p:txBody>
      </p:sp>
    </p:spTree>
    <p:extLst>
      <p:ext uri="{BB962C8B-B14F-4D97-AF65-F5344CB8AC3E}">
        <p14:creationId xmlns:p14="http://schemas.microsoft.com/office/powerpoint/2010/main" val="31368899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文本框 11265">
            <a:extLst>
              <a:ext uri="{FF2B5EF4-FFF2-40B4-BE49-F238E27FC236}">
                <a16:creationId xmlns:a16="http://schemas.microsoft.com/office/drawing/2014/main" id="{22C775BD-3715-4BAD-9600-D8713CFBE896}"/>
              </a:ext>
            </a:extLst>
          </p:cNvPr>
          <p:cNvSpPr txBox="1">
            <a:spLocks noChangeArrowheads="1"/>
          </p:cNvSpPr>
          <p:nvPr/>
        </p:nvSpPr>
        <p:spPr bwMode="auto">
          <a:xfrm>
            <a:off x="436563" y="777875"/>
            <a:ext cx="247173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a:solidFill>
                  <a:schemeClr val="accent2"/>
                </a:solidFill>
                <a:latin typeface="MS PGothic" panose="020B0600070205080204" pitchFamily="34" charset="-128"/>
                <a:sym typeface="宋体" panose="02010600030101010101" pitchFamily="2" charset="-122"/>
              </a:rPr>
              <a:t>5. </a:t>
            </a:r>
            <a:r>
              <a:rPr lang="zh-CN" altLang="en-US" sz="2000">
                <a:solidFill>
                  <a:schemeClr val="accent2"/>
                </a:solidFill>
                <a:latin typeface="MS PGothic" panose="020B0600070205080204" pitchFamily="34" charset="-128"/>
                <a:sym typeface="宋体" panose="02010600030101010101" pitchFamily="2" charset="-122"/>
              </a:rPr>
              <a:t>增量式的运动估计</a:t>
            </a:r>
          </a:p>
        </p:txBody>
      </p:sp>
      <p:sp>
        <p:nvSpPr>
          <p:cNvPr id="55313" name="Rectangle 2">
            <a:extLst>
              <a:ext uri="{FF2B5EF4-FFF2-40B4-BE49-F238E27FC236}">
                <a16:creationId xmlns:a16="http://schemas.microsoft.com/office/drawing/2014/main" id="{1CE66957-42F2-4809-9319-275CC08CD3EF}"/>
              </a:ext>
            </a:extLst>
          </p:cNvPr>
          <p:cNvSpPr>
            <a:spLocks noGrp="1" noChangeArrowheads="1"/>
          </p:cNvSpPr>
          <p:nvPr>
            <p:ph type="title"/>
          </p:nvPr>
        </p:nvSpPr>
        <p:spPr>
          <a:xfrm>
            <a:off x="315913" y="1270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5314" name="Picture 12" descr="underline_base">
            <a:extLst>
              <a:ext uri="{FF2B5EF4-FFF2-40B4-BE49-F238E27FC236}">
                <a16:creationId xmlns:a16="http://schemas.microsoft.com/office/drawing/2014/main" id="{2B28AFCE-E70A-4A56-88C4-DAFAFD6FADE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744538"/>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B928A8FF-7238-470C-AB83-46CD8AE6C82E}"/>
              </a:ext>
            </a:extLst>
          </p:cNvPr>
          <p:cNvSpPr/>
          <p:nvPr/>
        </p:nvSpPr>
        <p:spPr>
          <a:xfrm>
            <a:off x="739322" y="1173163"/>
            <a:ext cx="1802096" cy="461665"/>
          </a:xfrm>
          <a:prstGeom prst="rect">
            <a:avLst/>
          </a:prstGeom>
        </p:spPr>
        <p:txBody>
          <a:bodyPr wrap="none">
            <a:spAutoFit/>
          </a:bodyPr>
          <a:lstStyle/>
          <a:p>
            <a:r>
              <a:rPr lang="en-US" altLang="zh-CN" dirty="0">
                <a:latin typeface="MS PGothic" panose="020B0600070205080204" pitchFamily="34" charset="-128"/>
                <a:sym typeface="宋体" panose="02010600030101010101" pitchFamily="2" charset="-122"/>
              </a:rPr>
              <a:t>3D-3D  ICP </a:t>
            </a:r>
            <a:endParaRPr lang="zh-CN" altLang="en-US" dirty="0"/>
          </a:p>
        </p:txBody>
      </p:sp>
      <p:sp>
        <p:nvSpPr>
          <p:cNvPr id="2" name="矩形 1">
            <a:extLst>
              <a:ext uri="{FF2B5EF4-FFF2-40B4-BE49-F238E27FC236}">
                <a16:creationId xmlns:a16="http://schemas.microsoft.com/office/drawing/2014/main" id="{4E29CDA4-9A81-40C1-8BF3-D9C2EBD0F164}"/>
              </a:ext>
            </a:extLst>
          </p:cNvPr>
          <p:cNvSpPr/>
          <p:nvPr/>
        </p:nvSpPr>
        <p:spPr>
          <a:xfrm>
            <a:off x="739322" y="1631775"/>
            <a:ext cx="8183614" cy="830997"/>
          </a:xfrm>
          <a:prstGeom prst="rect">
            <a:avLst/>
          </a:prstGeom>
        </p:spPr>
        <p:txBody>
          <a:bodyPr wrap="square">
            <a:spAutoFit/>
          </a:bodyPr>
          <a:lstStyle/>
          <a:p>
            <a:r>
              <a:rPr lang="zh-CN" altLang="en-US" dirty="0"/>
              <a:t>给定配对好的两组</a:t>
            </a:r>
            <a:r>
              <a:rPr lang="en-US" altLang="zh-CN" dirty="0"/>
              <a:t>3D</a:t>
            </a:r>
            <a:r>
              <a:rPr lang="zh-CN" altLang="en-US" dirty="0"/>
              <a:t>点，求其旋转和平移，可用迭代最近点（</a:t>
            </a:r>
            <a:r>
              <a:rPr lang="en-US" altLang="zh-CN" dirty="0"/>
              <a:t>Iterative Closest Point</a:t>
            </a:r>
            <a:r>
              <a:rPr lang="zh-CN" altLang="en-US" dirty="0"/>
              <a:t>，</a:t>
            </a:r>
            <a:r>
              <a:rPr lang="en-US" altLang="zh-CN" dirty="0"/>
              <a:t>ICP</a:t>
            </a:r>
            <a:r>
              <a:rPr lang="zh-CN" altLang="en-US" dirty="0"/>
              <a:t>求解） </a:t>
            </a:r>
          </a:p>
        </p:txBody>
      </p:sp>
      <p:pic>
        <p:nvPicPr>
          <p:cNvPr id="3" name="图片 2">
            <a:extLst>
              <a:ext uri="{FF2B5EF4-FFF2-40B4-BE49-F238E27FC236}">
                <a16:creationId xmlns:a16="http://schemas.microsoft.com/office/drawing/2014/main" id="{B0D1D399-9D0E-4ADD-B11B-E68471ADE685}"/>
              </a:ext>
            </a:extLst>
          </p:cNvPr>
          <p:cNvPicPr>
            <a:picLocks noChangeAspect="1"/>
          </p:cNvPicPr>
          <p:nvPr/>
        </p:nvPicPr>
        <p:blipFill>
          <a:blip r:embed="rId4"/>
          <a:stretch>
            <a:fillRect/>
          </a:stretch>
        </p:blipFill>
        <p:spPr>
          <a:xfrm>
            <a:off x="865801" y="2750883"/>
            <a:ext cx="7384865" cy="3329242"/>
          </a:xfrm>
          <a:prstGeom prst="rect">
            <a:avLst/>
          </a:prstGeom>
        </p:spPr>
      </p:pic>
    </p:spTree>
    <p:extLst>
      <p:ext uri="{BB962C8B-B14F-4D97-AF65-F5344CB8AC3E}">
        <p14:creationId xmlns:p14="http://schemas.microsoft.com/office/powerpoint/2010/main" val="5193668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文本框 11265">
            <a:extLst>
              <a:ext uri="{FF2B5EF4-FFF2-40B4-BE49-F238E27FC236}">
                <a16:creationId xmlns:a16="http://schemas.microsoft.com/office/drawing/2014/main" id="{22C775BD-3715-4BAD-9600-D8713CFBE896}"/>
              </a:ext>
            </a:extLst>
          </p:cNvPr>
          <p:cNvSpPr txBox="1">
            <a:spLocks noChangeArrowheads="1"/>
          </p:cNvSpPr>
          <p:nvPr/>
        </p:nvSpPr>
        <p:spPr bwMode="auto">
          <a:xfrm>
            <a:off x="436563" y="777875"/>
            <a:ext cx="247173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a:solidFill>
                  <a:schemeClr val="accent2"/>
                </a:solidFill>
                <a:latin typeface="MS PGothic" panose="020B0600070205080204" pitchFamily="34" charset="-128"/>
                <a:sym typeface="宋体" panose="02010600030101010101" pitchFamily="2" charset="-122"/>
              </a:rPr>
              <a:t>5. </a:t>
            </a:r>
            <a:r>
              <a:rPr lang="zh-CN" altLang="en-US" sz="2000">
                <a:solidFill>
                  <a:schemeClr val="accent2"/>
                </a:solidFill>
                <a:latin typeface="MS PGothic" panose="020B0600070205080204" pitchFamily="34" charset="-128"/>
                <a:sym typeface="宋体" panose="02010600030101010101" pitchFamily="2" charset="-122"/>
              </a:rPr>
              <a:t>增量式的运动估计</a:t>
            </a:r>
          </a:p>
        </p:txBody>
      </p:sp>
      <p:sp>
        <p:nvSpPr>
          <p:cNvPr id="55313" name="Rectangle 2">
            <a:extLst>
              <a:ext uri="{FF2B5EF4-FFF2-40B4-BE49-F238E27FC236}">
                <a16:creationId xmlns:a16="http://schemas.microsoft.com/office/drawing/2014/main" id="{1CE66957-42F2-4809-9319-275CC08CD3EF}"/>
              </a:ext>
            </a:extLst>
          </p:cNvPr>
          <p:cNvSpPr>
            <a:spLocks noGrp="1" noChangeArrowheads="1"/>
          </p:cNvSpPr>
          <p:nvPr>
            <p:ph type="title"/>
          </p:nvPr>
        </p:nvSpPr>
        <p:spPr>
          <a:xfrm>
            <a:off x="315913" y="1270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5314" name="Picture 12" descr="underline_base">
            <a:extLst>
              <a:ext uri="{FF2B5EF4-FFF2-40B4-BE49-F238E27FC236}">
                <a16:creationId xmlns:a16="http://schemas.microsoft.com/office/drawing/2014/main" id="{2B28AFCE-E70A-4A56-88C4-DAFAFD6FADE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744538"/>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B928A8FF-7238-470C-AB83-46CD8AE6C82E}"/>
              </a:ext>
            </a:extLst>
          </p:cNvPr>
          <p:cNvSpPr/>
          <p:nvPr/>
        </p:nvSpPr>
        <p:spPr>
          <a:xfrm>
            <a:off x="739322" y="1173163"/>
            <a:ext cx="1802096" cy="461665"/>
          </a:xfrm>
          <a:prstGeom prst="rect">
            <a:avLst/>
          </a:prstGeom>
        </p:spPr>
        <p:txBody>
          <a:bodyPr wrap="none">
            <a:spAutoFit/>
          </a:bodyPr>
          <a:lstStyle/>
          <a:p>
            <a:r>
              <a:rPr lang="en-US" altLang="zh-CN" dirty="0">
                <a:latin typeface="MS PGothic" panose="020B0600070205080204" pitchFamily="34" charset="-128"/>
                <a:sym typeface="宋体" panose="02010600030101010101" pitchFamily="2" charset="-122"/>
              </a:rPr>
              <a:t>3D-3D  ICP </a:t>
            </a:r>
            <a:endParaRPr lang="zh-CN" altLang="en-US" dirty="0"/>
          </a:p>
        </p:txBody>
      </p:sp>
      <p:sp>
        <p:nvSpPr>
          <p:cNvPr id="2" name="矩形 1">
            <a:extLst>
              <a:ext uri="{FF2B5EF4-FFF2-40B4-BE49-F238E27FC236}">
                <a16:creationId xmlns:a16="http://schemas.microsoft.com/office/drawing/2014/main" id="{4E29CDA4-9A81-40C1-8BF3-D9C2EBD0F164}"/>
              </a:ext>
            </a:extLst>
          </p:cNvPr>
          <p:cNvSpPr/>
          <p:nvPr/>
        </p:nvSpPr>
        <p:spPr>
          <a:xfrm>
            <a:off x="739322" y="1578353"/>
            <a:ext cx="8183614" cy="830997"/>
          </a:xfrm>
          <a:prstGeom prst="rect">
            <a:avLst/>
          </a:prstGeom>
        </p:spPr>
        <p:txBody>
          <a:bodyPr wrap="square">
            <a:spAutoFit/>
          </a:bodyPr>
          <a:lstStyle/>
          <a:p>
            <a:r>
              <a:rPr lang="zh-CN" altLang="en-US" dirty="0"/>
              <a:t>给定配对好的两组</a:t>
            </a:r>
            <a:r>
              <a:rPr lang="en-US" altLang="zh-CN" dirty="0"/>
              <a:t>3D</a:t>
            </a:r>
            <a:r>
              <a:rPr lang="zh-CN" altLang="en-US" dirty="0"/>
              <a:t>点，求其旋转和平移，可用迭代最近点（</a:t>
            </a:r>
            <a:r>
              <a:rPr lang="en-US" altLang="zh-CN" dirty="0"/>
              <a:t>Iterative Closest Point</a:t>
            </a:r>
            <a:r>
              <a:rPr lang="zh-CN" altLang="en-US" dirty="0"/>
              <a:t>，</a:t>
            </a:r>
            <a:r>
              <a:rPr lang="en-US" altLang="zh-CN" dirty="0"/>
              <a:t>ICP</a:t>
            </a:r>
            <a:r>
              <a:rPr lang="zh-CN" altLang="en-US" dirty="0"/>
              <a:t>求解） </a:t>
            </a:r>
          </a:p>
        </p:txBody>
      </p:sp>
      <p:pic>
        <p:nvPicPr>
          <p:cNvPr id="4" name="图片 3">
            <a:extLst>
              <a:ext uri="{FF2B5EF4-FFF2-40B4-BE49-F238E27FC236}">
                <a16:creationId xmlns:a16="http://schemas.microsoft.com/office/drawing/2014/main" id="{F33D5EB0-D519-4AAE-8963-55B53FF2AFD2}"/>
              </a:ext>
            </a:extLst>
          </p:cNvPr>
          <p:cNvPicPr>
            <a:picLocks noChangeAspect="1"/>
          </p:cNvPicPr>
          <p:nvPr/>
        </p:nvPicPr>
        <p:blipFill>
          <a:blip r:embed="rId4"/>
          <a:stretch>
            <a:fillRect/>
          </a:stretch>
        </p:blipFill>
        <p:spPr>
          <a:xfrm>
            <a:off x="2428371" y="2409350"/>
            <a:ext cx="2813384" cy="696971"/>
          </a:xfrm>
          <a:prstGeom prst="rect">
            <a:avLst/>
          </a:prstGeom>
        </p:spPr>
      </p:pic>
      <p:sp>
        <p:nvSpPr>
          <p:cNvPr id="6" name="矩形 5">
            <a:extLst>
              <a:ext uri="{FF2B5EF4-FFF2-40B4-BE49-F238E27FC236}">
                <a16:creationId xmlns:a16="http://schemas.microsoft.com/office/drawing/2014/main" id="{66BB43C2-E4FA-410D-ACA7-653DB58F9836}"/>
              </a:ext>
            </a:extLst>
          </p:cNvPr>
          <p:cNvSpPr/>
          <p:nvPr/>
        </p:nvSpPr>
        <p:spPr>
          <a:xfrm>
            <a:off x="767339" y="2531121"/>
            <a:ext cx="1661032" cy="461665"/>
          </a:xfrm>
          <a:prstGeom prst="rect">
            <a:avLst/>
          </a:prstGeom>
        </p:spPr>
        <p:txBody>
          <a:bodyPr wrap="none">
            <a:spAutoFit/>
          </a:bodyPr>
          <a:lstStyle/>
          <a:p>
            <a:r>
              <a:rPr lang="zh-CN" altLang="en-US" dirty="0"/>
              <a:t>定义质心： </a:t>
            </a:r>
          </a:p>
        </p:txBody>
      </p:sp>
      <p:pic>
        <p:nvPicPr>
          <p:cNvPr id="7" name="图片 6">
            <a:extLst>
              <a:ext uri="{FF2B5EF4-FFF2-40B4-BE49-F238E27FC236}">
                <a16:creationId xmlns:a16="http://schemas.microsoft.com/office/drawing/2014/main" id="{B9DED4DB-C1FE-4FD1-81CC-262C9EADC67D}"/>
              </a:ext>
            </a:extLst>
          </p:cNvPr>
          <p:cNvPicPr>
            <a:picLocks noChangeAspect="1"/>
          </p:cNvPicPr>
          <p:nvPr/>
        </p:nvPicPr>
        <p:blipFill>
          <a:blip r:embed="rId5"/>
          <a:stretch>
            <a:fillRect/>
          </a:stretch>
        </p:blipFill>
        <p:spPr>
          <a:xfrm>
            <a:off x="908729" y="3428999"/>
            <a:ext cx="6415104" cy="1695659"/>
          </a:xfrm>
          <a:prstGeom prst="rect">
            <a:avLst/>
          </a:prstGeom>
        </p:spPr>
      </p:pic>
      <p:sp>
        <p:nvSpPr>
          <p:cNvPr id="8" name="矩形 7">
            <a:extLst>
              <a:ext uri="{FF2B5EF4-FFF2-40B4-BE49-F238E27FC236}">
                <a16:creationId xmlns:a16="http://schemas.microsoft.com/office/drawing/2014/main" id="{2D410D5F-CD3A-4B75-B0F6-C5F23E77C917}"/>
              </a:ext>
            </a:extLst>
          </p:cNvPr>
          <p:cNvSpPr/>
          <p:nvPr/>
        </p:nvSpPr>
        <p:spPr>
          <a:xfrm>
            <a:off x="767339" y="2997259"/>
            <a:ext cx="2185214" cy="461665"/>
          </a:xfrm>
          <a:prstGeom prst="rect">
            <a:avLst/>
          </a:prstGeom>
        </p:spPr>
        <p:txBody>
          <a:bodyPr wrap="none">
            <a:spAutoFit/>
          </a:bodyPr>
          <a:lstStyle/>
          <a:p>
            <a:r>
              <a:rPr lang="zh-CN" altLang="en-US" dirty="0"/>
              <a:t>改写目标函数：</a:t>
            </a:r>
          </a:p>
        </p:txBody>
      </p:sp>
      <p:sp>
        <p:nvSpPr>
          <p:cNvPr id="9" name="矩形 8">
            <a:extLst>
              <a:ext uri="{FF2B5EF4-FFF2-40B4-BE49-F238E27FC236}">
                <a16:creationId xmlns:a16="http://schemas.microsoft.com/office/drawing/2014/main" id="{C516DDC2-78EC-4CEC-AA61-5A58F0619ECA}"/>
              </a:ext>
            </a:extLst>
          </p:cNvPr>
          <p:cNvSpPr/>
          <p:nvPr/>
        </p:nvSpPr>
        <p:spPr>
          <a:xfrm>
            <a:off x="98353" y="4749863"/>
            <a:ext cx="3320140" cy="461665"/>
          </a:xfrm>
          <a:prstGeom prst="rect">
            <a:avLst/>
          </a:prstGeom>
        </p:spPr>
        <p:txBody>
          <a:bodyPr wrap="none">
            <a:spAutoFit/>
          </a:bodyPr>
          <a:lstStyle/>
          <a:p>
            <a:r>
              <a:rPr lang="zh-CN" altLang="en-US" dirty="0"/>
              <a:t>交叉项部分求和为零 </a:t>
            </a:r>
            <a:r>
              <a:rPr lang="en-US" altLang="zh-CN" dirty="0"/>
              <a:t>=&gt;</a:t>
            </a:r>
            <a:endParaRPr lang="zh-CN" altLang="en-US" dirty="0"/>
          </a:p>
        </p:txBody>
      </p:sp>
      <p:pic>
        <p:nvPicPr>
          <p:cNvPr id="10" name="图片 9">
            <a:extLst>
              <a:ext uri="{FF2B5EF4-FFF2-40B4-BE49-F238E27FC236}">
                <a16:creationId xmlns:a16="http://schemas.microsoft.com/office/drawing/2014/main" id="{829A74A9-D1A5-4A66-B8BF-52BFB92E5B5B}"/>
              </a:ext>
            </a:extLst>
          </p:cNvPr>
          <p:cNvPicPr>
            <a:picLocks noChangeAspect="1"/>
          </p:cNvPicPr>
          <p:nvPr/>
        </p:nvPicPr>
        <p:blipFill>
          <a:blip r:embed="rId6"/>
          <a:stretch>
            <a:fillRect/>
          </a:stretch>
        </p:blipFill>
        <p:spPr>
          <a:xfrm>
            <a:off x="578774" y="5211528"/>
            <a:ext cx="7986452" cy="1440305"/>
          </a:xfrm>
          <a:prstGeom prst="rect">
            <a:avLst/>
          </a:prstGeom>
        </p:spPr>
      </p:pic>
    </p:spTree>
    <p:extLst>
      <p:ext uri="{BB962C8B-B14F-4D97-AF65-F5344CB8AC3E}">
        <p14:creationId xmlns:p14="http://schemas.microsoft.com/office/powerpoint/2010/main" val="271292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文本框 11265">
            <a:extLst>
              <a:ext uri="{FF2B5EF4-FFF2-40B4-BE49-F238E27FC236}">
                <a16:creationId xmlns:a16="http://schemas.microsoft.com/office/drawing/2014/main" id="{22C775BD-3715-4BAD-9600-D8713CFBE896}"/>
              </a:ext>
            </a:extLst>
          </p:cNvPr>
          <p:cNvSpPr txBox="1">
            <a:spLocks noChangeArrowheads="1"/>
          </p:cNvSpPr>
          <p:nvPr/>
        </p:nvSpPr>
        <p:spPr bwMode="auto">
          <a:xfrm>
            <a:off x="436563" y="777875"/>
            <a:ext cx="247173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a:solidFill>
                  <a:schemeClr val="accent2"/>
                </a:solidFill>
                <a:latin typeface="MS PGothic" panose="020B0600070205080204" pitchFamily="34" charset="-128"/>
                <a:sym typeface="宋体" panose="02010600030101010101" pitchFamily="2" charset="-122"/>
              </a:rPr>
              <a:t>5. </a:t>
            </a:r>
            <a:r>
              <a:rPr lang="zh-CN" altLang="en-US" sz="2000">
                <a:solidFill>
                  <a:schemeClr val="accent2"/>
                </a:solidFill>
                <a:latin typeface="MS PGothic" panose="020B0600070205080204" pitchFamily="34" charset="-128"/>
                <a:sym typeface="宋体" panose="02010600030101010101" pitchFamily="2" charset="-122"/>
              </a:rPr>
              <a:t>增量式的运动估计</a:t>
            </a:r>
          </a:p>
        </p:txBody>
      </p:sp>
      <p:sp>
        <p:nvSpPr>
          <p:cNvPr id="55313" name="Rectangle 2">
            <a:extLst>
              <a:ext uri="{FF2B5EF4-FFF2-40B4-BE49-F238E27FC236}">
                <a16:creationId xmlns:a16="http://schemas.microsoft.com/office/drawing/2014/main" id="{1CE66957-42F2-4809-9319-275CC08CD3EF}"/>
              </a:ext>
            </a:extLst>
          </p:cNvPr>
          <p:cNvSpPr>
            <a:spLocks noGrp="1" noChangeArrowheads="1"/>
          </p:cNvSpPr>
          <p:nvPr>
            <p:ph type="title"/>
          </p:nvPr>
        </p:nvSpPr>
        <p:spPr>
          <a:xfrm>
            <a:off x="315913" y="1270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5314" name="Picture 12" descr="underline_base">
            <a:extLst>
              <a:ext uri="{FF2B5EF4-FFF2-40B4-BE49-F238E27FC236}">
                <a16:creationId xmlns:a16="http://schemas.microsoft.com/office/drawing/2014/main" id="{2B28AFCE-E70A-4A56-88C4-DAFAFD6FADE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744538"/>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9AF49865-E397-4F64-AC2F-891571C4FC46}"/>
              </a:ext>
            </a:extLst>
          </p:cNvPr>
          <p:cNvSpPr/>
          <p:nvPr/>
        </p:nvSpPr>
        <p:spPr>
          <a:xfrm>
            <a:off x="739322" y="1173163"/>
            <a:ext cx="1802096" cy="461665"/>
          </a:xfrm>
          <a:prstGeom prst="rect">
            <a:avLst/>
          </a:prstGeom>
        </p:spPr>
        <p:txBody>
          <a:bodyPr wrap="none">
            <a:spAutoFit/>
          </a:bodyPr>
          <a:lstStyle/>
          <a:p>
            <a:r>
              <a:rPr lang="en-US" altLang="zh-CN" dirty="0">
                <a:latin typeface="MS PGothic" panose="020B0600070205080204" pitchFamily="34" charset="-128"/>
                <a:sym typeface="宋体" panose="02010600030101010101" pitchFamily="2" charset="-122"/>
              </a:rPr>
              <a:t>3D-3D  ICP </a:t>
            </a:r>
            <a:endParaRPr lang="zh-CN" altLang="en-US" dirty="0"/>
          </a:p>
        </p:txBody>
      </p:sp>
      <p:sp>
        <p:nvSpPr>
          <p:cNvPr id="6" name="矩形 5">
            <a:extLst>
              <a:ext uri="{FF2B5EF4-FFF2-40B4-BE49-F238E27FC236}">
                <a16:creationId xmlns:a16="http://schemas.microsoft.com/office/drawing/2014/main" id="{D6165647-0324-45F2-A939-8D31290222F8}"/>
              </a:ext>
            </a:extLst>
          </p:cNvPr>
          <p:cNvSpPr/>
          <p:nvPr/>
        </p:nvSpPr>
        <p:spPr>
          <a:xfrm>
            <a:off x="739322" y="1578353"/>
            <a:ext cx="8183614" cy="830997"/>
          </a:xfrm>
          <a:prstGeom prst="rect">
            <a:avLst/>
          </a:prstGeom>
        </p:spPr>
        <p:txBody>
          <a:bodyPr wrap="square">
            <a:spAutoFit/>
          </a:bodyPr>
          <a:lstStyle/>
          <a:p>
            <a:r>
              <a:rPr lang="zh-CN" altLang="en-US" dirty="0"/>
              <a:t>给定配对好的两组</a:t>
            </a:r>
            <a:r>
              <a:rPr lang="en-US" altLang="zh-CN" dirty="0"/>
              <a:t>3D</a:t>
            </a:r>
            <a:r>
              <a:rPr lang="zh-CN" altLang="en-US" dirty="0"/>
              <a:t>点，求其旋转和平移，可用迭代最近点（</a:t>
            </a:r>
            <a:r>
              <a:rPr lang="en-US" altLang="zh-CN" dirty="0"/>
              <a:t>Iterative Closest Point</a:t>
            </a:r>
            <a:r>
              <a:rPr lang="zh-CN" altLang="en-US" dirty="0"/>
              <a:t>，</a:t>
            </a:r>
            <a:r>
              <a:rPr lang="en-US" altLang="zh-CN" dirty="0"/>
              <a:t>ICP</a:t>
            </a:r>
            <a:r>
              <a:rPr lang="zh-CN" altLang="en-US" dirty="0"/>
              <a:t>求解） </a:t>
            </a:r>
          </a:p>
        </p:txBody>
      </p:sp>
      <p:pic>
        <p:nvPicPr>
          <p:cNvPr id="7" name="图片 6">
            <a:extLst>
              <a:ext uri="{FF2B5EF4-FFF2-40B4-BE49-F238E27FC236}">
                <a16:creationId xmlns:a16="http://schemas.microsoft.com/office/drawing/2014/main" id="{3CE1E8B5-698C-4364-A302-9013D0FCF3D2}"/>
              </a:ext>
            </a:extLst>
          </p:cNvPr>
          <p:cNvPicPr>
            <a:picLocks noChangeAspect="1"/>
          </p:cNvPicPr>
          <p:nvPr/>
        </p:nvPicPr>
        <p:blipFill>
          <a:blip r:embed="rId4"/>
          <a:stretch>
            <a:fillRect/>
          </a:stretch>
        </p:blipFill>
        <p:spPr>
          <a:xfrm>
            <a:off x="969583" y="3678135"/>
            <a:ext cx="5694136" cy="783895"/>
          </a:xfrm>
          <a:prstGeom prst="rect">
            <a:avLst/>
          </a:prstGeom>
        </p:spPr>
      </p:pic>
      <p:pic>
        <p:nvPicPr>
          <p:cNvPr id="8" name="图片 7">
            <a:extLst>
              <a:ext uri="{FF2B5EF4-FFF2-40B4-BE49-F238E27FC236}">
                <a16:creationId xmlns:a16="http://schemas.microsoft.com/office/drawing/2014/main" id="{9DA9DFC8-2A30-46B7-862F-B2759B265A42}"/>
              </a:ext>
            </a:extLst>
          </p:cNvPr>
          <p:cNvPicPr>
            <a:picLocks noChangeAspect="1"/>
          </p:cNvPicPr>
          <p:nvPr/>
        </p:nvPicPr>
        <p:blipFill>
          <a:blip r:embed="rId5"/>
          <a:stretch>
            <a:fillRect/>
          </a:stretch>
        </p:blipFill>
        <p:spPr>
          <a:xfrm>
            <a:off x="941121" y="4550887"/>
            <a:ext cx="3752275" cy="1182535"/>
          </a:xfrm>
          <a:prstGeom prst="rect">
            <a:avLst/>
          </a:prstGeom>
        </p:spPr>
      </p:pic>
      <p:pic>
        <p:nvPicPr>
          <p:cNvPr id="9" name="图片 8">
            <a:extLst>
              <a:ext uri="{FF2B5EF4-FFF2-40B4-BE49-F238E27FC236}">
                <a16:creationId xmlns:a16="http://schemas.microsoft.com/office/drawing/2014/main" id="{F6BC2562-6736-4BC2-A212-A9D845A53B91}"/>
              </a:ext>
            </a:extLst>
          </p:cNvPr>
          <p:cNvPicPr>
            <a:picLocks noChangeAspect="1"/>
          </p:cNvPicPr>
          <p:nvPr/>
        </p:nvPicPr>
        <p:blipFill>
          <a:blip r:embed="rId6"/>
          <a:stretch>
            <a:fillRect/>
          </a:stretch>
        </p:blipFill>
        <p:spPr>
          <a:xfrm>
            <a:off x="730988" y="2406743"/>
            <a:ext cx="3620859" cy="1182535"/>
          </a:xfrm>
          <a:prstGeom prst="rect">
            <a:avLst/>
          </a:prstGeom>
        </p:spPr>
      </p:pic>
      <p:sp>
        <p:nvSpPr>
          <p:cNvPr id="13" name="矩形 12">
            <a:extLst>
              <a:ext uri="{FF2B5EF4-FFF2-40B4-BE49-F238E27FC236}">
                <a16:creationId xmlns:a16="http://schemas.microsoft.com/office/drawing/2014/main" id="{E91D02FB-2D8C-4A8C-B061-A82E4E55D8E7}"/>
              </a:ext>
            </a:extLst>
          </p:cNvPr>
          <p:cNvSpPr/>
          <p:nvPr/>
        </p:nvSpPr>
        <p:spPr>
          <a:xfrm>
            <a:off x="-97589" y="5048814"/>
            <a:ext cx="1473480" cy="461665"/>
          </a:xfrm>
          <a:prstGeom prst="rect">
            <a:avLst/>
          </a:prstGeom>
        </p:spPr>
        <p:txBody>
          <a:bodyPr wrap="none">
            <a:spAutoFit/>
          </a:bodyPr>
          <a:lstStyle/>
          <a:p>
            <a:r>
              <a:rPr lang="zh-CN" altLang="en-US" dirty="0"/>
              <a:t>转换为 </a:t>
            </a:r>
            <a:r>
              <a:rPr lang="en-US" altLang="zh-CN" dirty="0"/>
              <a:t>=&gt;</a:t>
            </a:r>
            <a:endParaRPr lang="zh-CN" altLang="en-US" dirty="0"/>
          </a:p>
        </p:txBody>
      </p:sp>
      <p:pic>
        <p:nvPicPr>
          <p:cNvPr id="12" name="图片 11">
            <a:extLst>
              <a:ext uri="{FF2B5EF4-FFF2-40B4-BE49-F238E27FC236}">
                <a16:creationId xmlns:a16="http://schemas.microsoft.com/office/drawing/2014/main" id="{670D19D2-E9CB-468A-8D07-498C29E5807E}"/>
              </a:ext>
            </a:extLst>
          </p:cNvPr>
          <p:cNvPicPr>
            <a:picLocks noChangeAspect="1"/>
          </p:cNvPicPr>
          <p:nvPr/>
        </p:nvPicPr>
        <p:blipFill>
          <a:blip r:embed="rId7"/>
          <a:stretch>
            <a:fillRect/>
          </a:stretch>
        </p:blipFill>
        <p:spPr>
          <a:xfrm>
            <a:off x="4693396" y="5048814"/>
            <a:ext cx="3077482" cy="603257"/>
          </a:xfrm>
          <a:prstGeom prst="rect">
            <a:avLst/>
          </a:prstGeom>
        </p:spPr>
      </p:pic>
      <p:pic>
        <p:nvPicPr>
          <p:cNvPr id="14" name="图片 13">
            <a:extLst>
              <a:ext uri="{FF2B5EF4-FFF2-40B4-BE49-F238E27FC236}">
                <a16:creationId xmlns:a16="http://schemas.microsoft.com/office/drawing/2014/main" id="{75647379-3AB9-4B46-B6B5-08F257A27C5F}"/>
              </a:ext>
            </a:extLst>
          </p:cNvPr>
          <p:cNvPicPr>
            <a:picLocks noChangeAspect="1"/>
          </p:cNvPicPr>
          <p:nvPr/>
        </p:nvPicPr>
        <p:blipFill>
          <a:blip r:embed="rId8"/>
          <a:stretch>
            <a:fillRect/>
          </a:stretch>
        </p:blipFill>
        <p:spPr>
          <a:xfrm>
            <a:off x="1234993" y="5745666"/>
            <a:ext cx="4327535" cy="763173"/>
          </a:xfrm>
          <a:prstGeom prst="rect">
            <a:avLst/>
          </a:prstGeom>
        </p:spPr>
      </p:pic>
      <p:sp>
        <p:nvSpPr>
          <p:cNvPr id="18" name="矩形 17">
            <a:extLst>
              <a:ext uri="{FF2B5EF4-FFF2-40B4-BE49-F238E27FC236}">
                <a16:creationId xmlns:a16="http://schemas.microsoft.com/office/drawing/2014/main" id="{CE17C18C-07A5-4DC7-92FE-DD72A84D5FB8}"/>
              </a:ext>
            </a:extLst>
          </p:cNvPr>
          <p:cNvSpPr/>
          <p:nvPr/>
        </p:nvSpPr>
        <p:spPr>
          <a:xfrm>
            <a:off x="-97589" y="5849292"/>
            <a:ext cx="1473480" cy="461665"/>
          </a:xfrm>
          <a:prstGeom prst="rect">
            <a:avLst/>
          </a:prstGeom>
        </p:spPr>
        <p:txBody>
          <a:bodyPr wrap="none">
            <a:spAutoFit/>
          </a:bodyPr>
          <a:lstStyle/>
          <a:p>
            <a:r>
              <a:rPr lang="zh-CN" altLang="en-US" dirty="0"/>
              <a:t>转换为 </a:t>
            </a:r>
            <a:r>
              <a:rPr lang="en-US" altLang="zh-CN" dirty="0"/>
              <a:t>=&gt;</a:t>
            </a:r>
            <a:endParaRPr lang="zh-CN" altLang="en-US" dirty="0"/>
          </a:p>
        </p:txBody>
      </p:sp>
      <p:pic>
        <p:nvPicPr>
          <p:cNvPr id="15" name="图片 14">
            <a:extLst>
              <a:ext uri="{FF2B5EF4-FFF2-40B4-BE49-F238E27FC236}">
                <a16:creationId xmlns:a16="http://schemas.microsoft.com/office/drawing/2014/main" id="{EEB785B3-7463-40AC-98AB-24E11587E8B6}"/>
              </a:ext>
            </a:extLst>
          </p:cNvPr>
          <p:cNvPicPr>
            <a:picLocks noChangeAspect="1"/>
          </p:cNvPicPr>
          <p:nvPr/>
        </p:nvPicPr>
        <p:blipFill>
          <a:blip r:embed="rId9"/>
          <a:stretch>
            <a:fillRect/>
          </a:stretch>
        </p:blipFill>
        <p:spPr>
          <a:xfrm>
            <a:off x="5677800" y="5849292"/>
            <a:ext cx="3366968" cy="910737"/>
          </a:xfrm>
          <a:prstGeom prst="rect">
            <a:avLst/>
          </a:prstGeom>
        </p:spPr>
      </p:pic>
    </p:spTree>
    <p:extLst>
      <p:ext uri="{BB962C8B-B14F-4D97-AF65-F5344CB8AC3E}">
        <p14:creationId xmlns:p14="http://schemas.microsoft.com/office/powerpoint/2010/main" val="36662766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文本框 11265">
            <a:extLst>
              <a:ext uri="{FF2B5EF4-FFF2-40B4-BE49-F238E27FC236}">
                <a16:creationId xmlns:a16="http://schemas.microsoft.com/office/drawing/2014/main" id="{22C775BD-3715-4BAD-9600-D8713CFBE896}"/>
              </a:ext>
            </a:extLst>
          </p:cNvPr>
          <p:cNvSpPr txBox="1">
            <a:spLocks noChangeArrowheads="1"/>
          </p:cNvSpPr>
          <p:nvPr/>
        </p:nvSpPr>
        <p:spPr bwMode="auto">
          <a:xfrm>
            <a:off x="436563" y="777875"/>
            <a:ext cx="247173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a:solidFill>
                  <a:schemeClr val="accent2"/>
                </a:solidFill>
                <a:latin typeface="MS PGothic" panose="020B0600070205080204" pitchFamily="34" charset="-128"/>
                <a:sym typeface="宋体" panose="02010600030101010101" pitchFamily="2" charset="-122"/>
              </a:rPr>
              <a:t>5. </a:t>
            </a:r>
            <a:r>
              <a:rPr lang="zh-CN" altLang="en-US" sz="2000">
                <a:solidFill>
                  <a:schemeClr val="accent2"/>
                </a:solidFill>
                <a:latin typeface="MS PGothic" panose="020B0600070205080204" pitchFamily="34" charset="-128"/>
                <a:sym typeface="宋体" panose="02010600030101010101" pitchFamily="2" charset="-122"/>
              </a:rPr>
              <a:t>增量式的运动估计</a:t>
            </a:r>
          </a:p>
        </p:txBody>
      </p:sp>
      <p:sp>
        <p:nvSpPr>
          <p:cNvPr id="55313" name="Rectangle 2">
            <a:extLst>
              <a:ext uri="{FF2B5EF4-FFF2-40B4-BE49-F238E27FC236}">
                <a16:creationId xmlns:a16="http://schemas.microsoft.com/office/drawing/2014/main" id="{1CE66957-42F2-4809-9319-275CC08CD3EF}"/>
              </a:ext>
            </a:extLst>
          </p:cNvPr>
          <p:cNvSpPr>
            <a:spLocks noGrp="1" noChangeArrowheads="1"/>
          </p:cNvSpPr>
          <p:nvPr>
            <p:ph type="title"/>
          </p:nvPr>
        </p:nvSpPr>
        <p:spPr>
          <a:xfrm>
            <a:off x="315913" y="1270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5314" name="Picture 12" descr="underline_base">
            <a:extLst>
              <a:ext uri="{FF2B5EF4-FFF2-40B4-BE49-F238E27FC236}">
                <a16:creationId xmlns:a16="http://schemas.microsoft.com/office/drawing/2014/main" id="{2B28AFCE-E70A-4A56-88C4-DAFAFD6FADE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744538"/>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9AF49865-E397-4F64-AC2F-891571C4FC46}"/>
              </a:ext>
            </a:extLst>
          </p:cNvPr>
          <p:cNvSpPr/>
          <p:nvPr/>
        </p:nvSpPr>
        <p:spPr>
          <a:xfrm>
            <a:off x="739322" y="1173163"/>
            <a:ext cx="1802096" cy="461665"/>
          </a:xfrm>
          <a:prstGeom prst="rect">
            <a:avLst/>
          </a:prstGeom>
        </p:spPr>
        <p:txBody>
          <a:bodyPr wrap="none">
            <a:spAutoFit/>
          </a:bodyPr>
          <a:lstStyle/>
          <a:p>
            <a:r>
              <a:rPr lang="en-US" altLang="zh-CN" dirty="0">
                <a:latin typeface="MS PGothic" panose="020B0600070205080204" pitchFamily="34" charset="-128"/>
                <a:sym typeface="宋体" panose="02010600030101010101" pitchFamily="2" charset="-122"/>
              </a:rPr>
              <a:t>3D-3D  ICP </a:t>
            </a:r>
            <a:endParaRPr lang="zh-CN" altLang="en-US" dirty="0"/>
          </a:p>
        </p:txBody>
      </p:sp>
      <p:sp>
        <p:nvSpPr>
          <p:cNvPr id="6" name="矩形 5">
            <a:extLst>
              <a:ext uri="{FF2B5EF4-FFF2-40B4-BE49-F238E27FC236}">
                <a16:creationId xmlns:a16="http://schemas.microsoft.com/office/drawing/2014/main" id="{D6165647-0324-45F2-A939-8D31290222F8}"/>
              </a:ext>
            </a:extLst>
          </p:cNvPr>
          <p:cNvSpPr/>
          <p:nvPr/>
        </p:nvSpPr>
        <p:spPr>
          <a:xfrm>
            <a:off x="739322" y="1578353"/>
            <a:ext cx="8183614" cy="830997"/>
          </a:xfrm>
          <a:prstGeom prst="rect">
            <a:avLst/>
          </a:prstGeom>
        </p:spPr>
        <p:txBody>
          <a:bodyPr wrap="square">
            <a:spAutoFit/>
          </a:bodyPr>
          <a:lstStyle/>
          <a:p>
            <a:r>
              <a:rPr lang="zh-CN" altLang="en-US" dirty="0"/>
              <a:t>给定配对好的两组</a:t>
            </a:r>
            <a:r>
              <a:rPr lang="en-US" altLang="zh-CN" dirty="0"/>
              <a:t>3D</a:t>
            </a:r>
            <a:r>
              <a:rPr lang="zh-CN" altLang="en-US" dirty="0"/>
              <a:t>点，求其旋转和平移，可用迭代最近点（</a:t>
            </a:r>
            <a:r>
              <a:rPr lang="en-US" altLang="zh-CN" dirty="0"/>
              <a:t>Iterative Closest Point</a:t>
            </a:r>
            <a:r>
              <a:rPr lang="zh-CN" altLang="en-US" dirty="0"/>
              <a:t>，</a:t>
            </a:r>
            <a:r>
              <a:rPr lang="en-US" altLang="zh-CN" dirty="0"/>
              <a:t>ICP</a:t>
            </a:r>
            <a:r>
              <a:rPr lang="zh-CN" altLang="en-US" dirty="0"/>
              <a:t>求解） </a:t>
            </a:r>
          </a:p>
        </p:txBody>
      </p:sp>
      <p:sp>
        <p:nvSpPr>
          <p:cNvPr id="4" name="矩形 3">
            <a:extLst>
              <a:ext uri="{FF2B5EF4-FFF2-40B4-BE49-F238E27FC236}">
                <a16:creationId xmlns:a16="http://schemas.microsoft.com/office/drawing/2014/main" id="{8E0B5F7D-C5AD-4052-8E93-CAB368CE1C27}"/>
              </a:ext>
            </a:extLst>
          </p:cNvPr>
          <p:cNvSpPr/>
          <p:nvPr/>
        </p:nvSpPr>
        <p:spPr>
          <a:xfrm>
            <a:off x="739322" y="2666834"/>
            <a:ext cx="4572000" cy="461665"/>
          </a:xfrm>
          <a:prstGeom prst="rect">
            <a:avLst/>
          </a:prstGeom>
        </p:spPr>
        <p:txBody>
          <a:bodyPr>
            <a:spAutoFit/>
          </a:bodyPr>
          <a:lstStyle/>
          <a:p>
            <a:r>
              <a:rPr lang="zh-CN" altLang="en-US" dirty="0"/>
              <a:t>解得 </a:t>
            </a:r>
            <a:r>
              <a:rPr lang="en-US" altLang="zh-CN" dirty="0"/>
              <a:t>R </a:t>
            </a:r>
            <a:r>
              <a:rPr lang="zh-CN" altLang="en-US" dirty="0"/>
              <a:t>后，求解 </a:t>
            </a:r>
            <a:r>
              <a:rPr lang="en-US" altLang="zh-CN" dirty="0"/>
              <a:t>t </a:t>
            </a:r>
            <a:r>
              <a:rPr lang="zh-CN" altLang="en-US" dirty="0"/>
              <a:t>即可</a:t>
            </a:r>
          </a:p>
        </p:txBody>
      </p:sp>
      <p:pic>
        <p:nvPicPr>
          <p:cNvPr id="7" name="图片 6">
            <a:extLst>
              <a:ext uri="{FF2B5EF4-FFF2-40B4-BE49-F238E27FC236}">
                <a16:creationId xmlns:a16="http://schemas.microsoft.com/office/drawing/2014/main" id="{91A94130-16B6-4984-BCD1-58BC842FBB9D}"/>
              </a:ext>
            </a:extLst>
          </p:cNvPr>
          <p:cNvPicPr>
            <a:picLocks noChangeAspect="1"/>
          </p:cNvPicPr>
          <p:nvPr/>
        </p:nvPicPr>
        <p:blipFill>
          <a:blip r:embed="rId4"/>
          <a:stretch>
            <a:fillRect/>
          </a:stretch>
        </p:blipFill>
        <p:spPr>
          <a:xfrm>
            <a:off x="3025322" y="3314003"/>
            <a:ext cx="2531643" cy="830997"/>
          </a:xfrm>
          <a:prstGeom prst="rect">
            <a:avLst/>
          </a:prstGeom>
        </p:spPr>
      </p:pic>
    </p:spTree>
    <p:extLst>
      <p:ext uri="{BB962C8B-B14F-4D97-AF65-F5344CB8AC3E}">
        <p14:creationId xmlns:p14="http://schemas.microsoft.com/office/powerpoint/2010/main" val="6509730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内容占位符 2">
            <a:extLst>
              <a:ext uri="{FF2B5EF4-FFF2-40B4-BE49-F238E27FC236}">
                <a16:creationId xmlns:a16="http://schemas.microsoft.com/office/drawing/2014/main" id="{ECF674E8-E942-4C4F-AB30-0EBB404A4901}"/>
              </a:ext>
            </a:extLst>
          </p:cNvPr>
          <p:cNvSpPr>
            <a:spLocks noGrp="1" noChangeArrowheads="1"/>
          </p:cNvSpPr>
          <p:nvPr>
            <p:ph idx="1"/>
          </p:nvPr>
        </p:nvSpPr>
        <p:spPr/>
        <p:txBody>
          <a:bodyPr/>
          <a:lstStyle/>
          <a:p>
            <a:pPr>
              <a:buFont typeface="Wingdings" panose="05000000000000000000" pitchFamily="2" charset="2"/>
              <a:buNone/>
            </a:pPr>
            <a:endParaRPr lang="en-US" altLang="zh-CN"/>
          </a:p>
          <a:p>
            <a:pPr>
              <a:buFont typeface="Wingdings" panose="05000000000000000000" pitchFamily="2" charset="2"/>
              <a:buNone/>
            </a:pPr>
            <a:endParaRPr lang="en-US" altLang="zh-CN"/>
          </a:p>
          <a:p>
            <a:pPr>
              <a:buFont typeface="Wingdings" panose="05000000000000000000" pitchFamily="2" charset="2"/>
              <a:buNone/>
            </a:pPr>
            <a:endParaRPr lang="en-US" altLang="zh-CN"/>
          </a:p>
          <a:p>
            <a:pPr>
              <a:buFont typeface="Wingdings" panose="05000000000000000000" pitchFamily="2" charset="2"/>
              <a:buNone/>
            </a:pPr>
            <a:endParaRPr lang="en-US" altLang="zh-CN"/>
          </a:p>
          <a:p>
            <a:pPr algn="ctr">
              <a:buFont typeface="Wingdings" panose="05000000000000000000" pitchFamily="2" charset="2"/>
              <a:buNone/>
            </a:pPr>
            <a:r>
              <a:rPr lang="en-US" altLang="zh-CN" sz="4800"/>
              <a:t>Thanks</a:t>
            </a:r>
            <a:endParaRPr lang="zh-CN" altLang="en-US" sz="4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C2DFF919-5403-4931-84D7-58388BD55E2B}"/>
              </a:ext>
            </a:extLst>
          </p:cNvPr>
          <p:cNvSpPr>
            <a:spLocks noGrp="1" noChangeArrowheads="1"/>
          </p:cNvSpPr>
          <p:nvPr>
            <p:ph type="title"/>
          </p:nvPr>
        </p:nvSpPr>
        <p:spPr/>
        <p:txBody>
          <a:bodyPr/>
          <a:lstStyle/>
          <a:p>
            <a:r>
              <a:rPr lang="zh-CN" altLang="en-US" sz="4000" b="1"/>
              <a:t>视觉传感器</a:t>
            </a:r>
          </a:p>
        </p:txBody>
      </p:sp>
      <p:pic>
        <p:nvPicPr>
          <p:cNvPr id="37891" name="Picture 12" descr="underline_base">
            <a:extLst>
              <a:ext uri="{FF2B5EF4-FFF2-40B4-BE49-F238E27FC236}">
                <a16:creationId xmlns:a16="http://schemas.microsoft.com/office/drawing/2014/main" id="{D43F96FD-4A4C-4809-AF5C-A1C09C370C0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014413"/>
            <a:ext cx="51260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2" descr="D:\class\Introduction to Robotics\PPT_2015\chapter2_hardware\materials\Sensors\视觉传感器\CCD传感器2.jpg">
            <a:extLst>
              <a:ext uri="{FF2B5EF4-FFF2-40B4-BE49-F238E27FC236}">
                <a16:creationId xmlns:a16="http://schemas.microsoft.com/office/drawing/2014/main" id="{04A7C75B-A7A3-4FA4-8F1B-BDFCC95F76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363" y="1404938"/>
            <a:ext cx="4502150" cy="226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AutoShape 2">
            <a:extLst>
              <a:ext uri="{FF2B5EF4-FFF2-40B4-BE49-F238E27FC236}">
                <a16:creationId xmlns:a16="http://schemas.microsoft.com/office/drawing/2014/main" id="{57C8D4F0-F847-424D-95CB-347CD9D79A5B}"/>
              </a:ext>
            </a:extLst>
          </p:cNvPr>
          <p:cNvSpPr>
            <a:spLocks noChangeArrowheads="1"/>
          </p:cNvSpPr>
          <p:nvPr/>
        </p:nvSpPr>
        <p:spPr bwMode="auto">
          <a:xfrm>
            <a:off x="414338" y="4675188"/>
            <a:ext cx="503237" cy="1223962"/>
          </a:xfrm>
          <a:prstGeom prst="flowChartAlternateProcess">
            <a:avLst/>
          </a:prstGeom>
          <a:gradFill rotWithShape="1">
            <a:gsLst>
              <a:gs pos="0">
                <a:srgbClr val="5E9EFF"/>
              </a:gs>
              <a:gs pos="20000">
                <a:srgbClr val="85C2FF"/>
              </a:gs>
              <a:gs pos="35001">
                <a:srgbClr val="C4D6EB"/>
              </a:gs>
              <a:gs pos="50000">
                <a:srgbClr val="FFEBFA"/>
              </a:gs>
              <a:gs pos="64999">
                <a:srgbClr val="C4D6EB"/>
              </a:gs>
              <a:gs pos="80000">
                <a:srgbClr val="85C2FF"/>
              </a:gs>
              <a:gs pos="100000">
                <a:srgbClr val="5E9EFF"/>
              </a:gs>
            </a:gsLst>
            <a:lin ang="540000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2000" b="1"/>
              <a:t>景</a:t>
            </a:r>
          </a:p>
          <a:p>
            <a:pPr algn="ctr" eaLnBrk="1" hangingPunct="1">
              <a:lnSpc>
                <a:spcPct val="100000"/>
              </a:lnSpc>
              <a:spcBef>
                <a:spcPct val="0"/>
              </a:spcBef>
              <a:buClrTx/>
              <a:buSzTx/>
              <a:buFont typeface="Arial" panose="020B0604020202020204" pitchFamily="34" charset="0"/>
              <a:buNone/>
            </a:pPr>
            <a:r>
              <a:rPr lang="zh-CN" altLang="en-US" sz="2000" b="1"/>
              <a:t>物</a:t>
            </a:r>
          </a:p>
        </p:txBody>
      </p:sp>
      <p:sp>
        <p:nvSpPr>
          <p:cNvPr id="37894" name="AutoShape 3">
            <a:extLst>
              <a:ext uri="{FF2B5EF4-FFF2-40B4-BE49-F238E27FC236}">
                <a16:creationId xmlns:a16="http://schemas.microsoft.com/office/drawing/2014/main" id="{23A4796D-6726-4FD4-81B3-B0951F76CC3B}"/>
              </a:ext>
            </a:extLst>
          </p:cNvPr>
          <p:cNvSpPr>
            <a:spLocks noChangeArrowheads="1"/>
          </p:cNvSpPr>
          <p:nvPr/>
        </p:nvSpPr>
        <p:spPr bwMode="auto">
          <a:xfrm>
            <a:off x="2090738" y="4065588"/>
            <a:ext cx="431800" cy="2520950"/>
          </a:xfrm>
          <a:prstGeom prst="flowChartAlternateProcess">
            <a:avLst/>
          </a:prstGeom>
          <a:gradFill rotWithShape="1">
            <a:gsLst>
              <a:gs pos="0">
                <a:srgbClr val="F8B049"/>
              </a:gs>
              <a:gs pos="9000">
                <a:srgbClr val="B43E85"/>
              </a:gs>
              <a:gs pos="15500">
                <a:srgbClr val="C50849"/>
              </a:gs>
              <a:gs pos="16499">
                <a:srgbClr val="F952A0"/>
              </a:gs>
              <a:gs pos="18500">
                <a:srgbClr val="FEE7F2"/>
              </a:gs>
              <a:gs pos="39500">
                <a:srgbClr val="F8B049"/>
              </a:gs>
              <a:gs pos="43500">
                <a:srgbClr val="F8B049"/>
              </a:gs>
              <a:gs pos="50000">
                <a:srgbClr val="FC9FCB"/>
              </a:gs>
              <a:gs pos="56500">
                <a:srgbClr val="F8B049"/>
              </a:gs>
              <a:gs pos="60500">
                <a:srgbClr val="F8B049"/>
              </a:gs>
              <a:gs pos="81500">
                <a:srgbClr val="FEE7F2"/>
              </a:gs>
              <a:gs pos="83501">
                <a:srgbClr val="F952A0"/>
              </a:gs>
              <a:gs pos="84500">
                <a:srgbClr val="C50849"/>
              </a:gs>
              <a:gs pos="91000">
                <a:srgbClr val="B43E85"/>
              </a:gs>
              <a:gs pos="100000">
                <a:srgbClr val="F8B049"/>
              </a:gs>
            </a:gsLst>
            <a:lin ang="540000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2000" b="1"/>
              <a:t>分</a:t>
            </a:r>
          </a:p>
          <a:p>
            <a:pPr algn="ctr" eaLnBrk="1" hangingPunct="1">
              <a:lnSpc>
                <a:spcPct val="100000"/>
              </a:lnSpc>
              <a:spcBef>
                <a:spcPct val="0"/>
              </a:spcBef>
              <a:buClrTx/>
              <a:buSzTx/>
              <a:buFont typeface="Arial" panose="020B0604020202020204" pitchFamily="34" charset="0"/>
              <a:buNone/>
            </a:pPr>
            <a:r>
              <a:rPr lang="zh-CN" altLang="en-US" sz="2000" b="1"/>
              <a:t>色</a:t>
            </a:r>
          </a:p>
          <a:p>
            <a:pPr algn="ctr" eaLnBrk="1" hangingPunct="1">
              <a:lnSpc>
                <a:spcPct val="100000"/>
              </a:lnSpc>
              <a:spcBef>
                <a:spcPct val="0"/>
              </a:spcBef>
              <a:buClrTx/>
              <a:buSzTx/>
              <a:buFont typeface="Arial" panose="020B0604020202020204" pitchFamily="34" charset="0"/>
              <a:buNone/>
            </a:pPr>
            <a:r>
              <a:rPr lang="zh-CN" altLang="en-US" sz="2000" b="1"/>
              <a:t>镜</a:t>
            </a:r>
          </a:p>
        </p:txBody>
      </p:sp>
      <p:sp>
        <p:nvSpPr>
          <p:cNvPr id="37895" name="AutoShape 4">
            <a:extLst>
              <a:ext uri="{FF2B5EF4-FFF2-40B4-BE49-F238E27FC236}">
                <a16:creationId xmlns:a16="http://schemas.microsoft.com/office/drawing/2014/main" id="{8908D9BB-0B2B-4DEB-936A-42EF050DF4B4}"/>
              </a:ext>
            </a:extLst>
          </p:cNvPr>
          <p:cNvSpPr>
            <a:spLocks noChangeArrowheads="1"/>
          </p:cNvSpPr>
          <p:nvPr/>
        </p:nvSpPr>
        <p:spPr bwMode="auto">
          <a:xfrm>
            <a:off x="3005138" y="4294188"/>
            <a:ext cx="1079500" cy="1871662"/>
          </a:xfrm>
          <a:prstGeom prst="flowChartAlternateProcess">
            <a:avLst/>
          </a:prstGeom>
          <a:gradFill rotWithShape="1">
            <a:gsLst>
              <a:gs pos="0">
                <a:srgbClr val="5E9EFF"/>
              </a:gs>
              <a:gs pos="20000">
                <a:srgbClr val="85C2FF"/>
              </a:gs>
              <a:gs pos="35001">
                <a:srgbClr val="C4D6EB"/>
              </a:gs>
              <a:gs pos="50000">
                <a:srgbClr val="FFEBFA"/>
              </a:gs>
              <a:gs pos="64999">
                <a:srgbClr val="C4D6EB"/>
              </a:gs>
              <a:gs pos="80000">
                <a:srgbClr val="85C2FF"/>
              </a:gs>
              <a:gs pos="100000">
                <a:srgbClr val="5E9EFF"/>
              </a:gs>
            </a:gsLst>
            <a:lin ang="540000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000" b="1"/>
              <a:t>CCD</a:t>
            </a:r>
          </a:p>
          <a:p>
            <a:pPr algn="ctr" eaLnBrk="1" hangingPunct="1">
              <a:lnSpc>
                <a:spcPct val="100000"/>
              </a:lnSpc>
              <a:spcBef>
                <a:spcPct val="0"/>
              </a:spcBef>
              <a:buClrTx/>
              <a:buSzTx/>
              <a:buFont typeface="Arial" panose="020B0604020202020204" pitchFamily="34" charset="0"/>
              <a:buNone/>
            </a:pPr>
            <a:r>
              <a:rPr lang="zh-CN" altLang="en-US" sz="2000" b="1"/>
              <a:t>彩色视觉</a:t>
            </a:r>
          </a:p>
          <a:p>
            <a:pPr algn="ctr" eaLnBrk="1" hangingPunct="1">
              <a:lnSpc>
                <a:spcPct val="100000"/>
              </a:lnSpc>
              <a:spcBef>
                <a:spcPct val="0"/>
              </a:spcBef>
              <a:buClrTx/>
              <a:buSzTx/>
              <a:buFont typeface="Arial" panose="020B0604020202020204" pitchFamily="34" charset="0"/>
              <a:buNone/>
            </a:pPr>
            <a:r>
              <a:rPr lang="zh-CN" altLang="en-US" sz="2000" b="1"/>
              <a:t>传感器</a:t>
            </a:r>
          </a:p>
        </p:txBody>
      </p:sp>
      <p:sp>
        <p:nvSpPr>
          <p:cNvPr id="37896" name="AutoShape 5">
            <a:extLst>
              <a:ext uri="{FF2B5EF4-FFF2-40B4-BE49-F238E27FC236}">
                <a16:creationId xmlns:a16="http://schemas.microsoft.com/office/drawing/2014/main" id="{6979ECCF-398D-438E-9116-B663579BCA56}"/>
              </a:ext>
            </a:extLst>
          </p:cNvPr>
          <p:cNvSpPr>
            <a:spLocks noChangeArrowheads="1"/>
          </p:cNvSpPr>
          <p:nvPr/>
        </p:nvSpPr>
        <p:spPr bwMode="auto">
          <a:xfrm>
            <a:off x="4529138" y="5970588"/>
            <a:ext cx="1150937" cy="863600"/>
          </a:xfrm>
          <a:prstGeom prst="flowChartAlternateProcess">
            <a:avLst/>
          </a:prstGeom>
          <a:solidFill>
            <a:srgbClr val="66FF33"/>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2000" b="1"/>
              <a:t>取景器</a:t>
            </a:r>
          </a:p>
          <a:p>
            <a:pPr algn="ctr" eaLnBrk="1" hangingPunct="1">
              <a:lnSpc>
                <a:spcPct val="100000"/>
              </a:lnSpc>
              <a:spcBef>
                <a:spcPct val="0"/>
              </a:spcBef>
              <a:buClrTx/>
              <a:buSzTx/>
              <a:buFont typeface="Arial" panose="020B0604020202020204" pitchFamily="34" charset="0"/>
              <a:buNone/>
            </a:pPr>
            <a:r>
              <a:rPr lang="zh-CN" altLang="en-US" sz="2000" b="1"/>
              <a:t>电路</a:t>
            </a:r>
          </a:p>
        </p:txBody>
      </p:sp>
      <p:sp>
        <p:nvSpPr>
          <p:cNvPr id="37897" name="AutoShape 6">
            <a:extLst>
              <a:ext uri="{FF2B5EF4-FFF2-40B4-BE49-F238E27FC236}">
                <a16:creationId xmlns:a16="http://schemas.microsoft.com/office/drawing/2014/main" id="{60CCFD68-A49E-41AC-9BF6-5146EE5A7D77}"/>
              </a:ext>
            </a:extLst>
          </p:cNvPr>
          <p:cNvSpPr>
            <a:spLocks noChangeArrowheads="1"/>
          </p:cNvSpPr>
          <p:nvPr/>
        </p:nvSpPr>
        <p:spPr bwMode="auto">
          <a:xfrm>
            <a:off x="4529138" y="3303588"/>
            <a:ext cx="1084262" cy="792162"/>
          </a:xfrm>
          <a:prstGeom prst="flowChartAlternateProcess">
            <a:avLst/>
          </a:prstGeom>
          <a:solidFill>
            <a:srgbClr val="FF9966"/>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2000" b="1"/>
              <a:t>放大器</a:t>
            </a:r>
          </a:p>
        </p:txBody>
      </p:sp>
      <p:sp>
        <p:nvSpPr>
          <p:cNvPr id="37898" name="AutoShape 7">
            <a:extLst>
              <a:ext uri="{FF2B5EF4-FFF2-40B4-BE49-F238E27FC236}">
                <a16:creationId xmlns:a16="http://schemas.microsoft.com/office/drawing/2014/main" id="{38F4C292-756A-4C79-A073-8268AC5308C0}"/>
              </a:ext>
            </a:extLst>
          </p:cNvPr>
          <p:cNvSpPr>
            <a:spLocks noChangeArrowheads="1"/>
          </p:cNvSpPr>
          <p:nvPr/>
        </p:nvSpPr>
        <p:spPr bwMode="auto">
          <a:xfrm>
            <a:off x="6053138" y="5665788"/>
            <a:ext cx="1295400" cy="1150937"/>
          </a:xfrm>
          <a:prstGeom prst="flowChartAlternateProcess">
            <a:avLst/>
          </a:prstGeom>
          <a:solidFill>
            <a:srgbClr val="FF99CC"/>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000" b="1"/>
              <a:t>ASIC</a:t>
            </a:r>
          </a:p>
          <a:p>
            <a:pPr algn="ctr" eaLnBrk="1" hangingPunct="1">
              <a:lnSpc>
                <a:spcPct val="100000"/>
              </a:lnSpc>
              <a:spcBef>
                <a:spcPct val="0"/>
              </a:spcBef>
              <a:buClrTx/>
              <a:buSzTx/>
              <a:buFont typeface="Arial" panose="020B0604020202020204" pitchFamily="34" charset="0"/>
              <a:buNone/>
            </a:pPr>
            <a:r>
              <a:rPr lang="zh-CN" altLang="en-US" sz="2000" b="1"/>
              <a:t>集成电路</a:t>
            </a:r>
          </a:p>
        </p:txBody>
      </p:sp>
      <p:sp>
        <p:nvSpPr>
          <p:cNvPr id="37899" name="AutoShape 8">
            <a:extLst>
              <a:ext uri="{FF2B5EF4-FFF2-40B4-BE49-F238E27FC236}">
                <a16:creationId xmlns:a16="http://schemas.microsoft.com/office/drawing/2014/main" id="{C938289C-9927-4A5B-8464-671649F1CCF4}"/>
              </a:ext>
            </a:extLst>
          </p:cNvPr>
          <p:cNvSpPr>
            <a:spLocks noChangeArrowheads="1"/>
          </p:cNvSpPr>
          <p:nvPr/>
        </p:nvSpPr>
        <p:spPr bwMode="auto">
          <a:xfrm>
            <a:off x="6129338" y="3379788"/>
            <a:ext cx="1223962" cy="935037"/>
          </a:xfrm>
          <a:prstGeom prst="flowChartAlternateProcess">
            <a:avLst/>
          </a:prstGeom>
          <a:solidFill>
            <a:srgbClr val="99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000" b="1"/>
              <a:t>A/D</a:t>
            </a:r>
          </a:p>
          <a:p>
            <a:pPr algn="ctr" eaLnBrk="1" hangingPunct="1">
              <a:lnSpc>
                <a:spcPct val="100000"/>
              </a:lnSpc>
              <a:spcBef>
                <a:spcPct val="0"/>
              </a:spcBef>
              <a:buClrTx/>
              <a:buSzTx/>
              <a:buFont typeface="Arial" panose="020B0604020202020204" pitchFamily="34" charset="0"/>
              <a:buNone/>
            </a:pPr>
            <a:r>
              <a:rPr lang="zh-CN" altLang="en-US" sz="2000" b="1"/>
              <a:t>转换器</a:t>
            </a:r>
          </a:p>
        </p:txBody>
      </p:sp>
      <p:sp>
        <p:nvSpPr>
          <p:cNvPr id="37900" name="AutoShape 9">
            <a:extLst>
              <a:ext uri="{FF2B5EF4-FFF2-40B4-BE49-F238E27FC236}">
                <a16:creationId xmlns:a16="http://schemas.microsoft.com/office/drawing/2014/main" id="{5B23D853-70BC-4F07-A3C7-EC77ECA45644}"/>
              </a:ext>
            </a:extLst>
          </p:cNvPr>
          <p:cNvSpPr>
            <a:spLocks noChangeArrowheads="1"/>
          </p:cNvSpPr>
          <p:nvPr/>
        </p:nvSpPr>
        <p:spPr bwMode="auto">
          <a:xfrm>
            <a:off x="7805738" y="6046788"/>
            <a:ext cx="865187" cy="504825"/>
          </a:xfrm>
          <a:prstGeom prst="flowChartAlternateProcess">
            <a:avLst/>
          </a:prstGeom>
          <a:solidFill>
            <a:srgbClr val="99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000" b="1"/>
              <a:t>CPU</a:t>
            </a:r>
          </a:p>
        </p:txBody>
      </p:sp>
      <p:sp>
        <p:nvSpPr>
          <p:cNvPr id="37901" name="AutoShape 10">
            <a:extLst>
              <a:ext uri="{FF2B5EF4-FFF2-40B4-BE49-F238E27FC236}">
                <a16:creationId xmlns:a16="http://schemas.microsoft.com/office/drawing/2014/main" id="{E58D5060-FA7E-4127-9A68-4A96F9069359}"/>
              </a:ext>
            </a:extLst>
          </p:cNvPr>
          <p:cNvSpPr>
            <a:spLocks noChangeArrowheads="1"/>
          </p:cNvSpPr>
          <p:nvPr/>
        </p:nvSpPr>
        <p:spPr bwMode="auto">
          <a:xfrm>
            <a:off x="7881938" y="3455988"/>
            <a:ext cx="865187" cy="649287"/>
          </a:xfrm>
          <a:prstGeom prst="flowChartAlternateProcess">
            <a:avLst/>
          </a:prstGeom>
          <a:solidFill>
            <a:srgbClr val="FF99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2000" b="1"/>
              <a:t>存储卡</a:t>
            </a:r>
          </a:p>
        </p:txBody>
      </p:sp>
      <p:sp>
        <p:nvSpPr>
          <p:cNvPr id="37902" name="Oval 11">
            <a:extLst>
              <a:ext uri="{FF2B5EF4-FFF2-40B4-BE49-F238E27FC236}">
                <a16:creationId xmlns:a16="http://schemas.microsoft.com/office/drawing/2014/main" id="{4FE88D92-DFA1-49A4-9508-44F3D2605EDB}"/>
              </a:ext>
            </a:extLst>
          </p:cNvPr>
          <p:cNvSpPr>
            <a:spLocks noChangeArrowheads="1"/>
          </p:cNvSpPr>
          <p:nvPr/>
        </p:nvSpPr>
        <p:spPr bwMode="auto">
          <a:xfrm>
            <a:off x="1328738" y="3989388"/>
            <a:ext cx="360362" cy="2447925"/>
          </a:xfrm>
          <a:prstGeom prst="ellipse">
            <a:avLst/>
          </a:prstGeom>
          <a:solidFill>
            <a:srgbClr val="99FF99"/>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2000" b="1"/>
              <a:t>镜</a:t>
            </a:r>
          </a:p>
          <a:p>
            <a:pPr algn="ctr" eaLnBrk="1" hangingPunct="1">
              <a:lnSpc>
                <a:spcPct val="100000"/>
              </a:lnSpc>
              <a:spcBef>
                <a:spcPct val="0"/>
              </a:spcBef>
              <a:buClrTx/>
              <a:buSzTx/>
              <a:buFont typeface="Arial" panose="020B0604020202020204" pitchFamily="34" charset="0"/>
              <a:buNone/>
            </a:pPr>
            <a:r>
              <a:rPr lang="zh-CN" altLang="en-US" sz="2000" b="1"/>
              <a:t>头</a:t>
            </a:r>
          </a:p>
        </p:txBody>
      </p:sp>
      <p:sp>
        <p:nvSpPr>
          <p:cNvPr id="37903" name="Line 12">
            <a:extLst>
              <a:ext uri="{FF2B5EF4-FFF2-40B4-BE49-F238E27FC236}">
                <a16:creationId xmlns:a16="http://schemas.microsoft.com/office/drawing/2014/main" id="{353775B2-9711-4778-8C6C-B8B2D57E0184}"/>
              </a:ext>
            </a:extLst>
          </p:cNvPr>
          <p:cNvSpPr>
            <a:spLocks noChangeShapeType="1"/>
          </p:cNvSpPr>
          <p:nvPr/>
        </p:nvSpPr>
        <p:spPr bwMode="auto">
          <a:xfrm>
            <a:off x="947738" y="5284788"/>
            <a:ext cx="360362"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04" name="Line 13">
            <a:extLst>
              <a:ext uri="{FF2B5EF4-FFF2-40B4-BE49-F238E27FC236}">
                <a16:creationId xmlns:a16="http://schemas.microsoft.com/office/drawing/2014/main" id="{B3BD9610-FA2B-4288-99AA-91B6AD2F2339}"/>
              </a:ext>
            </a:extLst>
          </p:cNvPr>
          <p:cNvSpPr>
            <a:spLocks noChangeShapeType="1"/>
          </p:cNvSpPr>
          <p:nvPr/>
        </p:nvSpPr>
        <p:spPr bwMode="auto">
          <a:xfrm>
            <a:off x="1709738" y="5284788"/>
            <a:ext cx="358775"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05" name="Line 14">
            <a:extLst>
              <a:ext uri="{FF2B5EF4-FFF2-40B4-BE49-F238E27FC236}">
                <a16:creationId xmlns:a16="http://schemas.microsoft.com/office/drawing/2014/main" id="{DEDBAFCE-0DD4-4123-A10E-BF175842975F}"/>
              </a:ext>
            </a:extLst>
          </p:cNvPr>
          <p:cNvSpPr>
            <a:spLocks noChangeShapeType="1"/>
          </p:cNvSpPr>
          <p:nvPr/>
        </p:nvSpPr>
        <p:spPr bwMode="auto">
          <a:xfrm>
            <a:off x="2547938" y="5132388"/>
            <a:ext cx="503237" cy="0"/>
          </a:xfrm>
          <a:prstGeom prst="line">
            <a:avLst/>
          </a:prstGeom>
          <a:noFill/>
          <a:ln w="38100">
            <a:solidFill>
              <a:srgbClr val="FF99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06" name="Line 15">
            <a:extLst>
              <a:ext uri="{FF2B5EF4-FFF2-40B4-BE49-F238E27FC236}">
                <a16:creationId xmlns:a16="http://schemas.microsoft.com/office/drawing/2014/main" id="{CB73D37E-F47C-434A-9E28-C74C0FD1034A}"/>
              </a:ext>
            </a:extLst>
          </p:cNvPr>
          <p:cNvSpPr>
            <a:spLocks noChangeShapeType="1"/>
          </p:cNvSpPr>
          <p:nvPr/>
        </p:nvSpPr>
        <p:spPr bwMode="auto">
          <a:xfrm>
            <a:off x="2471738" y="4598988"/>
            <a:ext cx="503237"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07" name="Line 16">
            <a:extLst>
              <a:ext uri="{FF2B5EF4-FFF2-40B4-BE49-F238E27FC236}">
                <a16:creationId xmlns:a16="http://schemas.microsoft.com/office/drawing/2014/main" id="{816C09B6-611B-4573-AC2B-07BD1E622308}"/>
              </a:ext>
            </a:extLst>
          </p:cNvPr>
          <p:cNvSpPr>
            <a:spLocks noChangeShapeType="1"/>
          </p:cNvSpPr>
          <p:nvPr/>
        </p:nvSpPr>
        <p:spPr bwMode="auto">
          <a:xfrm>
            <a:off x="2547938" y="5741988"/>
            <a:ext cx="503237"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37908" name="AutoShape 17">
            <a:extLst>
              <a:ext uri="{FF2B5EF4-FFF2-40B4-BE49-F238E27FC236}">
                <a16:creationId xmlns:a16="http://schemas.microsoft.com/office/drawing/2014/main" id="{F2EAA323-BC04-493A-91E9-38F8ACBA7183}"/>
              </a:ext>
            </a:extLst>
          </p:cNvPr>
          <p:cNvCxnSpPr>
            <a:cxnSpLocks noChangeShapeType="1"/>
            <a:stCxn id="37895" idx="3"/>
            <a:endCxn id="37897" idx="2"/>
          </p:cNvCxnSpPr>
          <p:nvPr/>
        </p:nvCxnSpPr>
        <p:spPr bwMode="auto">
          <a:xfrm flipV="1">
            <a:off x="4084638" y="4095750"/>
            <a:ext cx="987425" cy="1135063"/>
          </a:xfrm>
          <a:prstGeom prst="bentConnector2">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cxnSp>
      <p:sp>
        <p:nvSpPr>
          <p:cNvPr id="37909" name="Line 18">
            <a:extLst>
              <a:ext uri="{FF2B5EF4-FFF2-40B4-BE49-F238E27FC236}">
                <a16:creationId xmlns:a16="http://schemas.microsoft.com/office/drawing/2014/main" id="{6021E00B-1237-434D-9EF0-B247EB086AAD}"/>
              </a:ext>
            </a:extLst>
          </p:cNvPr>
          <p:cNvSpPr>
            <a:spLocks noChangeShapeType="1"/>
          </p:cNvSpPr>
          <p:nvPr/>
        </p:nvSpPr>
        <p:spPr bwMode="auto">
          <a:xfrm flipH="1">
            <a:off x="4071938" y="6122988"/>
            <a:ext cx="360362"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10" name="Line 19">
            <a:extLst>
              <a:ext uri="{FF2B5EF4-FFF2-40B4-BE49-F238E27FC236}">
                <a16:creationId xmlns:a16="http://schemas.microsoft.com/office/drawing/2014/main" id="{5FF266E8-DFBF-4311-A1F2-66BF68C09A78}"/>
              </a:ext>
            </a:extLst>
          </p:cNvPr>
          <p:cNvSpPr>
            <a:spLocks noChangeShapeType="1"/>
          </p:cNvSpPr>
          <p:nvPr/>
        </p:nvSpPr>
        <p:spPr bwMode="auto">
          <a:xfrm>
            <a:off x="5595938" y="3684588"/>
            <a:ext cx="504825"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11" name="Line 20">
            <a:extLst>
              <a:ext uri="{FF2B5EF4-FFF2-40B4-BE49-F238E27FC236}">
                <a16:creationId xmlns:a16="http://schemas.microsoft.com/office/drawing/2014/main" id="{47FD11C0-A20D-4A6F-9542-70855271F7E2}"/>
              </a:ext>
            </a:extLst>
          </p:cNvPr>
          <p:cNvSpPr>
            <a:spLocks noChangeShapeType="1"/>
          </p:cNvSpPr>
          <p:nvPr/>
        </p:nvSpPr>
        <p:spPr bwMode="auto">
          <a:xfrm>
            <a:off x="7348538" y="3836988"/>
            <a:ext cx="503237"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12" name="Line 21">
            <a:extLst>
              <a:ext uri="{FF2B5EF4-FFF2-40B4-BE49-F238E27FC236}">
                <a16:creationId xmlns:a16="http://schemas.microsoft.com/office/drawing/2014/main" id="{05C982F8-BE62-48F8-863E-45D0807D42DC}"/>
              </a:ext>
            </a:extLst>
          </p:cNvPr>
          <p:cNvSpPr>
            <a:spLocks noChangeShapeType="1"/>
          </p:cNvSpPr>
          <p:nvPr/>
        </p:nvSpPr>
        <p:spPr bwMode="auto">
          <a:xfrm flipV="1">
            <a:off x="6738938" y="4370388"/>
            <a:ext cx="0" cy="1295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13" name="Line 22">
            <a:extLst>
              <a:ext uri="{FF2B5EF4-FFF2-40B4-BE49-F238E27FC236}">
                <a16:creationId xmlns:a16="http://schemas.microsoft.com/office/drawing/2014/main" id="{892F615B-2C74-487A-8FB2-2A9666E3A8CC}"/>
              </a:ext>
            </a:extLst>
          </p:cNvPr>
          <p:cNvSpPr>
            <a:spLocks noChangeShapeType="1"/>
          </p:cNvSpPr>
          <p:nvPr/>
        </p:nvSpPr>
        <p:spPr bwMode="auto">
          <a:xfrm flipH="1">
            <a:off x="7348538" y="6275388"/>
            <a:ext cx="4318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14" name="Line 23">
            <a:extLst>
              <a:ext uri="{FF2B5EF4-FFF2-40B4-BE49-F238E27FC236}">
                <a16:creationId xmlns:a16="http://schemas.microsoft.com/office/drawing/2014/main" id="{D98EB937-C552-40AF-AEB5-686762EB4E57}"/>
              </a:ext>
            </a:extLst>
          </p:cNvPr>
          <p:cNvSpPr>
            <a:spLocks noChangeShapeType="1"/>
          </p:cNvSpPr>
          <p:nvPr/>
        </p:nvSpPr>
        <p:spPr bwMode="auto">
          <a:xfrm flipH="1" flipV="1">
            <a:off x="4148138" y="5741988"/>
            <a:ext cx="18034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15" name="Text Box 24">
            <a:extLst>
              <a:ext uri="{FF2B5EF4-FFF2-40B4-BE49-F238E27FC236}">
                <a16:creationId xmlns:a16="http://schemas.microsoft.com/office/drawing/2014/main" id="{8BA960B4-BDCD-42D2-BDE6-C9FEF81686F7}"/>
              </a:ext>
            </a:extLst>
          </p:cNvPr>
          <p:cNvSpPr txBox="1">
            <a:spLocks noChangeArrowheads="1"/>
          </p:cNvSpPr>
          <p:nvPr/>
        </p:nvSpPr>
        <p:spPr bwMode="auto">
          <a:xfrm>
            <a:off x="2624138" y="4141788"/>
            <a:ext cx="360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en-US" altLang="zh-CN" sz="2000" b="1"/>
              <a:t>R</a:t>
            </a:r>
          </a:p>
        </p:txBody>
      </p:sp>
      <p:sp>
        <p:nvSpPr>
          <p:cNvPr id="37916" name="Text Box 25">
            <a:extLst>
              <a:ext uri="{FF2B5EF4-FFF2-40B4-BE49-F238E27FC236}">
                <a16:creationId xmlns:a16="http://schemas.microsoft.com/office/drawing/2014/main" id="{E72BF787-2B9E-4A43-B046-ABCEC4B1B571}"/>
              </a:ext>
            </a:extLst>
          </p:cNvPr>
          <p:cNvSpPr txBox="1">
            <a:spLocks noChangeArrowheads="1"/>
          </p:cNvSpPr>
          <p:nvPr/>
        </p:nvSpPr>
        <p:spPr bwMode="auto">
          <a:xfrm>
            <a:off x="2547938" y="4675188"/>
            <a:ext cx="360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en-US" altLang="zh-CN" sz="2000" b="1"/>
              <a:t>G</a:t>
            </a:r>
          </a:p>
        </p:txBody>
      </p:sp>
      <p:sp>
        <p:nvSpPr>
          <p:cNvPr id="37917" name="Text Box 26">
            <a:extLst>
              <a:ext uri="{FF2B5EF4-FFF2-40B4-BE49-F238E27FC236}">
                <a16:creationId xmlns:a16="http://schemas.microsoft.com/office/drawing/2014/main" id="{C5AD4738-6ADE-49EA-9A82-4AACE05A1F81}"/>
              </a:ext>
            </a:extLst>
          </p:cNvPr>
          <p:cNvSpPr txBox="1">
            <a:spLocks noChangeArrowheads="1"/>
          </p:cNvSpPr>
          <p:nvPr/>
        </p:nvSpPr>
        <p:spPr bwMode="auto">
          <a:xfrm>
            <a:off x="2624138" y="5208588"/>
            <a:ext cx="360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en-US" altLang="zh-CN" sz="2000" b="1"/>
              <a:t>B</a:t>
            </a:r>
          </a:p>
        </p:txBody>
      </p:sp>
      <p:grpSp>
        <p:nvGrpSpPr>
          <p:cNvPr id="2" name="组合 1">
            <a:extLst>
              <a:ext uri="{FF2B5EF4-FFF2-40B4-BE49-F238E27FC236}">
                <a16:creationId xmlns:a16="http://schemas.microsoft.com/office/drawing/2014/main" id="{78ED1093-4CB5-44FC-86C0-7253A985E7A0}"/>
              </a:ext>
            </a:extLst>
          </p:cNvPr>
          <p:cNvGrpSpPr/>
          <p:nvPr/>
        </p:nvGrpSpPr>
        <p:grpSpPr>
          <a:xfrm>
            <a:off x="1057274" y="3836988"/>
            <a:ext cx="873127" cy="2792401"/>
            <a:chOff x="2166891" y="4112822"/>
            <a:chExt cx="1653318" cy="1760767"/>
          </a:xfrm>
        </p:grpSpPr>
        <p:sp>
          <p:nvSpPr>
            <p:cNvPr id="30" name="Rectangle 5">
              <a:extLst>
                <a:ext uri="{FF2B5EF4-FFF2-40B4-BE49-F238E27FC236}">
                  <a16:creationId xmlns:a16="http://schemas.microsoft.com/office/drawing/2014/main" id="{02ADD3FB-3463-4DB8-8698-B59BCD15B4A9}"/>
                </a:ext>
              </a:extLst>
            </p:cNvPr>
            <p:cNvSpPr>
              <a:spLocks noChangeArrowheads="1"/>
            </p:cNvSpPr>
            <p:nvPr/>
          </p:nvSpPr>
          <p:spPr bwMode="auto">
            <a:xfrm>
              <a:off x="2177896" y="4112822"/>
              <a:ext cx="1642313" cy="30850"/>
            </a:xfrm>
            <a:prstGeom prst="rect">
              <a:avLst/>
            </a:prstGeom>
            <a:solidFill>
              <a:srgbClr val="E5CB0B"/>
            </a:solidFill>
            <a:ln w="9525">
              <a:solidFill>
                <a:srgbClr val="E5CB0B"/>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31" name="Rectangle 6">
              <a:extLst>
                <a:ext uri="{FF2B5EF4-FFF2-40B4-BE49-F238E27FC236}">
                  <a16:creationId xmlns:a16="http://schemas.microsoft.com/office/drawing/2014/main" id="{811BF5A2-62A2-4847-BF82-9774CC0508FE}"/>
                </a:ext>
              </a:extLst>
            </p:cNvPr>
            <p:cNvSpPr>
              <a:spLocks noChangeArrowheads="1"/>
            </p:cNvSpPr>
            <p:nvPr/>
          </p:nvSpPr>
          <p:spPr bwMode="auto">
            <a:xfrm>
              <a:off x="3787191" y="4123105"/>
              <a:ext cx="33018" cy="1750483"/>
            </a:xfrm>
            <a:prstGeom prst="rect">
              <a:avLst/>
            </a:prstGeom>
            <a:solidFill>
              <a:srgbClr val="E5CB0B"/>
            </a:solidFill>
            <a:ln w="9525">
              <a:solidFill>
                <a:srgbClr val="E5CB0B"/>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32" name="Rectangle 7">
              <a:extLst>
                <a:ext uri="{FF2B5EF4-FFF2-40B4-BE49-F238E27FC236}">
                  <a16:creationId xmlns:a16="http://schemas.microsoft.com/office/drawing/2014/main" id="{FE8271E8-16C0-4F31-B07B-0DF80E577188}"/>
                </a:ext>
              </a:extLst>
            </p:cNvPr>
            <p:cNvSpPr>
              <a:spLocks noChangeArrowheads="1"/>
            </p:cNvSpPr>
            <p:nvPr/>
          </p:nvSpPr>
          <p:spPr bwMode="auto">
            <a:xfrm>
              <a:off x="2166891" y="5843881"/>
              <a:ext cx="1631306" cy="29708"/>
            </a:xfrm>
            <a:prstGeom prst="rect">
              <a:avLst/>
            </a:prstGeom>
            <a:solidFill>
              <a:srgbClr val="E5CB0B"/>
            </a:solidFill>
            <a:ln w="9525">
              <a:solidFill>
                <a:srgbClr val="E5CB0B"/>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33" name="Rectangle 8">
              <a:extLst>
                <a:ext uri="{FF2B5EF4-FFF2-40B4-BE49-F238E27FC236}">
                  <a16:creationId xmlns:a16="http://schemas.microsoft.com/office/drawing/2014/main" id="{3F7F78BE-1274-4D2B-B882-60E304D7F940}"/>
                </a:ext>
              </a:extLst>
            </p:cNvPr>
            <p:cNvSpPr>
              <a:spLocks noChangeArrowheads="1"/>
            </p:cNvSpPr>
            <p:nvPr/>
          </p:nvSpPr>
          <p:spPr bwMode="auto">
            <a:xfrm>
              <a:off x="2166891" y="4112822"/>
              <a:ext cx="34241" cy="1741342"/>
            </a:xfrm>
            <a:prstGeom prst="rect">
              <a:avLst/>
            </a:prstGeom>
            <a:solidFill>
              <a:srgbClr val="E5CB0B"/>
            </a:solidFill>
            <a:ln w="9525">
              <a:solidFill>
                <a:srgbClr val="E5CB0B"/>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grpSp>
    </p:spTree>
  </p:cSld>
  <p:clrMapOvr>
    <a:masterClrMapping/>
  </p:clrMapOvr>
</p:sld>
</file>

<file path=ppt/theme/theme1.xml><?xml version="1.0" encoding="utf-8"?>
<a:theme xmlns:a="http://schemas.openxmlformats.org/drawingml/2006/main" name="12_Default Design">
  <a:themeElements>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2_Default Design">
      <a:majorFont>
        <a:latin typeface="Comic Sans MS"/>
        <a:ea typeface="MS PGothic"/>
        <a:cs typeface=""/>
      </a:majorFont>
      <a:minorFont>
        <a:latin typeface="Comic Sans MS"/>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3_Default Design">
  <a:themeElements>
    <a:clrScheme name="13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3_Default Design">
      <a:majorFont>
        <a:latin typeface="Comic Sans MS"/>
        <a:ea typeface="MS PGothic"/>
        <a:cs typeface=""/>
      </a:majorFont>
      <a:minorFont>
        <a:latin typeface="Comic Sans MS"/>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13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3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3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3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3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3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3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4_Default Design">
  <a:themeElements>
    <a:clrScheme name="14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4_Default Design">
      <a:majorFont>
        <a:latin typeface="Comic Sans MS"/>
        <a:ea typeface="MS PGothic"/>
        <a:cs typeface=""/>
      </a:majorFont>
      <a:minorFont>
        <a:latin typeface="Comic Sans MS"/>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14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4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4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4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4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4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4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5_Default Design">
  <a:themeElements>
    <a:clrScheme name="15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5_Default Design">
      <a:majorFont>
        <a:latin typeface="Comic Sans MS"/>
        <a:ea typeface="MS PGothic"/>
        <a:cs typeface=""/>
      </a:majorFont>
      <a:minorFont>
        <a:latin typeface="Comic Sans MS"/>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15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5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5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5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5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5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5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6_Default Design">
  <a:themeElements>
    <a:clrScheme name="16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6_Default Design">
      <a:majorFont>
        <a:latin typeface="Comic Sans MS"/>
        <a:ea typeface="MS PGothic"/>
        <a:cs typeface=""/>
      </a:majorFont>
      <a:minorFont>
        <a:latin typeface="Comic Sans MS"/>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16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6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6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6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6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6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6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5020</TotalTime>
  <Pages>0</Pages>
  <Words>8251</Words>
  <Characters>0</Characters>
  <Application>Microsoft Office PowerPoint</Application>
  <DocSecurity>0</DocSecurity>
  <PresentationFormat>全屏显示(4:3)</PresentationFormat>
  <Lines>0</Lines>
  <Paragraphs>856</Paragraphs>
  <Slides>87</Slides>
  <Notes>77</Notes>
  <HiddenSlides>0</HiddenSlides>
  <MMClips>0</MMClips>
  <ScaleCrop>false</ScaleCrop>
  <HeadingPairs>
    <vt:vector size="6" baseType="variant">
      <vt:variant>
        <vt:lpstr>已用的字体</vt:lpstr>
      </vt:variant>
      <vt:variant>
        <vt:i4>14</vt:i4>
      </vt:variant>
      <vt:variant>
        <vt:lpstr>主题</vt:lpstr>
      </vt:variant>
      <vt:variant>
        <vt:i4>5</vt:i4>
      </vt:variant>
      <vt:variant>
        <vt:lpstr>幻灯片标题</vt:lpstr>
      </vt:variant>
      <vt:variant>
        <vt:i4>87</vt:i4>
      </vt:variant>
    </vt:vector>
  </HeadingPairs>
  <TitlesOfParts>
    <vt:vector size="106" baseType="lpstr">
      <vt:lpstr>microsoft yahei</vt:lpstr>
      <vt:lpstr>Monotype Sorts</vt:lpstr>
      <vt:lpstr>MS PGothic</vt:lpstr>
      <vt:lpstr>黑体</vt:lpstr>
      <vt:lpstr>华文中宋</vt:lpstr>
      <vt:lpstr>楷体_GB2312</vt:lpstr>
      <vt:lpstr>宋体</vt:lpstr>
      <vt:lpstr>微软雅黑</vt:lpstr>
      <vt:lpstr>Arial</vt:lpstr>
      <vt:lpstr>Book Antiqua</vt:lpstr>
      <vt:lpstr>Comic Sans MS</vt:lpstr>
      <vt:lpstr>Tahoma</vt:lpstr>
      <vt:lpstr>Times New Roman</vt:lpstr>
      <vt:lpstr>Wingdings</vt:lpstr>
      <vt:lpstr>12_Default Design</vt:lpstr>
      <vt:lpstr>13_Default Design</vt:lpstr>
      <vt:lpstr>14_Default Design</vt:lpstr>
      <vt:lpstr>15_Default Design</vt:lpstr>
      <vt:lpstr>16_Default Design</vt:lpstr>
      <vt:lpstr>PowerPoint 演示文稿</vt:lpstr>
      <vt:lpstr>机器人学的知识架构</vt:lpstr>
      <vt:lpstr>回顾上节 2D数字图像处理</vt:lpstr>
      <vt:lpstr>回顾上节 2D数字图像处理</vt:lpstr>
      <vt:lpstr>2D视觉</vt:lpstr>
      <vt:lpstr>视觉概述/Vision in General</vt:lpstr>
      <vt:lpstr>PowerPoint 演示文稿</vt:lpstr>
      <vt:lpstr>第四章  立体视觉系统</vt:lpstr>
      <vt:lpstr>视觉传感器</vt:lpstr>
      <vt:lpstr>1. 相机模型</vt:lpstr>
      <vt:lpstr>1. 相机模型</vt:lpstr>
      <vt:lpstr>1. 相机模型</vt:lpstr>
      <vt:lpstr>1. 相机模型-深度获取</vt:lpstr>
      <vt:lpstr>1. 相机模型-深度获取</vt:lpstr>
      <vt:lpstr>1. 相机模型-深度获取</vt:lpstr>
      <vt:lpstr>1. 相机模型-深度获取</vt:lpstr>
      <vt:lpstr>1. 相机模型-深度获取</vt:lpstr>
      <vt:lpstr>1. 相机模型-深度获取</vt:lpstr>
      <vt:lpstr>1. 相机模型-深度获取</vt:lpstr>
      <vt:lpstr>1. 相机模型-深度获取</vt:lpstr>
      <vt:lpstr>1. 相机模型-深度获取</vt:lpstr>
      <vt:lpstr>1. 相机模型-深度获取</vt:lpstr>
      <vt:lpstr>1. 相机模型-深度获取</vt:lpstr>
      <vt:lpstr>1. 相机模型-深度获取</vt:lpstr>
      <vt:lpstr>1. 相机模型-深度获取</vt:lpstr>
      <vt:lpstr>1. 相机模型</vt:lpstr>
      <vt:lpstr>1. 相机模型-双目法深度获取</vt:lpstr>
      <vt:lpstr>1. 相机模型</vt:lpstr>
      <vt:lpstr>1. 相机模型</vt:lpstr>
      <vt:lpstr>立体视觉/双目模型</vt:lpstr>
      <vt:lpstr>1. 相机模型</vt:lpstr>
      <vt:lpstr>立体视觉/Stereo Vision</vt:lpstr>
      <vt:lpstr>立体视觉/Stereo Vision – the general case</vt:lpstr>
      <vt:lpstr>1. 相机模型</vt:lpstr>
      <vt:lpstr>1. 相机模型</vt:lpstr>
      <vt:lpstr>1. 相机模型</vt:lpstr>
      <vt:lpstr>1. 相机模型</vt:lpstr>
      <vt:lpstr>1. 相机模型</vt:lpstr>
      <vt:lpstr>1. 相机模型</vt:lpstr>
      <vt:lpstr>1. 相机模型</vt:lpstr>
      <vt:lpstr>1. 相机模型</vt:lpstr>
      <vt:lpstr>Lab2</vt:lpstr>
      <vt:lpstr>第四章  立体视觉系统</vt:lpstr>
      <vt:lpstr>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 工作流程</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
  <cp:keywords/>
  <dc:description/>
  <cp:lastModifiedBy>Zhao Zhengang</cp:lastModifiedBy>
  <cp:revision>992</cp:revision>
  <dcterms:created xsi:type="dcterms:W3CDTF">2016-11-22T13:40:23Z</dcterms:created>
  <dcterms:modified xsi:type="dcterms:W3CDTF">2019-12-03T16:01:32Z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